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BTB Participants</a:t>
            </a:r>
          </a:p>
        </c:rich>
      </c:tx>
      <c:layout>
        <c:manualLayout>
          <c:xMode val="edge"/>
          <c:yMode val="edge"/>
          <c:x val="0.32927657480314959"/>
          <c:y val="1.984126984126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BTB Ethnicity Breakdown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White 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  <c:pt idx="4">
                  <c:v>Middle Eastern</c:v>
                </c:pt>
                <c:pt idx="5">
                  <c:v>Pacific Islander/American Indian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47</c:v>
                </c:pt>
                <c:pt idx="1">
                  <c:v>8</c:v>
                </c:pt>
                <c:pt idx="2">
                  <c:v>16</c:v>
                </c:pt>
                <c:pt idx="3">
                  <c:v>8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A4-4D79-920B-93412F9DE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083567"/>
        <c:axId val="362049855"/>
      </c:barChart>
      <c:catAx>
        <c:axId val="214083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049855"/>
        <c:crosses val="autoZero"/>
        <c:auto val="1"/>
        <c:lblAlgn val="ctr"/>
        <c:lblOffset val="100"/>
        <c:noMultiLvlLbl val="0"/>
      </c:catAx>
      <c:valAx>
        <c:axId val="362049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83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BTB Gender Breakdown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BTB Gender Breakdown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9-4A34-A099-81D728177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7630575"/>
        <c:axId val="201939567"/>
      </c:barChart>
      <c:catAx>
        <c:axId val="49763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939567"/>
        <c:crosses val="autoZero"/>
        <c:auto val="1"/>
        <c:lblAlgn val="ctr"/>
        <c:lblOffset val="100"/>
        <c:noMultiLvlLbl val="0"/>
      </c:catAx>
      <c:valAx>
        <c:axId val="201939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630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F160E-2F96-4627-AAA7-BFAA9023147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09447F9-85F0-46BE-AC9D-8B134235FBEE}">
      <dgm:prSet custT="1"/>
      <dgm:spPr/>
      <dgm:t>
        <a:bodyPr/>
        <a:lstStyle/>
        <a:p>
          <a:r>
            <a:rPr lang="en-US" sz="2800" dirty="0"/>
            <a:t>Community Perspective</a:t>
          </a:r>
        </a:p>
      </dgm:t>
    </dgm:pt>
    <dgm:pt modelId="{8E4C812D-D380-4F9C-A8B6-824CAA54BAA6}" type="parTrans" cxnId="{6071906A-CA3C-42F2-A92E-EA35D1A1BC6B}">
      <dgm:prSet/>
      <dgm:spPr/>
      <dgm:t>
        <a:bodyPr/>
        <a:lstStyle/>
        <a:p>
          <a:endParaRPr lang="en-US"/>
        </a:p>
      </dgm:t>
    </dgm:pt>
    <dgm:pt modelId="{42CC8904-976C-4A72-9281-6C4C57082CC7}" type="sibTrans" cxnId="{6071906A-CA3C-42F2-A92E-EA35D1A1BC6B}">
      <dgm:prSet/>
      <dgm:spPr/>
      <dgm:t>
        <a:bodyPr/>
        <a:lstStyle/>
        <a:p>
          <a:endParaRPr lang="en-US"/>
        </a:p>
      </dgm:t>
    </dgm:pt>
    <dgm:pt modelId="{D6B631C4-5CF5-4560-8C4E-5538B9C976F6}">
      <dgm:prSet/>
      <dgm:spPr/>
      <dgm:t>
        <a:bodyPr/>
        <a:lstStyle/>
        <a:p>
          <a:r>
            <a:rPr lang="en-US" dirty="0"/>
            <a:t>Meaningful Partnerships</a:t>
          </a:r>
        </a:p>
      </dgm:t>
    </dgm:pt>
    <dgm:pt modelId="{B8241460-E1FB-40D6-B629-651F5A5E6B3E}" type="parTrans" cxnId="{D5EADC2D-1CF0-4E09-ADBC-552803D93B7D}">
      <dgm:prSet/>
      <dgm:spPr/>
      <dgm:t>
        <a:bodyPr/>
        <a:lstStyle/>
        <a:p>
          <a:endParaRPr lang="en-US"/>
        </a:p>
      </dgm:t>
    </dgm:pt>
    <dgm:pt modelId="{6EDF3C9C-F0F6-448F-B767-9CA56AFFCBF8}" type="sibTrans" cxnId="{D5EADC2D-1CF0-4E09-ADBC-552803D93B7D}">
      <dgm:prSet/>
      <dgm:spPr/>
      <dgm:t>
        <a:bodyPr/>
        <a:lstStyle/>
        <a:p>
          <a:endParaRPr lang="en-US"/>
        </a:p>
      </dgm:t>
    </dgm:pt>
    <dgm:pt modelId="{E67B889E-DF08-42CB-A497-2B45316785FC}">
      <dgm:prSet/>
      <dgm:spPr/>
      <dgm:t>
        <a:bodyPr/>
        <a:lstStyle/>
        <a:p>
          <a:r>
            <a:rPr lang="en-US" dirty="0"/>
            <a:t>Building Community Connections </a:t>
          </a:r>
        </a:p>
      </dgm:t>
    </dgm:pt>
    <dgm:pt modelId="{A195042F-3283-4644-96C8-6CB694F5B86C}" type="parTrans" cxnId="{813DDE66-881B-4982-BB02-6BA91865B560}">
      <dgm:prSet/>
      <dgm:spPr/>
      <dgm:t>
        <a:bodyPr/>
        <a:lstStyle/>
        <a:p>
          <a:endParaRPr lang="en-US"/>
        </a:p>
      </dgm:t>
    </dgm:pt>
    <dgm:pt modelId="{9DA4116F-A2C4-4FEE-930D-896A38700819}" type="sibTrans" cxnId="{813DDE66-881B-4982-BB02-6BA91865B560}">
      <dgm:prSet/>
      <dgm:spPr/>
      <dgm:t>
        <a:bodyPr/>
        <a:lstStyle/>
        <a:p>
          <a:endParaRPr lang="en-US"/>
        </a:p>
      </dgm:t>
    </dgm:pt>
    <dgm:pt modelId="{363D690A-D9DD-419A-9B6A-4DC2D9600121}" type="pres">
      <dgm:prSet presAssocID="{F70F160E-2F96-4627-AAA7-BFAA9023147B}" presName="root" presStyleCnt="0">
        <dgm:presLayoutVars>
          <dgm:dir/>
          <dgm:resizeHandles val="exact"/>
        </dgm:presLayoutVars>
      </dgm:prSet>
      <dgm:spPr/>
    </dgm:pt>
    <dgm:pt modelId="{5779F039-AAA0-40BB-AC5F-AACCCFC9B298}" type="pres">
      <dgm:prSet presAssocID="{D09447F9-85F0-46BE-AC9D-8B134235FBEE}" presName="compNode" presStyleCnt="0"/>
      <dgm:spPr/>
    </dgm:pt>
    <dgm:pt modelId="{60834D01-3E20-4BAC-9BDE-B34450237CC6}" type="pres">
      <dgm:prSet presAssocID="{D09447F9-85F0-46BE-AC9D-8B134235FBE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ABE924D-9E20-45EB-A0D1-3B16C33F45A0}" type="pres">
      <dgm:prSet presAssocID="{D09447F9-85F0-46BE-AC9D-8B134235FBEE}" presName="spaceRect" presStyleCnt="0"/>
      <dgm:spPr/>
    </dgm:pt>
    <dgm:pt modelId="{7CF8FACB-AE86-4037-B9F9-04B0160BA46F}" type="pres">
      <dgm:prSet presAssocID="{D09447F9-85F0-46BE-AC9D-8B134235FBEE}" presName="textRect" presStyleLbl="revTx" presStyleIdx="0" presStyleCnt="3">
        <dgm:presLayoutVars>
          <dgm:chMax val="1"/>
          <dgm:chPref val="1"/>
        </dgm:presLayoutVars>
      </dgm:prSet>
      <dgm:spPr/>
    </dgm:pt>
    <dgm:pt modelId="{18E74E74-9797-4840-8BA1-B9468F2B87F8}" type="pres">
      <dgm:prSet presAssocID="{42CC8904-976C-4A72-9281-6C4C57082CC7}" presName="sibTrans" presStyleCnt="0"/>
      <dgm:spPr/>
    </dgm:pt>
    <dgm:pt modelId="{9FFB8D7A-75B8-4F0A-AB1B-1BAD8B61252C}" type="pres">
      <dgm:prSet presAssocID="{D6B631C4-5CF5-4560-8C4E-5538B9C976F6}" presName="compNode" presStyleCnt="0"/>
      <dgm:spPr/>
    </dgm:pt>
    <dgm:pt modelId="{D008DEB2-742A-478B-A817-AB6A2507B576}" type="pres">
      <dgm:prSet presAssocID="{D6B631C4-5CF5-4560-8C4E-5538B9C976F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213A2CA-4920-4C02-A319-A8DE63B77D43}" type="pres">
      <dgm:prSet presAssocID="{D6B631C4-5CF5-4560-8C4E-5538B9C976F6}" presName="spaceRect" presStyleCnt="0"/>
      <dgm:spPr/>
    </dgm:pt>
    <dgm:pt modelId="{69BE93D7-2D22-4C7F-96AE-8A387C685224}" type="pres">
      <dgm:prSet presAssocID="{D6B631C4-5CF5-4560-8C4E-5538B9C976F6}" presName="textRect" presStyleLbl="revTx" presStyleIdx="1" presStyleCnt="3">
        <dgm:presLayoutVars>
          <dgm:chMax val="1"/>
          <dgm:chPref val="1"/>
        </dgm:presLayoutVars>
      </dgm:prSet>
      <dgm:spPr/>
    </dgm:pt>
    <dgm:pt modelId="{D1103A20-925D-4E46-9467-4ECEC9E38087}" type="pres">
      <dgm:prSet presAssocID="{6EDF3C9C-F0F6-448F-B767-9CA56AFFCBF8}" presName="sibTrans" presStyleCnt="0"/>
      <dgm:spPr/>
    </dgm:pt>
    <dgm:pt modelId="{9DCC8000-B9A1-4DC2-86D2-49A2C86A55BA}" type="pres">
      <dgm:prSet presAssocID="{E67B889E-DF08-42CB-A497-2B45316785FC}" presName="compNode" presStyleCnt="0"/>
      <dgm:spPr/>
    </dgm:pt>
    <dgm:pt modelId="{02B69E0A-F2EC-4E2D-953B-9945CC3A4BF6}" type="pres">
      <dgm:prSet presAssocID="{E67B889E-DF08-42CB-A497-2B45316785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EC953DF-DA89-45C6-833F-483064A8DF54}" type="pres">
      <dgm:prSet presAssocID="{E67B889E-DF08-42CB-A497-2B45316785FC}" presName="spaceRect" presStyleCnt="0"/>
      <dgm:spPr/>
    </dgm:pt>
    <dgm:pt modelId="{8C5E45AB-F6D4-4355-B295-F7689BD43F03}" type="pres">
      <dgm:prSet presAssocID="{E67B889E-DF08-42CB-A497-2B45316785F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0817009-F5BD-4647-9F9A-BD25EB1130F0}" type="presOf" srcId="{D6B631C4-5CF5-4560-8C4E-5538B9C976F6}" destId="{69BE93D7-2D22-4C7F-96AE-8A387C685224}" srcOrd="0" destOrd="0" presId="urn:microsoft.com/office/officeart/2018/2/layout/IconLabelList"/>
    <dgm:cxn modelId="{82D4DE17-DD7F-4E5D-8327-ED796E288C53}" type="presOf" srcId="{D09447F9-85F0-46BE-AC9D-8B134235FBEE}" destId="{7CF8FACB-AE86-4037-B9F9-04B0160BA46F}" srcOrd="0" destOrd="0" presId="urn:microsoft.com/office/officeart/2018/2/layout/IconLabelList"/>
    <dgm:cxn modelId="{D5EADC2D-1CF0-4E09-ADBC-552803D93B7D}" srcId="{F70F160E-2F96-4627-AAA7-BFAA9023147B}" destId="{D6B631C4-5CF5-4560-8C4E-5538B9C976F6}" srcOrd="1" destOrd="0" parTransId="{B8241460-E1FB-40D6-B629-651F5A5E6B3E}" sibTransId="{6EDF3C9C-F0F6-448F-B767-9CA56AFFCBF8}"/>
    <dgm:cxn modelId="{813DDE66-881B-4982-BB02-6BA91865B560}" srcId="{F70F160E-2F96-4627-AAA7-BFAA9023147B}" destId="{E67B889E-DF08-42CB-A497-2B45316785FC}" srcOrd="2" destOrd="0" parTransId="{A195042F-3283-4644-96C8-6CB694F5B86C}" sibTransId="{9DA4116F-A2C4-4FEE-930D-896A38700819}"/>
    <dgm:cxn modelId="{6071906A-CA3C-42F2-A92E-EA35D1A1BC6B}" srcId="{F70F160E-2F96-4627-AAA7-BFAA9023147B}" destId="{D09447F9-85F0-46BE-AC9D-8B134235FBEE}" srcOrd="0" destOrd="0" parTransId="{8E4C812D-D380-4F9C-A8B6-824CAA54BAA6}" sibTransId="{42CC8904-976C-4A72-9281-6C4C57082CC7}"/>
    <dgm:cxn modelId="{75CC5B51-8603-472D-B99C-E0DE4B0A1B3A}" type="presOf" srcId="{F70F160E-2F96-4627-AAA7-BFAA9023147B}" destId="{363D690A-D9DD-419A-9B6A-4DC2D9600121}" srcOrd="0" destOrd="0" presId="urn:microsoft.com/office/officeart/2018/2/layout/IconLabelList"/>
    <dgm:cxn modelId="{8F23BD90-1558-4D26-B522-EB5AE6D157A4}" type="presOf" srcId="{E67B889E-DF08-42CB-A497-2B45316785FC}" destId="{8C5E45AB-F6D4-4355-B295-F7689BD43F03}" srcOrd="0" destOrd="0" presId="urn:microsoft.com/office/officeart/2018/2/layout/IconLabelList"/>
    <dgm:cxn modelId="{144ACED5-A0E9-44AB-8C9D-3B75710B5673}" type="presParOf" srcId="{363D690A-D9DD-419A-9B6A-4DC2D9600121}" destId="{5779F039-AAA0-40BB-AC5F-AACCCFC9B298}" srcOrd="0" destOrd="0" presId="urn:microsoft.com/office/officeart/2018/2/layout/IconLabelList"/>
    <dgm:cxn modelId="{36AEDA26-4A02-4E55-B0D1-F6DB00926326}" type="presParOf" srcId="{5779F039-AAA0-40BB-AC5F-AACCCFC9B298}" destId="{60834D01-3E20-4BAC-9BDE-B34450237CC6}" srcOrd="0" destOrd="0" presId="urn:microsoft.com/office/officeart/2018/2/layout/IconLabelList"/>
    <dgm:cxn modelId="{FD9E6CC3-C52D-4A9A-A84F-E5D8C1A15A61}" type="presParOf" srcId="{5779F039-AAA0-40BB-AC5F-AACCCFC9B298}" destId="{BABE924D-9E20-45EB-A0D1-3B16C33F45A0}" srcOrd="1" destOrd="0" presId="urn:microsoft.com/office/officeart/2018/2/layout/IconLabelList"/>
    <dgm:cxn modelId="{4886AE65-D4F0-48E8-942C-E97619C2BA07}" type="presParOf" srcId="{5779F039-AAA0-40BB-AC5F-AACCCFC9B298}" destId="{7CF8FACB-AE86-4037-B9F9-04B0160BA46F}" srcOrd="2" destOrd="0" presId="urn:microsoft.com/office/officeart/2018/2/layout/IconLabelList"/>
    <dgm:cxn modelId="{943B30E4-F1E0-42FF-B28D-0536DB3DDC55}" type="presParOf" srcId="{363D690A-D9DD-419A-9B6A-4DC2D9600121}" destId="{18E74E74-9797-4840-8BA1-B9468F2B87F8}" srcOrd="1" destOrd="0" presId="urn:microsoft.com/office/officeart/2018/2/layout/IconLabelList"/>
    <dgm:cxn modelId="{C33DDDE7-BAF8-4146-9BB4-604DECEFF383}" type="presParOf" srcId="{363D690A-D9DD-419A-9B6A-4DC2D9600121}" destId="{9FFB8D7A-75B8-4F0A-AB1B-1BAD8B61252C}" srcOrd="2" destOrd="0" presId="urn:microsoft.com/office/officeart/2018/2/layout/IconLabelList"/>
    <dgm:cxn modelId="{CBAB1285-3F85-4627-8822-035985493433}" type="presParOf" srcId="{9FFB8D7A-75B8-4F0A-AB1B-1BAD8B61252C}" destId="{D008DEB2-742A-478B-A817-AB6A2507B576}" srcOrd="0" destOrd="0" presId="urn:microsoft.com/office/officeart/2018/2/layout/IconLabelList"/>
    <dgm:cxn modelId="{A78F7692-46B7-40AA-A467-6B93ACC4A9B6}" type="presParOf" srcId="{9FFB8D7A-75B8-4F0A-AB1B-1BAD8B61252C}" destId="{8213A2CA-4920-4C02-A319-A8DE63B77D43}" srcOrd="1" destOrd="0" presId="urn:microsoft.com/office/officeart/2018/2/layout/IconLabelList"/>
    <dgm:cxn modelId="{85016A7C-8A4E-40BD-8603-92C4D8528DB0}" type="presParOf" srcId="{9FFB8D7A-75B8-4F0A-AB1B-1BAD8B61252C}" destId="{69BE93D7-2D22-4C7F-96AE-8A387C685224}" srcOrd="2" destOrd="0" presId="urn:microsoft.com/office/officeart/2018/2/layout/IconLabelList"/>
    <dgm:cxn modelId="{BDBAC6D6-400D-45FC-B332-EBE87F8CEA61}" type="presParOf" srcId="{363D690A-D9DD-419A-9B6A-4DC2D9600121}" destId="{D1103A20-925D-4E46-9467-4ECEC9E38087}" srcOrd="3" destOrd="0" presId="urn:microsoft.com/office/officeart/2018/2/layout/IconLabelList"/>
    <dgm:cxn modelId="{DC21F6C9-0119-4AD4-B2A0-6625F3329789}" type="presParOf" srcId="{363D690A-D9DD-419A-9B6A-4DC2D9600121}" destId="{9DCC8000-B9A1-4DC2-86D2-49A2C86A55BA}" srcOrd="4" destOrd="0" presId="urn:microsoft.com/office/officeart/2018/2/layout/IconLabelList"/>
    <dgm:cxn modelId="{CAEFF501-BC93-4D28-BA39-0FA95978F9D2}" type="presParOf" srcId="{9DCC8000-B9A1-4DC2-86D2-49A2C86A55BA}" destId="{02B69E0A-F2EC-4E2D-953B-9945CC3A4BF6}" srcOrd="0" destOrd="0" presId="urn:microsoft.com/office/officeart/2018/2/layout/IconLabelList"/>
    <dgm:cxn modelId="{6520EBDD-9866-46F4-A1CA-2E87A21CAB48}" type="presParOf" srcId="{9DCC8000-B9A1-4DC2-86D2-49A2C86A55BA}" destId="{1EC953DF-DA89-45C6-833F-483064A8DF54}" srcOrd="1" destOrd="0" presId="urn:microsoft.com/office/officeart/2018/2/layout/IconLabelList"/>
    <dgm:cxn modelId="{E128AC20-CC9A-49E1-B3D3-88E5E2CDE8FB}" type="presParOf" srcId="{9DCC8000-B9A1-4DC2-86D2-49A2C86A55BA}" destId="{8C5E45AB-F6D4-4355-B295-F7689BD43F0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34D01-3E20-4BAC-9BDE-B34450237CC6}">
      <dsp:nvSpPr>
        <dsp:cNvPr id="0" name=""/>
        <dsp:cNvSpPr/>
      </dsp:nvSpPr>
      <dsp:spPr>
        <a:xfrm>
          <a:off x="947201" y="779109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8FACB-AE86-4037-B9F9-04B0160BA46F}">
      <dsp:nvSpPr>
        <dsp:cNvPr id="0" name=""/>
        <dsp:cNvSpPr/>
      </dsp:nvSpPr>
      <dsp:spPr>
        <a:xfrm>
          <a:off x="59990" y="2626195"/>
          <a:ext cx="3226223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Community Perspective</a:t>
          </a:r>
        </a:p>
      </dsp:txBody>
      <dsp:txXfrm>
        <a:off x="59990" y="2626195"/>
        <a:ext cx="3226223" cy="787500"/>
      </dsp:txXfrm>
    </dsp:sp>
    <dsp:sp modelId="{D008DEB2-742A-478B-A817-AB6A2507B576}">
      <dsp:nvSpPr>
        <dsp:cNvPr id="0" name=""/>
        <dsp:cNvSpPr/>
      </dsp:nvSpPr>
      <dsp:spPr>
        <a:xfrm>
          <a:off x="4738014" y="779109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E93D7-2D22-4C7F-96AE-8A387C685224}">
      <dsp:nvSpPr>
        <dsp:cNvPr id="0" name=""/>
        <dsp:cNvSpPr/>
      </dsp:nvSpPr>
      <dsp:spPr>
        <a:xfrm>
          <a:off x="3850802" y="2626195"/>
          <a:ext cx="3226223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Meaningful Partnerships</a:t>
          </a:r>
        </a:p>
      </dsp:txBody>
      <dsp:txXfrm>
        <a:off x="3850802" y="2626195"/>
        <a:ext cx="3226223" cy="787500"/>
      </dsp:txXfrm>
    </dsp:sp>
    <dsp:sp modelId="{02B69E0A-F2EC-4E2D-953B-9945CC3A4BF6}">
      <dsp:nvSpPr>
        <dsp:cNvPr id="0" name=""/>
        <dsp:cNvSpPr/>
      </dsp:nvSpPr>
      <dsp:spPr>
        <a:xfrm>
          <a:off x="8528826" y="779109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E45AB-F6D4-4355-B295-F7689BD43F03}">
      <dsp:nvSpPr>
        <dsp:cNvPr id="0" name=""/>
        <dsp:cNvSpPr/>
      </dsp:nvSpPr>
      <dsp:spPr>
        <a:xfrm>
          <a:off x="7641615" y="2626195"/>
          <a:ext cx="3226223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Building Community Connections </a:t>
          </a:r>
        </a:p>
      </dsp:txBody>
      <dsp:txXfrm>
        <a:off x="7641615" y="2626195"/>
        <a:ext cx="3226223" cy="78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21584-10F2-782C-0FFE-D520620FB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15A1F-AF15-EFE4-0AD9-FA97756A4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5BD68-5699-C0C5-2EFA-F0868791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02CB-37A9-4595-91FF-168ED34EE7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23BD0-DD3A-437B-1900-5D8C89CC8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7F7AC-A942-2ADC-0986-9401AAE5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265F-3F5D-427E-917A-8B3E5359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7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EDF1-4BFF-0BF1-8306-3F7270EF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4D2CA-F0BD-F548-DC89-3155EFDB5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ED34D-B0F8-35B0-7CEE-07641D53F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02CB-37A9-4595-91FF-168ED34EE7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38222-B088-B711-CBD2-27074336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F3BA2-9D9F-CEAF-0A90-8D5259785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265F-3F5D-427E-917A-8B3E5359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8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1C2B29-E561-995F-B840-85E4800BE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80538-AFAE-5627-0316-E0EDC52FD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46E37-903D-F06E-C10C-CEC92A038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02CB-37A9-4595-91FF-168ED34EE7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BD188-39F4-F5D6-5717-311466C2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5B043-FA2C-32A2-A589-0EED50D1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265F-3F5D-427E-917A-8B3E5359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2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516C-527B-07A8-8B85-12A3344E2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8A6B9-D0E0-AC85-5036-26D2AB73B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3251F-1102-BF14-8909-1215E4B0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02CB-37A9-4595-91FF-168ED34EE7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2A31-6B1B-4FFB-32F2-7EF558DB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9A489-7590-313B-5183-9547F178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265F-3F5D-427E-917A-8B3E5359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8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D67D-EAA4-C2D5-7DC8-8D30C17E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EFEF8-A088-E145-D254-6829C9660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22918-2F2B-08DC-B61C-79313FA4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02CB-37A9-4595-91FF-168ED34EE7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2A9DB-7675-4D2C-635E-45CD821B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3AA27-F71D-528E-BB46-664A20CB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265F-3F5D-427E-917A-8B3E5359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8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C5D17-5991-C1EA-11AD-A04F2C56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2FDA8-4654-1189-E4D1-C10A70D8C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398FB-CA45-0E3C-A7C9-376F6D772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3B813-7559-4B6E-820A-7BA985DE1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02CB-37A9-4595-91FF-168ED34EE7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A1227-95AD-DCEF-9E4E-EE00A568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6DA05-04BB-C634-50A0-B1EF5194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265F-3F5D-427E-917A-8B3E5359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6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83F36-FADA-8F17-E091-1FA98A80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04AB8-CEFA-FF37-E8A5-0E5680BF5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2315F-C65C-120F-8B78-DC9FFC9B2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9284A-E622-F8CB-F95F-E903AA274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F20D0-4103-C09C-BEAF-6A4D6207A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E31B3-BBD8-6F20-24E7-0E29B20A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02CB-37A9-4595-91FF-168ED34EE7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59BED5-D18C-99FE-D1D9-647E9321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CD4B3-5F8E-0559-24E3-4A71ABF7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265F-3F5D-427E-917A-8B3E5359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7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6ECEB-2346-0D05-D5B4-BDA8E441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D30C9-28BB-25A4-1684-DAF48DC6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02CB-37A9-4595-91FF-168ED34EE7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2B1B8-129F-00CA-0AE5-815472BB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63786-ADE6-8406-85AA-CE44FF8F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265F-3F5D-427E-917A-8B3E5359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C714A8-9403-EFFF-6B85-7872E708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02CB-37A9-4595-91FF-168ED34EE7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ED1955-CD61-8A71-10E7-2D8F7C2F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46512-E857-4167-D976-DCD07929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265F-3F5D-427E-917A-8B3E5359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7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BA7F-8997-C27B-18A0-D5E63FDD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2EA86-A178-DEE5-6A31-A55E85DBD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07A0-A526-59D7-C83F-860E5EAF9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6D66D-9CA2-5888-A2D8-0EA65ADA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02CB-37A9-4595-91FF-168ED34EE7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236D5-2A70-D0E0-EE56-3D1C15801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D3BE0-BA07-9C1A-354B-0233CA8E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265F-3F5D-427E-917A-8B3E5359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3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1413-4677-DDF6-EFD8-A942DEEB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514293-16A6-68C7-B727-4DF8E24E0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D7C6A-5931-C886-33F8-CDC4C90C9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005C2-2B9F-2544-82F0-F3E83777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02CB-37A9-4595-91FF-168ED34EE7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FF2BB-6837-E2C5-4B06-D3088B2C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60E85-8AE7-BED3-05D2-2F97E48C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265F-3F5D-427E-917A-8B3E5359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1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6B32F5-A6C5-0DA6-EB5B-5DC68597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C0D54-D010-1698-62E5-673FE10FD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0755F-E960-D520-112D-30287F098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702CB-37A9-4595-91FF-168ED34EE76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9AF3F-0DDB-FBE8-B92F-F82B3B1C5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E68CC-8AF4-7F9A-E482-C2FA7B842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8265F-3F5D-427E-917A-8B3E5359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ameelah.cage@seattle.gov" TargetMode="External"/><Relationship Id="rId2" Type="http://schemas.openxmlformats.org/officeDocument/2006/relationships/hyperlink" Target="mailto:brandon.james@seattle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attle.gov/police/community-policing/before-the-bad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seattlegov-my.sharepoint.com/:v:/r/personal/marcus_mathisen_seattle_gov/Documents/IACP%20Btb%20Officers%20Video%20with%20logo.mp4?csf=1&amp;web=1&amp;nav=eyJyZWZlcnJhbEluZm8iOnsicmVmZXJyYWxBcHAiOiJPbmVEcml2ZUZvckJ1c2luZXNzIiwicmVmZXJyYWxBcHBQbGF0Zm9ybSI6IldlYiIsInJlZmVycmFsTW9kZSI6InZpZXciLCJyZWZlcnJhbFZpZXciOiJNeUZpbGVzTGlua0RpcmVjdCJ9fQ&amp;e=DJY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seattlegov-my.sharepoint.com/:v:/r/personal/marcus_mathisen_seattle_gov/Documents/IACP%20Btb%20Recruits%20Video.mp4?csf=1&amp;web=1&amp;nav=eyJyZWZlcnJhbEluZm8iOnsicmVmZXJyYWxBcHAiOiJPbmVEcml2ZUZvckJ1c2luZXNzIiwicmVmZXJyYWxBcHBQbGF0Zm9ybSI6IldlYiIsInJlZmVycmFsTW9kZSI6InZpZXciLCJyZWZlcnJhbFZpZXciOiJNeUZpbGVzTGlua0RpcmVjdCJ9fQ&amp;e=REe94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4FBA6-5BBF-E072-95EB-76E0DDB95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bg2"/>
                </a:solidFill>
              </a:rPr>
              <a:t>Before the Badge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6F74B-C2B0-AEF2-23AF-4B2FF4713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Seattle Police Department</a:t>
            </a:r>
          </a:p>
          <a:p>
            <a:r>
              <a:rPr lang="en-US" sz="20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534019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D40BB-DEC6-C8C3-0C85-D1FDB6EB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54" y="192253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Before the Badge Program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FFD7-BDC5-29BA-1A03-3BEAE759A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Brandon James, Lieutenant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hlinkClick r:id="rId2"/>
              </a:rPr>
              <a:t>brandon.james@seattle.gov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206-423-9957</a:t>
            </a:r>
          </a:p>
          <a:p>
            <a:r>
              <a:rPr lang="en-US" sz="2400" dirty="0"/>
              <a:t>Dr. Jameelah Cage, Relational Policing Coordinator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hlinkClick r:id="rId3"/>
              </a:rPr>
              <a:t>Jameelah.cage@seattle.gov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206-617-6014</a:t>
            </a:r>
          </a:p>
          <a:p>
            <a:r>
              <a:rPr lang="en-US" sz="2400" dirty="0">
                <a:hlinkClick r:id="rId4"/>
              </a:rPr>
              <a:t>Before The Badge (BTB) - Police | seattle.gov</a:t>
            </a:r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069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D7149-F96D-6E36-AC12-B1CDA757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What is Before the Badge?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FFFAA6D2-4E35-42AB-1978-99FF26FD4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46" y="1106647"/>
            <a:ext cx="10981330" cy="482045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Seattle Police Department Led five-week program that provides new recruits information 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    Relationship building within the community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    Officer wellness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    SPD precincts, opportunities, and leadership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C9467-E514-12BF-4067-DA1E935C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96"/>
          <a:stretch/>
        </p:blipFill>
        <p:spPr>
          <a:xfrm>
            <a:off x="7353301" y="4343107"/>
            <a:ext cx="4546722" cy="22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IACP Btb Officers Video with logo.mp4">
            <a:hlinkClick r:id="" action="ppaction://media"/>
            <a:extLst>
              <a:ext uri="{FF2B5EF4-FFF2-40B4-BE49-F238E27FC236}">
                <a16:creationId xmlns:a16="http://schemas.microsoft.com/office/drawing/2014/main" id="{6F87EADB-71A4-8E8E-93BD-C2141C0D746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2800" y="457200"/>
            <a:ext cx="1056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224EB-3357-9F4B-5C3E-97CDD0D3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382" y="1373776"/>
            <a:ext cx="3142917" cy="4501127"/>
          </a:xfrm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Before the Badge Program Curriculum 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0A745-417A-7409-6DCE-A6DDF5447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1120" y="606491"/>
            <a:ext cx="4475679" cy="550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Community &amp; Cultural Awareness</a:t>
            </a:r>
          </a:p>
          <a:p>
            <a:r>
              <a:rPr lang="en-US" sz="2400" dirty="0"/>
              <a:t>Chinatown International District</a:t>
            </a:r>
          </a:p>
          <a:p>
            <a:r>
              <a:rPr lang="en-US" sz="2400" dirty="0"/>
              <a:t>Filipino Community Meeting</a:t>
            </a:r>
          </a:p>
          <a:p>
            <a:r>
              <a:rPr lang="en-US" sz="2400" dirty="0"/>
              <a:t>Latino/Latinx Community Meeting</a:t>
            </a:r>
          </a:p>
          <a:p>
            <a:r>
              <a:rPr lang="en-US" sz="2400" dirty="0"/>
              <a:t>Black Owned Business Tour</a:t>
            </a:r>
          </a:p>
          <a:p>
            <a:r>
              <a:rPr lang="en-US" sz="2400" dirty="0"/>
              <a:t>Indigenous History</a:t>
            </a:r>
          </a:p>
          <a:p>
            <a:r>
              <a:rPr lang="en-US" sz="2400" dirty="0"/>
              <a:t>East African Community Meeting</a:t>
            </a:r>
          </a:p>
          <a:p>
            <a:r>
              <a:rPr lang="en-US" sz="2400" dirty="0"/>
              <a:t>Middle Eastern Community Meeting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57530-7840-3F68-3004-7B9742796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48057" y="625153"/>
            <a:ext cx="3164812" cy="550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Officer Wellness</a:t>
            </a:r>
          </a:p>
          <a:p>
            <a:r>
              <a:rPr lang="en-US" sz="2400" dirty="0"/>
              <a:t>The Science of Relational Policing</a:t>
            </a:r>
          </a:p>
          <a:p>
            <a:r>
              <a:rPr lang="en-US" sz="2400" dirty="0"/>
              <a:t>Growth Mindset</a:t>
            </a:r>
          </a:p>
          <a:p>
            <a:r>
              <a:rPr lang="en-US" sz="2400" dirty="0"/>
              <a:t>Outward Mindset</a:t>
            </a:r>
          </a:p>
          <a:p>
            <a:r>
              <a:rPr lang="en-US" sz="2400" dirty="0"/>
              <a:t>SPD Wellness Unit</a:t>
            </a:r>
          </a:p>
        </p:txBody>
      </p:sp>
    </p:spTree>
    <p:extLst>
      <p:ext uri="{BB962C8B-B14F-4D97-AF65-F5344CB8AC3E}">
        <p14:creationId xmlns:p14="http://schemas.microsoft.com/office/powerpoint/2010/main" val="3279130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C992C-D08F-F0B8-34D5-F2A45885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 Participant Overview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81917A7-134F-D2FC-5684-771B18F0F4C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5971374"/>
              </p:ext>
            </p:extLst>
          </p:nvPr>
        </p:nvGraphicFramePr>
        <p:xfrm>
          <a:off x="642938" y="555625"/>
          <a:ext cx="5414963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AF9F4E3-E9F4-A9B1-101E-DA01A5A0F5B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3000679"/>
              </p:ext>
            </p:extLst>
          </p:nvPr>
        </p:nvGraphicFramePr>
        <p:xfrm>
          <a:off x="6132513" y="555625"/>
          <a:ext cx="5414963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660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B582C-B547-5F6D-DCA4-6F023480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Importance of Community Participation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0D91D5-2FDB-DF74-C9AB-D37C44AD8C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316321"/>
              </p:ext>
            </p:extLst>
          </p:nvPr>
        </p:nvGraphicFramePr>
        <p:xfrm>
          <a:off x="632085" y="157545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90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48338-DC2A-5221-65D4-6532C393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Future of Before the Badge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AD0627-B647-40AC-EB08-1DCA198CE665}"/>
              </a:ext>
            </a:extLst>
          </p:cNvPr>
          <p:cNvSpPr txBox="1"/>
          <p:nvPr/>
        </p:nvSpPr>
        <p:spPr>
          <a:xfrm>
            <a:off x="4122142" y="2112579"/>
            <a:ext cx="2762618" cy="5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52728">
              <a:spcAft>
                <a:spcPts val="600"/>
              </a:spcAft>
            </a:pPr>
            <a:r>
              <a:rPr lang="en-US" sz="274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Before the Badge</a:t>
            </a:r>
            <a:endParaRPr lang="en-US" sz="2000">
              <a:solidFill>
                <a:schemeClr val="accent1"/>
              </a:solidFill>
            </a:endParaRP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81735D97-971A-21FC-8792-DAC39DE9F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3461952">
            <a:off x="6342793" y="4568935"/>
            <a:ext cx="1279895" cy="1405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D1FF13-BA3E-8D1D-D7C2-117BE1103EBB}"/>
              </a:ext>
            </a:extLst>
          </p:cNvPr>
          <p:cNvSpPr txBox="1"/>
          <p:nvPr/>
        </p:nvSpPr>
        <p:spPr>
          <a:xfrm>
            <a:off x="7160106" y="3935718"/>
            <a:ext cx="3373583" cy="5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52728">
              <a:spcAft>
                <a:spcPts val="600"/>
              </a:spcAft>
            </a:pPr>
            <a:r>
              <a:rPr lang="en-US" sz="274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Field Training Officers</a:t>
            </a: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A198A8-35F5-4BC6-0C13-A76BC8508BB2}"/>
              </a:ext>
            </a:extLst>
          </p:cNvPr>
          <p:cNvSpPr txBox="1"/>
          <p:nvPr/>
        </p:nvSpPr>
        <p:spPr>
          <a:xfrm>
            <a:off x="4307317" y="5756375"/>
            <a:ext cx="2762618" cy="5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52728">
              <a:spcAft>
                <a:spcPts val="600"/>
              </a:spcAft>
            </a:pPr>
            <a:r>
              <a:rPr lang="en-US" sz="274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Command Staff</a:t>
            </a: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5A07B-E621-E410-7B8A-5C22174FFE0A}"/>
              </a:ext>
            </a:extLst>
          </p:cNvPr>
          <p:cNvSpPr txBox="1"/>
          <p:nvPr/>
        </p:nvSpPr>
        <p:spPr>
          <a:xfrm>
            <a:off x="1682251" y="3876780"/>
            <a:ext cx="2782512" cy="5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52728">
              <a:spcAft>
                <a:spcPts val="600"/>
              </a:spcAft>
            </a:pPr>
            <a:r>
              <a:rPr lang="en-US" sz="274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Patrol Officers</a:t>
            </a: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858994-835D-B580-D7E4-7DFA352922BA}"/>
              </a:ext>
            </a:extLst>
          </p:cNvPr>
          <p:cNvSpPr/>
          <p:nvPr/>
        </p:nvSpPr>
        <p:spPr>
          <a:xfrm>
            <a:off x="3879494" y="2649990"/>
            <a:ext cx="3280612" cy="31767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941E1F-75A9-499B-470E-B059C54A88A5}"/>
              </a:ext>
            </a:extLst>
          </p:cNvPr>
          <p:cNvSpPr txBox="1"/>
          <p:nvPr/>
        </p:nvSpPr>
        <p:spPr>
          <a:xfrm rot="3307015">
            <a:off x="6632423" y="3296238"/>
            <a:ext cx="1254690" cy="47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52728">
              <a:spcAft>
                <a:spcPts val="600"/>
              </a:spcAft>
            </a:pPr>
            <a:r>
              <a:rPr lang="en-US" sz="246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360</a:t>
            </a:r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74983BB-EE84-3E73-1738-B158E65A8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532145">
            <a:off x="3239548" y="4127537"/>
            <a:ext cx="1279895" cy="14053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6BEEF6-E52B-2F84-159C-AB79518E3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593374">
            <a:off x="3498544" y="2454077"/>
            <a:ext cx="1279895" cy="14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3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IACP Btb Recruits Video.mp4">
            <a:hlinkClick r:id="" action="ppaction://media"/>
            <a:extLst>
              <a:ext uri="{FF2B5EF4-FFF2-40B4-BE49-F238E27FC236}">
                <a16:creationId xmlns:a16="http://schemas.microsoft.com/office/drawing/2014/main" id="{C2852948-B71F-574D-A6CD-A00E4BC4D93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2800" y="457200"/>
            <a:ext cx="1056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8142B57B-985C-95EB-66BE-9F103C34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9" y="1012536"/>
            <a:ext cx="4613300" cy="3163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dirty="0"/>
              <a:t>Questions?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3D black question marks with one yellow question mark">
            <a:extLst>
              <a:ext uri="{FF2B5EF4-FFF2-40B4-BE49-F238E27FC236}">
                <a16:creationId xmlns:a16="http://schemas.microsoft.com/office/drawing/2014/main" id="{FE0E0D56-5CBD-70E1-7E2D-732FDFFD9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9" r="20471" b="-1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6434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E5DFD3C01CF140AD2F34A09309D486" ma:contentTypeVersion="14" ma:contentTypeDescription="Create a new document." ma:contentTypeScope="" ma:versionID="191eb94bd15a66b0a9a1542e24e3f77c">
  <xsd:schema xmlns:xsd="http://www.w3.org/2001/XMLSchema" xmlns:xs="http://www.w3.org/2001/XMLSchema" xmlns:p="http://schemas.microsoft.com/office/2006/metadata/properties" xmlns:ns2="0faf2c74-1066-4575-8fd2-b108546547be" xmlns:ns3="4b7fb936-b6c1-43ce-ac09-392ea47d46a7" targetNamespace="http://schemas.microsoft.com/office/2006/metadata/properties" ma:root="true" ma:fieldsID="4a638afb53b669e2527796c1e5babc54" ns2:_="" ns3:_="">
    <xsd:import namespace="0faf2c74-1066-4575-8fd2-b108546547be"/>
    <xsd:import namespace="4b7fb936-b6c1-43ce-ac09-392ea47d46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f2c74-1066-4575-8fd2-b108546547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a6f943a-44de-4c13-9553-e9f35a1e3b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fb936-b6c1-43ce-ac09-392ea47d46a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222d529-1c1c-4aa7-ba68-5f1430c3fe08}" ma:internalName="TaxCatchAll" ma:showField="CatchAllData" ma:web="4b7fb936-b6c1-43ce-ac09-392ea47d46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7fb936-b6c1-43ce-ac09-392ea47d46a7" xsi:nil="true"/>
    <lcf76f155ced4ddcb4097134ff3c332f xmlns="0faf2c74-1066-4575-8fd2-b108546547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AD303C-0994-4D6B-B875-E465B3FE5E5C}"/>
</file>

<file path=customXml/itemProps2.xml><?xml version="1.0" encoding="utf-8"?>
<ds:datastoreItem xmlns:ds="http://schemas.openxmlformats.org/officeDocument/2006/customXml" ds:itemID="{F16A6587-BF55-423D-8DAE-CAFAFBDFC102}"/>
</file>

<file path=customXml/itemProps3.xml><?xml version="1.0" encoding="utf-8"?>
<ds:datastoreItem xmlns:ds="http://schemas.openxmlformats.org/officeDocument/2006/customXml" ds:itemID="{8629C56F-32A7-4D7A-AF1C-40740261471F}"/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178</Words>
  <Application>Microsoft Office PowerPoint</Application>
  <PresentationFormat>Widescreen</PresentationFormat>
  <Paragraphs>44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Before the Badge</vt:lpstr>
      <vt:lpstr>What is Before the Badge?</vt:lpstr>
      <vt:lpstr>PowerPoint Presentation</vt:lpstr>
      <vt:lpstr>Before the Badge Program Curriculum Preview</vt:lpstr>
      <vt:lpstr>Program Participant Overview</vt:lpstr>
      <vt:lpstr>Importance of Community Participation</vt:lpstr>
      <vt:lpstr>Future of Before the Badge </vt:lpstr>
      <vt:lpstr>PowerPoint Presentation</vt:lpstr>
      <vt:lpstr>Questions?</vt:lpstr>
      <vt:lpstr>Before the Badge Program Contacts</vt:lpstr>
    </vt:vector>
  </TitlesOfParts>
  <Company>City of Seattle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the Badge</dc:title>
  <dc:creator>Cage, Jameelah</dc:creator>
  <cp:lastModifiedBy>Cage, Jameelah</cp:lastModifiedBy>
  <cp:revision>9</cp:revision>
  <dcterms:created xsi:type="dcterms:W3CDTF">2023-10-23T21:41:25Z</dcterms:created>
  <dcterms:modified xsi:type="dcterms:W3CDTF">2023-11-03T16:24:15Z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0x0101008DE5DFD3C01CF140AD2F34A09309D486</vt:lpwstr>
  </property>
</Properties>
</file>