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990" r:id="rId5"/>
    <p:sldId id="960" r:id="rId6"/>
    <p:sldId id="958" r:id="rId7"/>
    <p:sldId id="991" r:id="rId8"/>
    <p:sldId id="998" r:id="rId9"/>
    <p:sldId id="997" r:id="rId10"/>
    <p:sldId id="980" r:id="rId11"/>
    <p:sldId id="993" r:id="rId12"/>
    <p:sldId id="994" r:id="rId13"/>
    <p:sldId id="992" r:id="rId14"/>
    <p:sldId id="98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CBB"/>
    <a:srgbClr val="56575B"/>
    <a:srgbClr val="FED000"/>
    <a:srgbClr val="C6D8D8"/>
    <a:srgbClr val="8B8B83"/>
    <a:srgbClr val="000000"/>
    <a:srgbClr val="FDFFFE"/>
    <a:srgbClr val="333435"/>
    <a:srgbClr val="F5BF08"/>
    <a:srgbClr val="F8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0" autoAdjust="0"/>
    <p:restoredTop sz="85076" autoAdjust="0"/>
  </p:normalViewPr>
  <p:slideViewPr>
    <p:cSldViewPr snapToGrid="0" snapToObjects="1">
      <p:cViewPr varScale="1">
        <p:scale>
          <a:sx n="69" d="100"/>
          <a:sy n="69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805DA641-2E02-0B47-922D-F08ABC0A7B8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1E11180D-0CBA-BC42-B099-0874A96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6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2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4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process was started nearly four years ago. Input was sought through several sources, WASPC being one of them. </a:t>
            </a:r>
          </a:p>
          <a:p>
            <a:endParaRPr lang="en-US" dirty="0"/>
          </a:p>
          <a:p>
            <a:r>
              <a:rPr lang="en-US" dirty="0"/>
              <a:t>Our current focus is on our pilot class 474 Starting July 1</a:t>
            </a:r>
            <a:r>
              <a:rPr lang="en-US" baseline="30000" dirty="0"/>
              <a:t>st</a:t>
            </a:r>
            <a:r>
              <a:rPr lang="en-US" dirty="0"/>
              <a:t>, 2021</a:t>
            </a:r>
          </a:p>
          <a:p>
            <a:endParaRPr lang="en-US" dirty="0"/>
          </a:p>
          <a:p>
            <a:r>
              <a:rPr lang="en-US" dirty="0"/>
              <a:t>The pilot is built with the idea that with any course things will work and things wont. Adjustments need to be made.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5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7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Total cognitive learning </a:t>
            </a:r>
            <a:r>
              <a:rPr lang="en-US" dirty="0"/>
              <a:t>from 74 hours to </a:t>
            </a:r>
            <a:r>
              <a:rPr lang="en-US" b="1" dirty="0"/>
              <a:t>154 hours</a:t>
            </a:r>
          </a:p>
          <a:p>
            <a:r>
              <a:rPr lang="en-US" b="1" dirty="0"/>
              <a:t>Total physical skill learning </a:t>
            </a:r>
            <a:r>
              <a:rPr lang="en-US" dirty="0"/>
              <a:t>from 58 hours to </a:t>
            </a:r>
            <a:r>
              <a:rPr lang="en-US" b="1" dirty="0"/>
              <a:t>118 hours</a:t>
            </a:r>
          </a:p>
          <a:p>
            <a:r>
              <a:rPr lang="en-US" b="1" dirty="0"/>
              <a:t>Reinforcement 20 hours to 128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C/DT </a:t>
            </a:r>
            <a:r>
              <a:rPr lang="en-US" dirty="0"/>
              <a:t>from 44 hours to </a:t>
            </a:r>
            <a:r>
              <a:rPr lang="en-US" b="1" dirty="0"/>
              <a:t>90 Hours</a:t>
            </a:r>
          </a:p>
          <a:p>
            <a:r>
              <a:rPr lang="en-US" b="1" dirty="0"/>
              <a:t>Security management </a:t>
            </a:r>
            <a:r>
              <a:rPr lang="en-US" dirty="0"/>
              <a:t>from 14 hours to </a:t>
            </a:r>
            <a:r>
              <a:rPr lang="en-US" b="1" dirty="0"/>
              <a:t>28 hours</a:t>
            </a:r>
          </a:p>
          <a:p>
            <a:r>
              <a:rPr lang="en-US" b="1" dirty="0"/>
              <a:t>Communication</a:t>
            </a:r>
            <a:r>
              <a:rPr lang="en-US" dirty="0"/>
              <a:t> from 12 hours to </a:t>
            </a:r>
            <a:r>
              <a:rPr lang="en-US" b="1" dirty="0"/>
              <a:t>24 hours </a:t>
            </a:r>
            <a:r>
              <a:rPr lang="en-US" dirty="0"/>
              <a:t>(Now includes CIT)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3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1180D-0CBA-BC42-B099-0874A9610F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qu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69EE-DE77-9548-BD17-318F63916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9" y="1603616"/>
            <a:ext cx="541695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E9EEEFD-3A8C-6341-84D1-66CC2E0E68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9810" y="1603616"/>
            <a:ext cx="541695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388A442-1F83-3E4D-AFE2-8E224C13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9" y="152401"/>
            <a:ext cx="11134843" cy="969818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AD5A37-28ED-491D-8522-FC4C26D21110}"/>
              </a:ext>
            </a:extLst>
          </p:cNvPr>
          <p:cNvGrpSpPr/>
          <p:nvPr userDrawn="1"/>
        </p:nvGrpSpPr>
        <p:grpSpPr>
          <a:xfrm>
            <a:off x="-27295" y="1204198"/>
            <a:ext cx="12266169" cy="127698"/>
            <a:chOff x="-27295" y="1204198"/>
            <a:chExt cx="12266169" cy="12769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60473B-F222-7246-B9E3-B5307DE3B568}"/>
                </a:ext>
              </a:extLst>
            </p:cNvPr>
            <p:cNvSpPr/>
            <p:nvPr userDrawn="1"/>
          </p:nvSpPr>
          <p:spPr>
            <a:xfrm flipV="1">
              <a:off x="-27295" y="1204198"/>
              <a:ext cx="12252960" cy="457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27EF8F-637A-234F-817A-146D0074E44B}"/>
                </a:ext>
              </a:extLst>
            </p:cNvPr>
            <p:cNvSpPr/>
            <p:nvPr userDrawn="1"/>
          </p:nvSpPr>
          <p:spPr>
            <a:xfrm>
              <a:off x="-14086" y="1268126"/>
              <a:ext cx="12252960" cy="63770"/>
            </a:xfrm>
            <a:prstGeom prst="rect">
              <a:avLst/>
            </a:prstGeom>
            <a:solidFill>
              <a:srgbClr val="8B8B83"/>
            </a:solidFill>
            <a:ln>
              <a:solidFill>
                <a:srgbClr val="8B8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57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ay ba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47;p26">
            <a:extLst>
              <a:ext uri="{FF2B5EF4-FFF2-40B4-BE49-F238E27FC236}">
                <a16:creationId xmlns:a16="http://schemas.microsoft.com/office/drawing/2014/main" id="{56090252-55A2-3648-9D28-4EEAE662AB3B}"/>
              </a:ext>
            </a:extLst>
          </p:cNvPr>
          <p:cNvGrpSpPr/>
          <p:nvPr userDrawn="1"/>
        </p:nvGrpSpPr>
        <p:grpSpPr>
          <a:xfrm>
            <a:off x="-125" y="1350"/>
            <a:ext cx="12192125" cy="1234125"/>
            <a:chOff x="913950" y="283825"/>
            <a:chExt cx="2669225" cy="5144100"/>
          </a:xfrm>
        </p:grpSpPr>
        <p:sp>
          <p:nvSpPr>
            <p:cNvPr id="16" name="Google Shape;348;p26">
              <a:extLst>
                <a:ext uri="{FF2B5EF4-FFF2-40B4-BE49-F238E27FC236}">
                  <a16:creationId xmlns:a16="http://schemas.microsoft.com/office/drawing/2014/main" id="{4F6F0DF8-6B79-FA41-8B59-FE51F78588EE}"/>
                </a:ext>
              </a:extLst>
            </p:cNvPr>
            <p:cNvSpPr/>
            <p:nvPr/>
          </p:nvSpPr>
          <p:spPr>
            <a:xfrm>
              <a:off x="914075" y="284375"/>
              <a:ext cx="2669100" cy="51435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Google Shape;349;p26">
              <a:extLst>
                <a:ext uri="{FF2B5EF4-FFF2-40B4-BE49-F238E27FC236}">
                  <a16:creationId xmlns:a16="http://schemas.microsoft.com/office/drawing/2014/main" id="{F233023E-5E5D-2F4C-9F96-B3456862E06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950" y="283825"/>
              <a:ext cx="2669100" cy="514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98A3924-E120-1542-B4F4-D7F6BA98E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8" y="1603616"/>
            <a:ext cx="11134843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1D7F69-0B45-2840-B36F-43969AE40A21}"/>
              </a:ext>
            </a:extLst>
          </p:cNvPr>
          <p:cNvSpPr/>
          <p:nvPr userDrawn="1"/>
        </p:nvSpPr>
        <p:spPr>
          <a:xfrm flipV="1">
            <a:off x="-27295" y="1204198"/>
            <a:ext cx="1225296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C0F2E75-BDDD-DF4F-A069-6AEE91F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9" y="152401"/>
            <a:ext cx="11134843" cy="9698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23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47;p26">
            <a:extLst>
              <a:ext uri="{FF2B5EF4-FFF2-40B4-BE49-F238E27FC236}">
                <a16:creationId xmlns:a16="http://schemas.microsoft.com/office/drawing/2014/main" id="{D7224B2B-94B0-4042-99B0-3C9D53D6DE65}"/>
              </a:ext>
            </a:extLst>
          </p:cNvPr>
          <p:cNvGrpSpPr/>
          <p:nvPr userDrawn="1"/>
        </p:nvGrpSpPr>
        <p:grpSpPr>
          <a:xfrm>
            <a:off x="-125" y="1350"/>
            <a:ext cx="12192125" cy="6856650"/>
            <a:chOff x="913950" y="283825"/>
            <a:chExt cx="2669225" cy="5144100"/>
          </a:xfrm>
          <a:solidFill>
            <a:srgbClr val="56575B"/>
          </a:solidFill>
        </p:grpSpPr>
        <p:sp>
          <p:nvSpPr>
            <p:cNvPr id="6" name="Google Shape;348;p26">
              <a:extLst>
                <a:ext uri="{FF2B5EF4-FFF2-40B4-BE49-F238E27FC236}">
                  <a16:creationId xmlns:a16="http://schemas.microsoft.com/office/drawing/2014/main" id="{C254ECC6-DF52-5E41-94CB-7A26D0BF07A7}"/>
                </a:ext>
              </a:extLst>
            </p:cNvPr>
            <p:cNvSpPr/>
            <p:nvPr/>
          </p:nvSpPr>
          <p:spPr>
            <a:xfrm>
              <a:off x="914075" y="284375"/>
              <a:ext cx="2669100" cy="5143500"/>
            </a:xfrm>
            <a:prstGeom prst="rect">
              <a:avLst/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349;p26">
              <a:extLst>
                <a:ext uri="{FF2B5EF4-FFF2-40B4-BE49-F238E27FC236}">
                  <a16:creationId xmlns:a16="http://schemas.microsoft.com/office/drawing/2014/main" id="{1F3BA106-29F6-F54F-A2E0-EDA4E07BD0B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950" y="283825"/>
              <a:ext cx="2669100" cy="514410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66A59D8-D2AC-7F4E-BAE4-9A92BFCB628D}"/>
              </a:ext>
            </a:extLst>
          </p:cNvPr>
          <p:cNvSpPr/>
          <p:nvPr userDrawn="1"/>
        </p:nvSpPr>
        <p:spPr>
          <a:xfrm>
            <a:off x="620787" y="828675"/>
            <a:ext cx="10859944" cy="5200650"/>
          </a:xfrm>
          <a:prstGeom prst="rect">
            <a:avLst/>
          </a:prstGeom>
          <a:solidFill>
            <a:srgbClr val="8B8B83"/>
          </a:solidFill>
          <a:ln w="76200">
            <a:solidFill>
              <a:srgbClr val="9CB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B0A9F-4CD8-E147-B647-5F90835D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40" y="2022726"/>
            <a:ext cx="8986838" cy="1325563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75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leve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47;p26">
            <a:extLst>
              <a:ext uri="{FF2B5EF4-FFF2-40B4-BE49-F238E27FC236}">
                <a16:creationId xmlns:a16="http://schemas.microsoft.com/office/drawing/2014/main" id="{D7224B2B-94B0-4042-99B0-3C9D53D6DE65}"/>
              </a:ext>
            </a:extLst>
          </p:cNvPr>
          <p:cNvGrpSpPr/>
          <p:nvPr userDrawn="1"/>
        </p:nvGrpSpPr>
        <p:grpSpPr>
          <a:xfrm>
            <a:off x="-125" y="1350"/>
            <a:ext cx="12192125" cy="6856650"/>
            <a:chOff x="913950" y="283825"/>
            <a:chExt cx="2669225" cy="5144100"/>
          </a:xfrm>
        </p:grpSpPr>
        <p:sp>
          <p:nvSpPr>
            <p:cNvPr id="6" name="Google Shape;348;p26">
              <a:extLst>
                <a:ext uri="{FF2B5EF4-FFF2-40B4-BE49-F238E27FC236}">
                  <a16:creationId xmlns:a16="http://schemas.microsoft.com/office/drawing/2014/main" id="{C254ECC6-DF52-5E41-94CB-7A26D0BF07A7}"/>
                </a:ext>
              </a:extLst>
            </p:cNvPr>
            <p:cNvSpPr/>
            <p:nvPr/>
          </p:nvSpPr>
          <p:spPr>
            <a:xfrm>
              <a:off x="914075" y="284375"/>
              <a:ext cx="2669100" cy="51435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349;p26">
              <a:extLst>
                <a:ext uri="{FF2B5EF4-FFF2-40B4-BE49-F238E27FC236}">
                  <a16:creationId xmlns:a16="http://schemas.microsoft.com/office/drawing/2014/main" id="{1F3BA106-29F6-F54F-A2E0-EDA4E07BD0B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950" y="283825"/>
              <a:ext cx="2669100" cy="514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66A59D8-D2AC-7F4E-BAE4-9A92BFCB628D}"/>
              </a:ext>
            </a:extLst>
          </p:cNvPr>
          <p:cNvSpPr/>
          <p:nvPr userDrawn="1"/>
        </p:nvSpPr>
        <p:spPr>
          <a:xfrm>
            <a:off x="620787" y="828675"/>
            <a:ext cx="10859944" cy="520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B0A9F-4CD8-E147-B647-5F90835D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81" y="3761585"/>
            <a:ext cx="8986838" cy="132556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CD0F45-92E7-A94F-BB69-A5AB8C2F3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7"/>
          <a:stretch/>
        </p:blipFill>
        <p:spPr>
          <a:xfrm>
            <a:off x="4732509" y="1485539"/>
            <a:ext cx="2665076" cy="21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6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ve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B2B7FA-F81D-1248-854F-DE51FDCFF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2206"/>
            <a:ext cx="12192000" cy="4605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B0A9F-4CD8-E147-B647-5F90835D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595576"/>
            <a:ext cx="8986838" cy="1325563"/>
          </a:xfrm>
        </p:spPr>
        <p:txBody>
          <a:bodyPr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CD0F45-92E7-A94F-BB69-A5AB8C2F3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7"/>
          <a:stretch/>
        </p:blipFill>
        <p:spPr>
          <a:xfrm>
            <a:off x="0" y="465024"/>
            <a:ext cx="1950720" cy="15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d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69EE-DE77-9548-BD17-318F63916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9" y="1603616"/>
            <a:ext cx="366227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E9EEEFD-3A8C-6341-84D1-66CC2E0E68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6713" y="1603616"/>
            <a:ext cx="7340049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388A442-1F83-3E4D-AFE2-8E224C13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9" y="152401"/>
            <a:ext cx="11134843" cy="969818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6E399C-0FB3-4F12-B0D4-299203D08449}"/>
              </a:ext>
            </a:extLst>
          </p:cNvPr>
          <p:cNvGrpSpPr/>
          <p:nvPr userDrawn="1"/>
        </p:nvGrpSpPr>
        <p:grpSpPr>
          <a:xfrm>
            <a:off x="-27295" y="1204198"/>
            <a:ext cx="12266169" cy="127698"/>
            <a:chOff x="-27295" y="1204198"/>
            <a:chExt cx="12266169" cy="1276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31B96E-7B82-4A87-BC4B-78050E04BF07}"/>
                </a:ext>
              </a:extLst>
            </p:cNvPr>
            <p:cNvSpPr/>
            <p:nvPr userDrawn="1"/>
          </p:nvSpPr>
          <p:spPr>
            <a:xfrm flipV="1">
              <a:off x="-27295" y="1204198"/>
              <a:ext cx="12252960" cy="457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DC8A82-CD82-48F0-B74C-E9EBC9BF9925}"/>
                </a:ext>
              </a:extLst>
            </p:cNvPr>
            <p:cNvSpPr/>
            <p:nvPr userDrawn="1"/>
          </p:nvSpPr>
          <p:spPr>
            <a:xfrm>
              <a:off x="-14086" y="1268126"/>
              <a:ext cx="12252960" cy="63770"/>
            </a:xfrm>
            <a:prstGeom prst="rect">
              <a:avLst/>
            </a:prstGeom>
            <a:solidFill>
              <a:srgbClr val="8B8B83"/>
            </a:solidFill>
            <a:ln>
              <a:solidFill>
                <a:srgbClr val="8B8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843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eft d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69EE-DE77-9548-BD17-318F63916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9" y="1603616"/>
            <a:ext cx="731987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E9EEEFD-3A8C-6341-84D1-66CC2E0E68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4490" y="1603616"/>
            <a:ext cx="366227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388A442-1F83-3E4D-AFE2-8E224C13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9" y="152401"/>
            <a:ext cx="11134843" cy="969818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A7C14F-1861-44AB-9855-96519EC070B4}"/>
              </a:ext>
            </a:extLst>
          </p:cNvPr>
          <p:cNvGrpSpPr/>
          <p:nvPr userDrawn="1"/>
        </p:nvGrpSpPr>
        <p:grpSpPr>
          <a:xfrm>
            <a:off x="-27295" y="1204198"/>
            <a:ext cx="12266169" cy="127698"/>
            <a:chOff x="-27295" y="1204198"/>
            <a:chExt cx="12266169" cy="1276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521FA8-BF2C-409C-B9C5-E41387D1BFDA}"/>
                </a:ext>
              </a:extLst>
            </p:cNvPr>
            <p:cNvSpPr/>
            <p:nvPr userDrawn="1"/>
          </p:nvSpPr>
          <p:spPr>
            <a:xfrm flipV="1">
              <a:off x="-27295" y="1204198"/>
              <a:ext cx="12252960" cy="457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1A4878-4C36-4610-8FAB-12F0DD2AB896}"/>
                </a:ext>
              </a:extLst>
            </p:cNvPr>
            <p:cNvSpPr/>
            <p:nvPr userDrawn="1"/>
          </p:nvSpPr>
          <p:spPr>
            <a:xfrm>
              <a:off x="-14086" y="1268126"/>
              <a:ext cx="12252960" cy="63770"/>
            </a:xfrm>
            <a:prstGeom prst="rect">
              <a:avLst/>
            </a:prstGeom>
            <a:solidFill>
              <a:srgbClr val="8B8B83"/>
            </a:solidFill>
            <a:ln>
              <a:solidFill>
                <a:srgbClr val="8B8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6917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ay banner equ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47;p26">
            <a:extLst>
              <a:ext uri="{FF2B5EF4-FFF2-40B4-BE49-F238E27FC236}">
                <a16:creationId xmlns:a16="http://schemas.microsoft.com/office/drawing/2014/main" id="{56090252-55A2-3648-9D28-4EEAE662AB3B}"/>
              </a:ext>
            </a:extLst>
          </p:cNvPr>
          <p:cNvGrpSpPr/>
          <p:nvPr userDrawn="1"/>
        </p:nvGrpSpPr>
        <p:grpSpPr>
          <a:xfrm>
            <a:off x="-125" y="1350"/>
            <a:ext cx="12192125" cy="1234125"/>
            <a:chOff x="913950" y="283825"/>
            <a:chExt cx="2669225" cy="5144100"/>
          </a:xfrm>
        </p:grpSpPr>
        <p:sp>
          <p:nvSpPr>
            <p:cNvPr id="16" name="Google Shape;348;p26">
              <a:extLst>
                <a:ext uri="{FF2B5EF4-FFF2-40B4-BE49-F238E27FC236}">
                  <a16:creationId xmlns:a16="http://schemas.microsoft.com/office/drawing/2014/main" id="{4F6F0DF8-6B79-FA41-8B59-FE51F78588EE}"/>
                </a:ext>
              </a:extLst>
            </p:cNvPr>
            <p:cNvSpPr/>
            <p:nvPr/>
          </p:nvSpPr>
          <p:spPr>
            <a:xfrm>
              <a:off x="914075" y="284375"/>
              <a:ext cx="2669100" cy="51435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Google Shape;349;p26">
              <a:extLst>
                <a:ext uri="{FF2B5EF4-FFF2-40B4-BE49-F238E27FC236}">
                  <a16:creationId xmlns:a16="http://schemas.microsoft.com/office/drawing/2014/main" id="{F233023E-5E5D-2F4C-9F96-B3456862E06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950" y="283825"/>
              <a:ext cx="2669100" cy="514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98A3924-E120-1542-B4F4-D7F6BA98E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9" y="1603616"/>
            <a:ext cx="541695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78A482C-F8A4-034E-96B6-EE432F01A56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9810" y="1603616"/>
            <a:ext cx="541695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1D7F69-0B45-2840-B36F-43969AE40A21}"/>
              </a:ext>
            </a:extLst>
          </p:cNvPr>
          <p:cNvSpPr/>
          <p:nvPr userDrawn="1"/>
        </p:nvSpPr>
        <p:spPr>
          <a:xfrm flipV="1">
            <a:off x="-27295" y="1204198"/>
            <a:ext cx="1225296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C0F2E75-BDDD-DF4F-A069-6AEE91F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9" y="152401"/>
            <a:ext cx="11134843" cy="9698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894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ay banner right d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47;p26">
            <a:extLst>
              <a:ext uri="{FF2B5EF4-FFF2-40B4-BE49-F238E27FC236}">
                <a16:creationId xmlns:a16="http://schemas.microsoft.com/office/drawing/2014/main" id="{56090252-55A2-3648-9D28-4EEAE662AB3B}"/>
              </a:ext>
            </a:extLst>
          </p:cNvPr>
          <p:cNvGrpSpPr/>
          <p:nvPr userDrawn="1"/>
        </p:nvGrpSpPr>
        <p:grpSpPr>
          <a:xfrm>
            <a:off x="-125" y="1350"/>
            <a:ext cx="12192125" cy="1234125"/>
            <a:chOff x="913950" y="283825"/>
            <a:chExt cx="2669225" cy="5144100"/>
          </a:xfrm>
        </p:grpSpPr>
        <p:sp>
          <p:nvSpPr>
            <p:cNvPr id="16" name="Google Shape;348;p26">
              <a:extLst>
                <a:ext uri="{FF2B5EF4-FFF2-40B4-BE49-F238E27FC236}">
                  <a16:creationId xmlns:a16="http://schemas.microsoft.com/office/drawing/2014/main" id="{4F6F0DF8-6B79-FA41-8B59-FE51F78588EE}"/>
                </a:ext>
              </a:extLst>
            </p:cNvPr>
            <p:cNvSpPr/>
            <p:nvPr/>
          </p:nvSpPr>
          <p:spPr>
            <a:xfrm>
              <a:off x="914075" y="284375"/>
              <a:ext cx="2669100" cy="51435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Google Shape;349;p26">
              <a:extLst>
                <a:ext uri="{FF2B5EF4-FFF2-40B4-BE49-F238E27FC236}">
                  <a16:creationId xmlns:a16="http://schemas.microsoft.com/office/drawing/2014/main" id="{F233023E-5E5D-2F4C-9F96-B3456862E06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950" y="283825"/>
              <a:ext cx="2669100" cy="514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1D7F69-0B45-2840-B36F-43969AE40A21}"/>
              </a:ext>
            </a:extLst>
          </p:cNvPr>
          <p:cNvSpPr/>
          <p:nvPr userDrawn="1"/>
        </p:nvSpPr>
        <p:spPr>
          <a:xfrm flipV="1">
            <a:off x="-27295" y="1204198"/>
            <a:ext cx="1225296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C0F2E75-BDDD-DF4F-A069-6AEE91F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9" y="152401"/>
            <a:ext cx="11134843" cy="9698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22309C-2376-4980-B4D9-5D6901A86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9" y="1603616"/>
            <a:ext cx="366227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AA7414-A68F-4C49-9DFA-EDEA892A9F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6713" y="1603616"/>
            <a:ext cx="7340049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7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ay banner left d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47;p26">
            <a:extLst>
              <a:ext uri="{FF2B5EF4-FFF2-40B4-BE49-F238E27FC236}">
                <a16:creationId xmlns:a16="http://schemas.microsoft.com/office/drawing/2014/main" id="{56090252-55A2-3648-9D28-4EEAE662AB3B}"/>
              </a:ext>
            </a:extLst>
          </p:cNvPr>
          <p:cNvGrpSpPr/>
          <p:nvPr userDrawn="1"/>
        </p:nvGrpSpPr>
        <p:grpSpPr>
          <a:xfrm>
            <a:off x="-125" y="1350"/>
            <a:ext cx="12192125" cy="1234125"/>
            <a:chOff x="913950" y="283825"/>
            <a:chExt cx="2669225" cy="5144100"/>
          </a:xfrm>
        </p:grpSpPr>
        <p:sp>
          <p:nvSpPr>
            <p:cNvPr id="16" name="Google Shape;348;p26">
              <a:extLst>
                <a:ext uri="{FF2B5EF4-FFF2-40B4-BE49-F238E27FC236}">
                  <a16:creationId xmlns:a16="http://schemas.microsoft.com/office/drawing/2014/main" id="{4F6F0DF8-6B79-FA41-8B59-FE51F78588EE}"/>
                </a:ext>
              </a:extLst>
            </p:cNvPr>
            <p:cNvSpPr/>
            <p:nvPr/>
          </p:nvSpPr>
          <p:spPr>
            <a:xfrm>
              <a:off x="914075" y="284375"/>
              <a:ext cx="2669100" cy="51435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Google Shape;349;p26">
              <a:extLst>
                <a:ext uri="{FF2B5EF4-FFF2-40B4-BE49-F238E27FC236}">
                  <a16:creationId xmlns:a16="http://schemas.microsoft.com/office/drawing/2014/main" id="{F233023E-5E5D-2F4C-9F96-B3456862E06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950" y="283825"/>
              <a:ext cx="2669100" cy="514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1D7F69-0B45-2840-B36F-43969AE40A21}"/>
              </a:ext>
            </a:extLst>
          </p:cNvPr>
          <p:cNvSpPr/>
          <p:nvPr userDrawn="1"/>
        </p:nvSpPr>
        <p:spPr>
          <a:xfrm flipV="1">
            <a:off x="-27295" y="1204198"/>
            <a:ext cx="1225296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C0F2E75-BDDD-DF4F-A069-6AEE91F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9" y="152401"/>
            <a:ext cx="11134843" cy="9698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7A328F-B218-4679-9CCC-3A1187191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9" y="1603616"/>
            <a:ext cx="731987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F64475-70FB-49AC-AF22-50C85A98C8F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24490" y="1603616"/>
            <a:ext cx="366227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737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69EE-DE77-9548-BD17-318F63916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9" y="1603616"/>
            <a:ext cx="541695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E9EEEFD-3A8C-6341-84D1-66CC2E0E68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9810" y="1603616"/>
            <a:ext cx="5416952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388A442-1F83-3E4D-AFE2-8E224C13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441" y="152401"/>
            <a:ext cx="10122321" cy="969818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0473B-F222-7246-B9E3-B5307DE3B568}"/>
              </a:ext>
            </a:extLst>
          </p:cNvPr>
          <p:cNvSpPr/>
          <p:nvPr userDrawn="1"/>
        </p:nvSpPr>
        <p:spPr>
          <a:xfrm flipV="1">
            <a:off x="-27295" y="1204197"/>
            <a:ext cx="12252960" cy="991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21D958-EE50-7E49-9F98-1CDA331A09C3}"/>
              </a:ext>
            </a:extLst>
          </p:cNvPr>
          <p:cNvSpPr/>
          <p:nvPr userDrawn="1"/>
        </p:nvSpPr>
        <p:spPr>
          <a:xfrm>
            <a:off x="-758871" y="-525743"/>
            <a:ext cx="1783434" cy="1655659"/>
          </a:xfrm>
          <a:prstGeom prst="ellipse">
            <a:avLst/>
          </a:prstGeom>
          <a:solidFill>
            <a:srgbClr val="C6D8D8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8C833-7B9E-F34A-927E-C4507EE3D3A8}"/>
              </a:ext>
            </a:extLst>
          </p:cNvPr>
          <p:cNvSpPr txBox="1"/>
          <p:nvPr userDrawn="1"/>
        </p:nvSpPr>
        <p:spPr>
          <a:xfrm>
            <a:off x="132846" y="452644"/>
            <a:ext cx="121887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272485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74DD322-8C13-3D4E-9F29-13E4836DCB06}"/>
              </a:ext>
            </a:extLst>
          </p:cNvPr>
          <p:cNvSpPr/>
          <p:nvPr userDrawn="1"/>
        </p:nvSpPr>
        <p:spPr>
          <a:xfrm flipV="1">
            <a:off x="550783" y="1716056"/>
            <a:ext cx="6949440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oogle Shape;347;p26">
            <a:extLst>
              <a:ext uri="{FF2B5EF4-FFF2-40B4-BE49-F238E27FC236}">
                <a16:creationId xmlns:a16="http://schemas.microsoft.com/office/drawing/2014/main" id="{2BFAD1C9-7F7A-CB42-BDD4-B09C91B3F3D6}"/>
              </a:ext>
            </a:extLst>
          </p:cNvPr>
          <p:cNvGrpSpPr/>
          <p:nvPr userDrawn="1"/>
        </p:nvGrpSpPr>
        <p:grpSpPr>
          <a:xfrm>
            <a:off x="7741636" y="539461"/>
            <a:ext cx="4173306" cy="5644652"/>
            <a:chOff x="913950" y="283825"/>
            <a:chExt cx="2669225" cy="5144100"/>
          </a:xfrm>
        </p:grpSpPr>
        <p:sp>
          <p:nvSpPr>
            <p:cNvPr id="24" name="Google Shape;348;p26">
              <a:extLst>
                <a:ext uri="{FF2B5EF4-FFF2-40B4-BE49-F238E27FC236}">
                  <a16:creationId xmlns:a16="http://schemas.microsoft.com/office/drawing/2014/main" id="{AEF3577F-32B2-CA4C-8159-CC59A4DA6F72}"/>
                </a:ext>
              </a:extLst>
            </p:cNvPr>
            <p:cNvSpPr/>
            <p:nvPr/>
          </p:nvSpPr>
          <p:spPr>
            <a:xfrm>
              <a:off x="914075" y="284375"/>
              <a:ext cx="2669100" cy="51435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" name="Google Shape;349;p26">
              <a:extLst>
                <a:ext uri="{FF2B5EF4-FFF2-40B4-BE49-F238E27FC236}">
                  <a16:creationId xmlns:a16="http://schemas.microsoft.com/office/drawing/2014/main" id="{B4236084-A7AA-BD4D-AD59-E12AC944F21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950" y="283825"/>
              <a:ext cx="2669100" cy="514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69EE-DE77-9548-BD17-318F63916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20" y="1970667"/>
            <a:ext cx="6948304" cy="4025274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388A442-1F83-3E4D-AFE2-8E224C13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83" y="679187"/>
            <a:ext cx="6949441" cy="980977"/>
          </a:xfrm>
        </p:spPr>
        <p:txBody>
          <a:bodyPr anchor="ctr"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9" name="Google Shape;11743;p92">
            <a:extLst>
              <a:ext uri="{FF2B5EF4-FFF2-40B4-BE49-F238E27FC236}">
                <a16:creationId xmlns:a16="http://schemas.microsoft.com/office/drawing/2014/main" id="{EBB993E7-FC67-FE43-AF5C-90A99466AE11}"/>
              </a:ext>
            </a:extLst>
          </p:cNvPr>
          <p:cNvGrpSpPr/>
          <p:nvPr userDrawn="1"/>
        </p:nvGrpSpPr>
        <p:grpSpPr>
          <a:xfrm>
            <a:off x="8005482" y="1311540"/>
            <a:ext cx="3668903" cy="4007452"/>
            <a:chOff x="4149138" y="4121151"/>
            <a:chExt cx="344065" cy="368644"/>
          </a:xfrm>
          <a:solidFill>
            <a:schemeClr val="tx1"/>
          </a:solidFill>
        </p:grpSpPr>
        <p:sp>
          <p:nvSpPr>
            <p:cNvPr id="35" name="Google Shape;11744;p92">
              <a:extLst>
                <a:ext uri="{FF2B5EF4-FFF2-40B4-BE49-F238E27FC236}">
                  <a16:creationId xmlns:a16="http://schemas.microsoft.com/office/drawing/2014/main" id="{74376134-169E-7745-A58F-BC94A3F8E242}"/>
                </a:ext>
              </a:extLst>
            </p:cNvPr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745;p92">
              <a:extLst>
                <a:ext uri="{FF2B5EF4-FFF2-40B4-BE49-F238E27FC236}">
                  <a16:creationId xmlns:a16="http://schemas.microsoft.com/office/drawing/2014/main" id="{9ABFCC51-B2CC-5D43-A420-4DBAA80D6842}"/>
                </a:ext>
              </a:extLst>
            </p:cNvPr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46;p92">
              <a:extLst>
                <a:ext uri="{FF2B5EF4-FFF2-40B4-BE49-F238E27FC236}">
                  <a16:creationId xmlns:a16="http://schemas.microsoft.com/office/drawing/2014/main" id="{7EADD15D-3654-2845-90A8-C17FF74C9EC1}"/>
                </a:ext>
              </a:extLst>
            </p:cNvPr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47;p92">
              <a:extLst>
                <a:ext uri="{FF2B5EF4-FFF2-40B4-BE49-F238E27FC236}">
                  <a16:creationId xmlns:a16="http://schemas.microsoft.com/office/drawing/2014/main" id="{5D299EEB-58EF-954D-BCD6-DEF93AD8D629}"/>
                </a:ext>
              </a:extLst>
            </p:cNvPr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748;p92">
              <a:extLst>
                <a:ext uri="{FF2B5EF4-FFF2-40B4-BE49-F238E27FC236}">
                  <a16:creationId xmlns:a16="http://schemas.microsoft.com/office/drawing/2014/main" id="{558E1E61-33F3-2640-BDC6-913DC329EB1C}"/>
                </a:ext>
              </a:extLst>
            </p:cNvPr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749;p92">
              <a:extLst>
                <a:ext uri="{FF2B5EF4-FFF2-40B4-BE49-F238E27FC236}">
                  <a16:creationId xmlns:a16="http://schemas.microsoft.com/office/drawing/2014/main" id="{91831449-5121-0F4E-8233-844C577EE4CC}"/>
                </a:ext>
              </a:extLst>
            </p:cNvPr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750;p92">
              <a:extLst>
                <a:ext uri="{FF2B5EF4-FFF2-40B4-BE49-F238E27FC236}">
                  <a16:creationId xmlns:a16="http://schemas.microsoft.com/office/drawing/2014/main" id="{EE406581-4250-CF47-8031-589F0AB8C37E}"/>
                </a:ext>
              </a:extLst>
            </p:cNvPr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751;p92">
              <a:extLst>
                <a:ext uri="{FF2B5EF4-FFF2-40B4-BE49-F238E27FC236}">
                  <a16:creationId xmlns:a16="http://schemas.microsoft.com/office/drawing/2014/main" id="{BA636EA9-497C-8F4A-BC77-3FCE97EE5C74}"/>
                </a:ext>
              </a:extLst>
            </p:cNvPr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752;p92">
              <a:extLst>
                <a:ext uri="{FF2B5EF4-FFF2-40B4-BE49-F238E27FC236}">
                  <a16:creationId xmlns:a16="http://schemas.microsoft.com/office/drawing/2014/main" id="{BE0195DB-AA66-3347-A086-D952516A02FD}"/>
                </a:ext>
              </a:extLst>
            </p:cNvPr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753;p92">
              <a:extLst>
                <a:ext uri="{FF2B5EF4-FFF2-40B4-BE49-F238E27FC236}">
                  <a16:creationId xmlns:a16="http://schemas.microsoft.com/office/drawing/2014/main" id="{FF791F4E-7FBB-284B-88AA-1AD8D4374339}"/>
                </a:ext>
              </a:extLst>
            </p:cNvPr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754;p92">
              <a:extLst>
                <a:ext uri="{FF2B5EF4-FFF2-40B4-BE49-F238E27FC236}">
                  <a16:creationId xmlns:a16="http://schemas.microsoft.com/office/drawing/2014/main" id="{B8641047-A4D8-524B-991E-DD7E85B71F84}"/>
                </a:ext>
              </a:extLst>
            </p:cNvPr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755;p92">
              <a:extLst>
                <a:ext uri="{FF2B5EF4-FFF2-40B4-BE49-F238E27FC236}">
                  <a16:creationId xmlns:a16="http://schemas.microsoft.com/office/drawing/2014/main" id="{32BE780D-FA29-4C4C-8F6D-970840C4928D}"/>
                </a:ext>
              </a:extLst>
            </p:cNvPr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C6BB467-BED5-2141-9C26-87D2B5B9E4B5}"/>
              </a:ext>
            </a:extLst>
          </p:cNvPr>
          <p:cNvSpPr txBox="1"/>
          <p:nvPr userDrawn="1"/>
        </p:nvSpPr>
        <p:spPr>
          <a:xfrm>
            <a:off x="8528903" y="2432054"/>
            <a:ext cx="1448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Q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FF4A28-7ACE-3F47-B481-C93347468B2D}"/>
              </a:ext>
            </a:extLst>
          </p:cNvPr>
          <p:cNvSpPr txBox="1"/>
          <p:nvPr userDrawn="1"/>
        </p:nvSpPr>
        <p:spPr>
          <a:xfrm>
            <a:off x="9632971" y="2432054"/>
            <a:ext cx="1548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7C5AD9-EB7F-4740-83DD-63B21C19FE3E}"/>
              </a:ext>
            </a:extLst>
          </p:cNvPr>
          <p:cNvSpPr txBox="1"/>
          <p:nvPr userDrawn="1"/>
        </p:nvSpPr>
        <p:spPr>
          <a:xfrm>
            <a:off x="9180683" y="2466265"/>
            <a:ext cx="1448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0" dirty="0">
                <a:solidFill>
                  <a:schemeClr val="tx2"/>
                </a:solidFill>
                <a:latin typeface="Century Gothic" panose="020B0502020202020204" pitchFamily="34" charset="0"/>
              </a:rPr>
              <a:t>&amp;</a:t>
            </a:r>
            <a:endParaRPr lang="en-US" sz="88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98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69EE-DE77-9548-BD17-318F63916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8" y="1603616"/>
            <a:ext cx="11134843" cy="4580498"/>
          </a:xfrm>
        </p:spPr>
        <p:txBody>
          <a:bodyPr/>
          <a:lstStyle>
            <a:lvl1pPr marL="230188" indent="-23018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  <a:lvl2pPr marL="860425" indent="-287338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2pPr>
            <a:lvl3pPr marL="1270000" indent="-227013">
              <a:lnSpc>
                <a:spcPct val="100000"/>
              </a:lnSpc>
              <a:spcBef>
                <a:spcPts val="1600"/>
              </a:spcBef>
              <a:buSzPct val="63000"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3pPr>
            <a:lvl4pPr marL="1657350" indent="-285750">
              <a:buSzPct val="63000"/>
              <a:buFont typeface="Courier New" panose="02070309020205020404" pitchFamily="49" charset="0"/>
              <a:buChar char="o"/>
              <a:defRPr/>
            </a:lvl4pPr>
            <a:lvl5pPr marL="2114550" indent="-285750">
              <a:buSzPct val="63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B4E6-5A0A-F145-874E-453DAAAA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44" y="6440901"/>
            <a:ext cx="441767" cy="264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08677F8-50D0-2946-8667-C331245FD474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388A442-1F83-3E4D-AFE2-8E224C13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19" y="152401"/>
            <a:ext cx="11134843" cy="969818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9E0D1E-ECC5-4EA8-A354-B0D7F70E85C9}"/>
              </a:ext>
            </a:extLst>
          </p:cNvPr>
          <p:cNvGrpSpPr/>
          <p:nvPr userDrawn="1"/>
        </p:nvGrpSpPr>
        <p:grpSpPr>
          <a:xfrm>
            <a:off x="-27295" y="1204198"/>
            <a:ext cx="12266169" cy="127698"/>
            <a:chOff x="-27295" y="1204198"/>
            <a:chExt cx="12266169" cy="1276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ED48AD-FAA4-4069-93F9-D083F32F5AE4}"/>
                </a:ext>
              </a:extLst>
            </p:cNvPr>
            <p:cNvSpPr/>
            <p:nvPr userDrawn="1"/>
          </p:nvSpPr>
          <p:spPr>
            <a:xfrm flipV="1">
              <a:off x="-27295" y="1204198"/>
              <a:ext cx="12252960" cy="457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879129-06D6-4137-B333-2F80396E27BA}"/>
                </a:ext>
              </a:extLst>
            </p:cNvPr>
            <p:cNvSpPr/>
            <p:nvPr userDrawn="1"/>
          </p:nvSpPr>
          <p:spPr>
            <a:xfrm>
              <a:off x="-14086" y="1268126"/>
              <a:ext cx="12252960" cy="63770"/>
            </a:xfrm>
            <a:prstGeom prst="rect">
              <a:avLst/>
            </a:prstGeom>
            <a:solidFill>
              <a:srgbClr val="8B8B83"/>
            </a:solidFill>
            <a:ln>
              <a:solidFill>
                <a:srgbClr val="8B8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1817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AA2C3-E890-5F4D-88FA-229DF35C1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744" y="6440949"/>
            <a:ext cx="441767" cy="264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E5C16FF-C378-A44A-AC76-CA40EE56E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93E6E-2B5C-EE46-B5E6-A79C1A99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78" y="152400"/>
            <a:ext cx="1175023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A269F-DAD5-9947-8497-1CD9595B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278" y="1562582"/>
            <a:ext cx="11750233" cy="4614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3A34F304-A155-1B41-AD2E-EF715A6890C2}"/>
              </a:ext>
            </a:extLst>
          </p:cNvPr>
          <p:cNvSpPr/>
          <p:nvPr userDrawn="1"/>
        </p:nvSpPr>
        <p:spPr>
          <a:xfrm>
            <a:off x="11624935" y="6440949"/>
            <a:ext cx="283384" cy="267076"/>
          </a:xfrm>
          <a:prstGeom prst="bracketPair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1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78" r:id="rId4"/>
    <p:sldLayoutId id="2147483707" r:id="rId5"/>
    <p:sldLayoutId id="2147483708" r:id="rId6"/>
    <p:sldLayoutId id="2147483686" r:id="rId7"/>
    <p:sldLayoutId id="2147483694" r:id="rId8"/>
    <p:sldLayoutId id="2147483698" r:id="rId9"/>
    <p:sldLayoutId id="2147483700" r:id="rId10"/>
    <p:sldLayoutId id="2147483704" r:id="rId11"/>
    <p:sldLayoutId id="2147483709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Poppins" pitchFamily="2" charset="77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519113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12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  <p15:guide id="4" pos="7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F616-3D1F-6240-921D-F636376A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Week </a:t>
            </a:r>
            <a:br>
              <a:rPr lang="en-US" dirty="0"/>
            </a:br>
            <a:r>
              <a:rPr lang="en-US" dirty="0"/>
              <a:t>Corrections Officer’s Academy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ACFE0-A72F-294F-A898-80C3CDDCF1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50675" y="6440488"/>
            <a:ext cx="441325" cy="265112"/>
          </a:xfrm>
        </p:spPr>
        <p:txBody>
          <a:bodyPr/>
          <a:lstStyle/>
          <a:p>
            <a:fld id="{2E5C16FF-C378-A44A-AC76-CA40EE56E7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7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827B0A-8D9D-8F45-A8A2-FFB4F34DC6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Equivalency academy?</a:t>
            </a:r>
          </a:p>
          <a:p>
            <a:r>
              <a:rPr lang="en-US" dirty="0"/>
              <a:t>Police Support Officer?</a:t>
            </a:r>
          </a:p>
          <a:p>
            <a:r>
              <a:rPr lang="en-US" dirty="0"/>
              <a:t>PAT?</a:t>
            </a:r>
          </a:p>
          <a:p>
            <a:r>
              <a:rPr lang="en-US" dirty="0"/>
              <a:t>Firearms?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57748-878B-9B47-AFD8-40294D22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16FF-C378-A44A-AC76-CA40EE56E7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FAC9B4-40CF-2F4A-BEEC-93DC4E25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10 Week COA affect :</a:t>
            </a:r>
          </a:p>
        </p:txBody>
      </p:sp>
    </p:spTree>
    <p:extLst>
      <p:ext uri="{BB962C8B-B14F-4D97-AF65-F5344CB8AC3E}">
        <p14:creationId xmlns:p14="http://schemas.microsoft.com/office/powerpoint/2010/main" val="67718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28C6-8352-454D-80E8-D00830E2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1092F-5672-3741-837B-394F6E8E3E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5744" y="6440949"/>
            <a:ext cx="441767" cy="264651"/>
          </a:xfrm>
        </p:spPr>
        <p:txBody>
          <a:bodyPr/>
          <a:lstStyle/>
          <a:p>
            <a:fld id="{2E5C16FF-C378-A44A-AC76-CA40EE56E7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F0C99-F896-0748-91F8-7EA71D21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16FF-C378-A44A-AC76-CA40EE56E7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3E96-7943-D546-97A8-03F179C87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We based the 10 Week Content on:</a:t>
            </a:r>
          </a:p>
          <a:p>
            <a:r>
              <a:rPr lang="en-US" dirty="0"/>
              <a:t>Our Current Curriculum </a:t>
            </a:r>
          </a:p>
          <a:p>
            <a:r>
              <a:rPr lang="en-US" dirty="0"/>
              <a:t>Occupational Analysis </a:t>
            </a:r>
          </a:p>
          <a:p>
            <a:r>
              <a:rPr lang="en-US" dirty="0"/>
              <a:t>GAP Study</a:t>
            </a:r>
          </a:p>
          <a:p>
            <a:r>
              <a:rPr lang="en-US" dirty="0"/>
              <a:t>C/DT Study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Legislation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E88C44-994A-0F4B-B1CA-E7379164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Week Content </a:t>
            </a:r>
          </a:p>
        </p:txBody>
      </p:sp>
      <p:pic>
        <p:nvPicPr>
          <p:cNvPr id="1028" name="Picture 4" descr="3 building blocks to scale a business effectively - ColoradoBiz Magazine">
            <a:extLst>
              <a:ext uri="{FF2B5EF4-FFF2-40B4-BE49-F238E27FC236}">
                <a16:creationId xmlns:a16="http://schemas.microsoft.com/office/drawing/2014/main" id="{CF98FE55-914D-445C-9726-358085BF0FE9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48" y="1804989"/>
            <a:ext cx="6263496" cy="41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1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4464E-D488-0E46-8A31-9C18EFFD2C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How we got here:</a:t>
            </a:r>
          </a:p>
          <a:p>
            <a:r>
              <a:rPr lang="en-US" dirty="0"/>
              <a:t>2017 – Occupational Analysis</a:t>
            </a:r>
          </a:p>
          <a:p>
            <a:r>
              <a:rPr lang="en-US" dirty="0"/>
              <a:t>2018 – COA Expansion Request</a:t>
            </a:r>
          </a:p>
          <a:p>
            <a:r>
              <a:rPr lang="en-US" dirty="0"/>
              <a:t>2019 – Trueblood Settlement</a:t>
            </a:r>
          </a:p>
          <a:p>
            <a:r>
              <a:rPr lang="en-US" dirty="0"/>
              <a:t>2020 – RCW 43.101.220 Adopted</a:t>
            </a:r>
          </a:p>
          <a:p>
            <a:r>
              <a:rPr lang="en-US" dirty="0"/>
              <a:t>2020 – C/DT Survey Conducted</a:t>
            </a:r>
          </a:p>
          <a:p>
            <a:r>
              <a:rPr lang="en-US" dirty="0"/>
              <a:t>2020 – GAP Analysis Completed</a:t>
            </a:r>
          </a:p>
          <a:p>
            <a:r>
              <a:rPr lang="en-US" dirty="0"/>
              <a:t>2020 – Curriculum Build Started With CJTC Staff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58589-1FCA-0B47-A320-4F177366A69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Moving forward:</a:t>
            </a:r>
          </a:p>
          <a:p>
            <a:r>
              <a:rPr lang="en-US" dirty="0"/>
              <a:t>Curriculum Materials Sent to Rice Performance </a:t>
            </a:r>
          </a:p>
          <a:p>
            <a:r>
              <a:rPr lang="en-US" dirty="0"/>
              <a:t>July 2021 – Pilot Class 474 Begins July 1</a:t>
            </a:r>
            <a:r>
              <a:rPr lang="en-US" baseline="30000" dirty="0"/>
              <a:t>st</a:t>
            </a:r>
            <a:r>
              <a:rPr lang="en-US" dirty="0"/>
              <a:t>,2021</a:t>
            </a:r>
          </a:p>
          <a:p>
            <a:r>
              <a:rPr lang="en-US" dirty="0"/>
              <a:t>Evaluation of Pilot Program, Work With Rice Performance to Make Necessary Adjustments.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2CEBB-8A3A-6848-95EB-6BC0C6E4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16FF-C378-A44A-AC76-CA40EE56E7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4588FE-7AF9-EC40-AA42-3FE3E108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the 10 week developed?</a:t>
            </a:r>
          </a:p>
        </p:txBody>
      </p:sp>
    </p:spTree>
    <p:extLst>
      <p:ext uri="{BB962C8B-B14F-4D97-AF65-F5344CB8AC3E}">
        <p14:creationId xmlns:p14="http://schemas.microsoft.com/office/powerpoint/2010/main" val="16086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F0C99-F896-0748-91F8-7EA71D21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16FF-C378-A44A-AC76-CA40EE56E7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3E96-7943-D546-97A8-03F179C87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18" y="1603615"/>
            <a:ext cx="11134843" cy="4837285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Legislative Requirements:</a:t>
            </a:r>
          </a:p>
          <a:p>
            <a:r>
              <a:rPr lang="en-US" sz="2600" dirty="0"/>
              <a:t>Observation Skills</a:t>
            </a:r>
          </a:p>
          <a:p>
            <a:r>
              <a:rPr lang="en-US" sz="2600" dirty="0"/>
              <a:t>Communication Skills</a:t>
            </a:r>
          </a:p>
          <a:p>
            <a:r>
              <a:rPr lang="en-US" sz="2600" dirty="0"/>
              <a:t>Security Management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Supervision of Inmates</a:t>
            </a:r>
          </a:p>
          <a:p>
            <a:r>
              <a:rPr lang="en-US" sz="2600" dirty="0">
                <a:solidFill>
                  <a:srgbClr val="0070C0"/>
                </a:solidFill>
              </a:rPr>
              <a:t>Discipline of Inmates</a:t>
            </a:r>
          </a:p>
          <a:p>
            <a:r>
              <a:rPr lang="en-US" sz="2600" dirty="0"/>
              <a:t>Proper Use of Physical Force</a:t>
            </a:r>
          </a:p>
          <a:p>
            <a:r>
              <a:rPr lang="en-US" sz="2600" dirty="0"/>
              <a:t>Writing Skills</a:t>
            </a:r>
          </a:p>
          <a:p>
            <a:r>
              <a:rPr lang="en-US" sz="2600" dirty="0"/>
              <a:t>Legal Issues</a:t>
            </a:r>
          </a:p>
          <a:p>
            <a:r>
              <a:rPr lang="en-US" sz="2600" dirty="0">
                <a:solidFill>
                  <a:srgbClr val="0070C0"/>
                </a:solidFill>
              </a:rPr>
              <a:t>Stress Management</a:t>
            </a:r>
          </a:p>
          <a:p>
            <a:r>
              <a:rPr lang="en-US" sz="2600" dirty="0">
                <a:solidFill>
                  <a:srgbClr val="0070C0"/>
                </a:solidFill>
              </a:rPr>
              <a:t>Physical Fitness</a:t>
            </a:r>
          </a:p>
          <a:p>
            <a:r>
              <a:rPr lang="en-US" sz="2600" dirty="0">
                <a:solidFill>
                  <a:srgbClr val="0070C0"/>
                </a:solidFill>
              </a:rPr>
              <a:t>Self-leadership</a:t>
            </a:r>
          </a:p>
          <a:p>
            <a:r>
              <a:rPr lang="en-US" sz="2600" dirty="0"/>
              <a:t>Professionalism</a:t>
            </a:r>
          </a:p>
          <a:p>
            <a:r>
              <a:rPr lang="en-US" sz="2600" dirty="0"/>
              <a:t>Human Relations/Cultural Awareness</a:t>
            </a:r>
          </a:p>
          <a:p>
            <a:r>
              <a:rPr lang="en-US" sz="2600" dirty="0"/>
              <a:t>Dealing with Aggressive behavior</a:t>
            </a:r>
          </a:p>
          <a:p>
            <a:r>
              <a:rPr lang="en-US" sz="2600" dirty="0"/>
              <a:t>Dealing with Medical Behavior</a:t>
            </a:r>
          </a:p>
          <a:p>
            <a:r>
              <a:rPr lang="en-US" sz="2600" dirty="0"/>
              <a:t>Dealing with Mental Illness Problems</a:t>
            </a:r>
          </a:p>
          <a:p>
            <a:r>
              <a:rPr lang="en-US" sz="2600" dirty="0"/>
              <a:t>Problem Solving</a:t>
            </a:r>
          </a:p>
          <a:p>
            <a:r>
              <a:rPr lang="en-US" sz="2600" dirty="0"/>
              <a:t>Report Writing</a:t>
            </a:r>
          </a:p>
          <a:p>
            <a:r>
              <a:rPr lang="en-US" sz="2600" dirty="0"/>
              <a:t>Avoiding Inmate Manipulation</a:t>
            </a:r>
          </a:p>
          <a:p>
            <a:r>
              <a:rPr lang="en-US" sz="2600" dirty="0">
                <a:solidFill>
                  <a:srgbClr val="0070C0"/>
                </a:solidFill>
              </a:rPr>
              <a:t>Booking and Classification</a:t>
            </a:r>
          </a:p>
          <a:p>
            <a:r>
              <a:rPr lang="en-US" sz="2600" dirty="0">
                <a:solidFill>
                  <a:srgbClr val="0070C0"/>
                </a:solidFill>
              </a:rPr>
              <a:t>Fingerprinting</a:t>
            </a:r>
          </a:p>
          <a:p>
            <a:r>
              <a:rPr lang="en-US" dirty="0">
                <a:solidFill>
                  <a:schemeClr val="accent5"/>
                </a:solidFill>
              </a:rPr>
              <a:t>CIT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5B03E-998F-A04A-B8A9-FE070A8BE2A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545744" y="6066502"/>
            <a:ext cx="141018" cy="1176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E88C44-994A-0F4B-B1CA-E7379164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Week Content </a:t>
            </a:r>
          </a:p>
        </p:txBody>
      </p:sp>
    </p:spTree>
    <p:extLst>
      <p:ext uri="{BB962C8B-B14F-4D97-AF65-F5344CB8AC3E}">
        <p14:creationId xmlns:p14="http://schemas.microsoft.com/office/powerpoint/2010/main" val="27354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A29D94-3AB3-442B-857E-3E91BD88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16FF-C378-A44A-AC76-CA40EE56E78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506C25-A924-496D-8549-DD9C174A55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726311" y="2609528"/>
            <a:ext cx="4020820" cy="27678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6318D-C0FE-4FBF-A7D1-9B00A2E3179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3EB16F-5EB2-4777-8A97-C296CB7F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Breakdown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355B0-BE35-4666-85AC-EB630DEFC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595503"/>
            <a:ext cx="4145872" cy="2767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5F5FC-23EE-44B3-B7E9-CB860FD2C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131" y="2593496"/>
            <a:ext cx="4354533" cy="27678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7D0C88-4E5F-4C11-8D15-893EE739FC81}"/>
              </a:ext>
            </a:extLst>
          </p:cNvPr>
          <p:cNvSpPr/>
          <p:nvPr/>
        </p:nvSpPr>
        <p:spPr>
          <a:xfrm>
            <a:off x="704874" y="5361320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Up 108%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A4776-1110-4264-8C23-6C0544A71A7D}"/>
              </a:ext>
            </a:extLst>
          </p:cNvPr>
          <p:cNvSpPr/>
          <p:nvPr/>
        </p:nvSpPr>
        <p:spPr>
          <a:xfrm>
            <a:off x="4734088" y="5319068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Up 110%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37AF4-9C40-4986-BC7A-3C5C946AC77B}"/>
              </a:ext>
            </a:extLst>
          </p:cNvPr>
          <p:cNvSpPr/>
          <p:nvPr/>
        </p:nvSpPr>
        <p:spPr>
          <a:xfrm>
            <a:off x="8411890" y="5319068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Up 540%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3AA43D-4B0F-4CD2-99F2-4EA7E38AD407}"/>
              </a:ext>
            </a:extLst>
          </p:cNvPr>
          <p:cNvSpPr/>
          <p:nvPr/>
        </p:nvSpPr>
        <p:spPr>
          <a:xfrm>
            <a:off x="1018730" y="1286089"/>
            <a:ext cx="22926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Cognitive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C3BC1-7F07-4078-89EE-94A856C2A0A0}"/>
              </a:ext>
            </a:extLst>
          </p:cNvPr>
          <p:cNvSpPr/>
          <p:nvPr/>
        </p:nvSpPr>
        <p:spPr>
          <a:xfrm>
            <a:off x="4243139" y="1286089"/>
            <a:ext cx="29871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Physical Skill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Learning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570E3-C3AD-49F0-9F8A-68F25C4ED6ED}"/>
              </a:ext>
            </a:extLst>
          </p:cNvPr>
          <p:cNvSpPr/>
          <p:nvPr/>
        </p:nvSpPr>
        <p:spPr>
          <a:xfrm>
            <a:off x="8261698" y="1264418"/>
            <a:ext cx="33253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Learning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Reinforcement</a:t>
            </a:r>
          </a:p>
        </p:txBody>
      </p:sp>
    </p:spTree>
    <p:extLst>
      <p:ext uri="{BB962C8B-B14F-4D97-AF65-F5344CB8AC3E}">
        <p14:creationId xmlns:p14="http://schemas.microsoft.com/office/powerpoint/2010/main" val="205840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79619-DA5A-4B10-BA64-07C941AC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16FF-C378-A44A-AC76-CA40EE56E7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46C6-3D51-4620-A29E-A1A91469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7484" y="152401"/>
            <a:ext cx="2159278" cy="3097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85AAEE-D982-47F8-B0C1-9E1142D1B57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427875" y="2801742"/>
            <a:ext cx="4082801" cy="27678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CF97FDA-DF46-405C-85A4-BE373A4E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Breakdown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F2B92-168F-484B-A291-B4EA3DAB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50" y="2801742"/>
            <a:ext cx="4241121" cy="2767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04A199-8FF4-4335-A095-954239B37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569" y="2768062"/>
            <a:ext cx="3782942" cy="27678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F63A7C-D743-44B7-A135-FDCEB53EF55A}"/>
              </a:ext>
            </a:extLst>
          </p:cNvPr>
          <p:cNvSpPr/>
          <p:nvPr/>
        </p:nvSpPr>
        <p:spPr>
          <a:xfrm>
            <a:off x="145550" y="5456962"/>
            <a:ext cx="39447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Up 104%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1AA5A-8ADE-4BDA-B657-D2451296C015}"/>
              </a:ext>
            </a:extLst>
          </p:cNvPr>
          <p:cNvSpPr/>
          <p:nvPr/>
        </p:nvSpPr>
        <p:spPr>
          <a:xfrm>
            <a:off x="4974914" y="5477104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Up 100%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5CC50-F0B1-478B-8270-D554175D2A41}"/>
              </a:ext>
            </a:extLst>
          </p:cNvPr>
          <p:cNvSpPr/>
          <p:nvPr/>
        </p:nvSpPr>
        <p:spPr>
          <a:xfrm>
            <a:off x="8697738" y="5420150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Up 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538150-9602-420A-9806-04F90E20C531}"/>
              </a:ext>
            </a:extLst>
          </p:cNvPr>
          <p:cNvSpPr/>
          <p:nvPr/>
        </p:nvSpPr>
        <p:spPr>
          <a:xfrm>
            <a:off x="1588430" y="1474318"/>
            <a:ext cx="1246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C/DT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1B09A3-41BA-4FF5-91D5-E856F2CDDEC7}"/>
              </a:ext>
            </a:extLst>
          </p:cNvPr>
          <p:cNvSpPr/>
          <p:nvPr/>
        </p:nvSpPr>
        <p:spPr>
          <a:xfrm>
            <a:off x="4818942" y="1283421"/>
            <a:ext cx="30357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Security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266240-621A-44E4-8756-5CE167E52684}"/>
              </a:ext>
            </a:extLst>
          </p:cNvPr>
          <p:cNvSpPr/>
          <p:nvPr/>
        </p:nvSpPr>
        <p:spPr>
          <a:xfrm>
            <a:off x="8227065" y="1509104"/>
            <a:ext cx="3559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705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3826E-254E-6342-BDEB-D2E81C29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16FF-C378-A44A-AC76-CA40EE56E7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8C92-690F-9643-BB00-BBEC1A7D2E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Race in the criminal justice system</a:t>
            </a:r>
          </a:p>
          <a:p>
            <a:r>
              <a:rPr lang="en-US" dirty="0"/>
              <a:t>C2</a:t>
            </a:r>
          </a:p>
          <a:p>
            <a:r>
              <a:rPr lang="en-US" dirty="0"/>
              <a:t>History of corrections</a:t>
            </a:r>
          </a:p>
          <a:p>
            <a:r>
              <a:rPr lang="en-US" dirty="0"/>
              <a:t>The criminal justice system</a:t>
            </a:r>
          </a:p>
          <a:p>
            <a:r>
              <a:rPr lang="en-US" dirty="0"/>
              <a:t>Critical Incident</a:t>
            </a:r>
          </a:p>
          <a:p>
            <a:r>
              <a:rPr lang="en-US" dirty="0"/>
              <a:t>Classification/Discipline</a:t>
            </a:r>
          </a:p>
          <a:p>
            <a:r>
              <a:rPr lang="en-US" dirty="0"/>
              <a:t>PREA</a:t>
            </a:r>
          </a:p>
          <a:p>
            <a:r>
              <a:rPr lang="en-US" dirty="0"/>
              <a:t>Fitness</a:t>
            </a:r>
          </a:p>
          <a:p>
            <a:r>
              <a:rPr lang="en-US" dirty="0"/>
              <a:t>TASER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E8EB9E-75A6-5E4F-B5DC-BE659123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Courses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491F9-7C90-4B44-89FB-5E548402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644" y="1630462"/>
            <a:ext cx="6065840" cy="4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8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4464E-D488-0E46-8A31-9C18EFFD2C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Benchmarks:</a:t>
            </a:r>
          </a:p>
          <a:p>
            <a:r>
              <a:rPr lang="en-US" dirty="0"/>
              <a:t>Recruits will report back to their agencies weekly.</a:t>
            </a:r>
          </a:p>
          <a:p>
            <a:r>
              <a:rPr lang="en-US" dirty="0"/>
              <a:t>TAC Officers will report back after each phase of the academy.</a:t>
            </a:r>
          </a:p>
          <a:p>
            <a:r>
              <a:rPr lang="en-US" dirty="0"/>
              <a:t>There will be both a midterm and a final written exam. </a:t>
            </a:r>
          </a:p>
          <a:p>
            <a:r>
              <a:rPr lang="en-US" dirty="0"/>
              <a:t>Final overall testing will be in mock scene form, consistent with BLEA.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58589-1FCA-0B47-A320-4F177366A69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Mock Scene Testing Criteria:</a:t>
            </a:r>
          </a:p>
          <a:p>
            <a:pPr marL="0" indent="0">
              <a:buNone/>
            </a:pPr>
            <a:r>
              <a:rPr lang="en-US" dirty="0"/>
              <a:t>5 Overarching Principals</a:t>
            </a:r>
          </a:p>
          <a:p>
            <a:r>
              <a:rPr lang="en-US" dirty="0"/>
              <a:t>Legal Authority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Position and Movement</a:t>
            </a:r>
          </a:p>
          <a:p>
            <a:r>
              <a:rPr lang="en-US" dirty="0"/>
              <a:t>Threat Management</a:t>
            </a:r>
          </a:p>
          <a:p>
            <a:r>
              <a:rPr lang="en-US" dirty="0"/>
              <a:t>Equipment Management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2CEBB-8A3A-6848-95EB-6BC0C6E4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16FF-C378-A44A-AC76-CA40EE56E7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4588FE-7AF9-EC40-AA42-3FE3E108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Evaluation, Retention and Testing</a:t>
            </a:r>
          </a:p>
        </p:txBody>
      </p:sp>
    </p:spTree>
    <p:extLst>
      <p:ext uri="{BB962C8B-B14F-4D97-AF65-F5344CB8AC3E}">
        <p14:creationId xmlns:p14="http://schemas.microsoft.com/office/powerpoint/2010/main" val="309633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0F06BC-33D2-4C05-925D-D0413BAC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16FF-C378-A44A-AC76-CA40EE56E78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958657-A14C-4EE0-A352-AE19A84330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75231" y="1332291"/>
            <a:ext cx="8488218" cy="548058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42D9A7-FC0E-475E-87F4-2296E712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Week Breakdown</a:t>
            </a:r>
          </a:p>
        </p:txBody>
      </p:sp>
    </p:spTree>
    <p:extLst>
      <p:ext uri="{BB962C8B-B14F-4D97-AF65-F5344CB8AC3E}">
        <p14:creationId xmlns:p14="http://schemas.microsoft.com/office/powerpoint/2010/main" val="755917263"/>
      </p:ext>
    </p:extLst>
  </p:cSld>
  <p:clrMapOvr>
    <a:masterClrMapping/>
  </p:clrMapOvr>
</p:sld>
</file>

<file path=ppt/theme/theme1.xml><?xml version="1.0" encoding="utf-8"?>
<a:theme xmlns:a="http://schemas.openxmlformats.org/drawingml/2006/main" name="COA template">
  <a:themeElements>
    <a:clrScheme name="Custom 8">
      <a:dk1>
        <a:srgbClr val="323332"/>
      </a:dk1>
      <a:lt1>
        <a:srgbClr val="FDFFFE"/>
      </a:lt1>
      <a:dk2>
        <a:srgbClr val="B6B7B6"/>
      </a:dk2>
      <a:lt2>
        <a:srgbClr val="9CBCBB"/>
      </a:lt2>
      <a:accent1>
        <a:srgbClr val="333435"/>
      </a:accent1>
      <a:accent2>
        <a:srgbClr val="56575B"/>
      </a:accent2>
      <a:accent3>
        <a:srgbClr val="FDFFFE"/>
      </a:accent3>
      <a:accent4>
        <a:srgbClr val="FED000"/>
      </a:accent4>
      <a:accent5>
        <a:srgbClr val="6698CB"/>
      </a:accent5>
      <a:accent6>
        <a:srgbClr val="8D0000"/>
      </a:accent6>
      <a:hlink>
        <a:srgbClr val="8A8B83"/>
      </a:hlink>
      <a:folHlink>
        <a:srgbClr val="8D010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_Template.v6" id="{8A55DC3A-A0FD-4389-9294-B603F54DDB3F}" vid="{2012B187-BC0E-4147-A0CC-E6CDC1955A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7BBC8EC64E0409F43DDC7859D8DD9" ma:contentTypeVersion="13" ma:contentTypeDescription="Create a new document." ma:contentTypeScope="" ma:versionID="e2863cb267a0b5bc2dfcbeaacf586363">
  <xsd:schema xmlns:xsd="http://www.w3.org/2001/XMLSchema" xmlns:xs="http://www.w3.org/2001/XMLSchema" xmlns:p="http://schemas.microsoft.com/office/2006/metadata/properties" xmlns:ns3="1ba5d9b7-19e9-43c2-a594-100796e9286e" xmlns:ns4="8ba5a7bd-d467-4f14-b7d2-83f23f822c83" targetNamespace="http://schemas.microsoft.com/office/2006/metadata/properties" ma:root="true" ma:fieldsID="646fd6d5b3e1e583534a684ed5c49cb0" ns3:_="" ns4:_="">
    <xsd:import namespace="1ba5d9b7-19e9-43c2-a594-100796e9286e"/>
    <xsd:import namespace="8ba5a7bd-d467-4f14-b7d2-83f23f822c8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5d9b7-19e9-43c2-a594-100796e928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5a7bd-d467-4f14-b7d2-83f23f822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174D36-C0CC-4346-9C65-9666065ADA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5d9b7-19e9-43c2-a594-100796e9286e"/>
    <ds:schemaRef ds:uri="8ba5a7bd-d467-4f14-b7d2-83f23f822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2F9C90-A7F8-4DBC-BD4F-4D9FE284E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5F4FE3-B680-4B78-9338-43875E689CB7}">
  <ds:schemaRefs>
    <ds:schemaRef ds:uri="http://schemas.microsoft.com/office/2006/metadata/properties"/>
    <ds:schemaRef ds:uri="1ba5d9b7-19e9-43c2-a594-100796e9286e"/>
    <ds:schemaRef ds:uri="http://schemas.microsoft.com/office/2006/documentManagement/types"/>
    <ds:schemaRef ds:uri="8ba5a7bd-d467-4f14-b7d2-83f23f822c83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COA_Template_v6_potx</Template>
  <TotalTime>4353</TotalTime>
  <Words>455</Words>
  <Application>Microsoft Office PowerPoint</Application>
  <PresentationFormat>Widescreen</PresentationFormat>
  <Paragraphs>128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Poppins</vt:lpstr>
      <vt:lpstr>Roboto</vt:lpstr>
      <vt:lpstr>COA template</vt:lpstr>
      <vt:lpstr>10 Week  Corrections Officer’s Academy</vt:lpstr>
      <vt:lpstr>Ten Week Content </vt:lpstr>
      <vt:lpstr>How was the 10 week developed?</vt:lpstr>
      <vt:lpstr>Ten Week Content </vt:lpstr>
      <vt:lpstr>Hours Breakdown</vt:lpstr>
      <vt:lpstr>Hours Breakdown</vt:lpstr>
      <vt:lpstr>New Courses</vt:lpstr>
      <vt:lpstr>Evaluation, Retention and Testing</vt:lpstr>
      <vt:lpstr>10 Week Breakdown</vt:lpstr>
      <vt:lpstr>How does the 10 Week COA affect 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Hymes</dc:creator>
  <cp:lastModifiedBy>Deb Gregory</cp:lastModifiedBy>
  <cp:revision>100</cp:revision>
  <cp:lastPrinted>2021-05-21T14:17:47Z</cp:lastPrinted>
  <dcterms:created xsi:type="dcterms:W3CDTF">2021-02-27T21:37:27Z</dcterms:created>
  <dcterms:modified xsi:type="dcterms:W3CDTF">2021-06-01T22:30:16Z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0x010100A337BBC8EC64E0409F43DDC7859D8DD9</vt:lpwstr>
  </property>
</Properties>
</file>