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99" r:id="rId1"/>
    <p:sldMasterId id="2147483712" r:id="rId2"/>
    <p:sldMasterId id="2147483711" r:id="rId3"/>
  </p:sldMasterIdLst>
  <p:notesMasterIdLst>
    <p:notesMasterId r:id="rId104"/>
  </p:notesMasterIdLst>
  <p:handoutMasterIdLst>
    <p:handoutMasterId r:id="rId105"/>
  </p:handoutMasterIdLst>
  <p:sldIdLst>
    <p:sldId id="259" r:id="rId4"/>
    <p:sldId id="261" r:id="rId5"/>
    <p:sldId id="593" r:id="rId6"/>
    <p:sldId id="527" r:id="rId7"/>
    <p:sldId id="535" r:id="rId8"/>
    <p:sldId id="591" r:id="rId9"/>
    <p:sldId id="526" r:id="rId10"/>
    <p:sldId id="709" r:id="rId11"/>
    <p:sldId id="528" r:id="rId12"/>
    <p:sldId id="532" r:id="rId13"/>
    <p:sldId id="533" r:id="rId14"/>
    <p:sldId id="590" r:id="rId15"/>
    <p:sldId id="534" r:id="rId16"/>
    <p:sldId id="596" r:id="rId17"/>
    <p:sldId id="597" r:id="rId18"/>
    <p:sldId id="598" r:id="rId19"/>
    <p:sldId id="600" r:id="rId20"/>
    <p:sldId id="743" r:id="rId21"/>
    <p:sldId id="744" r:id="rId22"/>
    <p:sldId id="745" r:id="rId23"/>
    <p:sldId id="746" r:id="rId24"/>
    <p:sldId id="747" r:id="rId25"/>
    <p:sldId id="748" r:id="rId26"/>
    <p:sldId id="750" r:id="rId27"/>
    <p:sldId id="751" r:id="rId28"/>
    <p:sldId id="752" r:id="rId29"/>
    <p:sldId id="753" r:id="rId30"/>
    <p:sldId id="732" r:id="rId31"/>
    <p:sldId id="733" r:id="rId32"/>
    <p:sldId id="734" r:id="rId33"/>
    <p:sldId id="735" r:id="rId34"/>
    <p:sldId id="594" r:id="rId35"/>
    <p:sldId id="601" r:id="rId36"/>
    <p:sldId id="602" r:id="rId37"/>
    <p:sldId id="603" r:id="rId38"/>
    <p:sldId id="543" r:id="rId39"/>
    <p:sldId id="544" r:id="rId40"/>
    <p:sldId id="605" r:id="rId41"/>
    <p:sldId id="606" r:id="rId42"/>
    <p:sldId id="607" r:id="rId43"/>
    <p:sldId id="548" r:id="rId44"/>
    <p:sldId id="549" r:id="rId45"/>
    <p:sldId id="608" r:id="rId46"/>
    <p:sldId id="610" r:id="rId47"/>
    <p:sldId id="551" r:id="rId48"/>
    <p:sldId id="613" r:id="rId49"/>
    <p:sldId id="552" r:id="rId50"/>
    <p:sldId id="614" r:id="rId51"/>
    <p:sldId id="612" r:id="rId52"/>
    <p:sldId id="615" r:id="rId53"/>
    <p:sldId id="616" r:id="rId54"/>
    <p:sldId id="617" r:id="rId55"/>
    <p:sldId id="599" r:id="rId56"/>
    <p:sldId id="619" r:id="rId57"/>
    <p:sldId id="620" r:id="rId58"/>
    <p:sldId id="562" r:id="rId59"/>
    <p:sldId id="563" r:id="rId60"/>
    <p:sldId id="564" r:id="rId61"/>
    <p:sldId id="700" r:id="rId62"/>
    <p:sldId id="706" r:id="rId63"/>
    <p:sldId id="754" r:id="rId64"/>
    <p:sldId id="708" r:id="rId65"/>
    <p:sldId id="701" r:id="rId66"/>
    <p:sldId id="702" r:id="rId67"/>
    <p:sldId id="756" r:id="rId68"/>
    <p:sldId id="705" r:id="rId69"/>
    <p:sldId id="718" r:id="rId70"/>
    <p:sldId id="716" r:id="rId71"/>
    <p:sldId id="717" r:id="rId72"/>
    <p:sldId id="719" r:id="rId73"/>
    <p:sldId id="720" r:id="rId74"/>
    <p:sldId id="721" r:id="rId75"/>
    <p:sldId id="715" r:id="rId76"/>
    <p:sldId id="680" r:id="rId77"/>
    <p:sldId id="681" r:id="rId78"/>
    <p:sldId id="703" r:id="rId79"/>
    <p:sldId id="557" r:id="rId80"/>
    <p:sldId id="558" r:id="rId81"/>
    <p:sldId id="561" r:id="rId82"/>
    <p:sldId id="554" r:id="rId83"/>
    <p:sldId id="555" r:id="rId84"/>
    <p:sldId id="556" r:id="rId85"/>
    <p:sldId id="621" r:id="rId86"/>
    <p:sldId id="622" r:id="rId87"/>
    <p:sldId id="623" r:id="rId88"/>
    <p:sldId id="687" r:id="rId89"/>
    <p:sldId id="686" r:id="rId90"/>
    <p:sldId id="688" r:id="rId91"/>
    <p:sldId id="722" r:id="rId92"/>
    <p:sldId id="723" r:id="rId93"/>
    <p:sldId id="724" r:id="rId94"/>
    <p:sldId id="725" r:id="rId95"/>
    <p:sldId id="737" r:id="rId96"/>
    <p:sldId id="739" r:id="rId97"/>
    <p:sldId id="755" r:id="rId98"/>
    <p:sldId id="727" r:id="rId99"/>
    <p:sldId id="736" r:id="rId100"/>
    <p:sldId id="741" r:id="rId101"/>
    <p:sldId id="742" r:id="rId102"/>
    <p:sldId id="260" r:id="rId103"/>
  </p:sldIdLst>
  <p:sldSz cx="12192000" cy="6858000"/>
  <p:notesSz cx="6858000" cy="9144000"/>
  <p:embeddedFontLst>
    <p:embeddedFont>
      <p:font typeface="Century Gothic" panose="020B0502020202020204" pitchFamily="34" charset="0"/>
      <p:regular r:id="rId106"/>
      <p:bold r:id="rId107"/>
      <p:italic r:id="rId108"/>
      <p:boldItalic r:id="rId109"/>
    </p:embeddedFont>
    <p:embeddedFont>
      <p:font typeface="Calibri" panose="020F0502020204030204" pitchFamily="34" charset="0"/>
      <p:regular r:id="rId110"/>
      <p:bold r:id="rId111"/>
      <p:italic r:id="rId112"/>
      <p:boldItalic r:id="rId1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Davis" initials="LD" lastIdx="1" clrIdx="0">
    <p:extLst>
      <p:ext uri="{19B8F6BF-5375-455C-9EA6-DF929625EA0E}">
        <p15:presenceInfo xmlns:p15="http://schemas.microsoft.com/office/powerpoint/2012/main" userId="S::laurad@summitlaw.com::246b2c27-dd87-4033-9add-583388eaf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E8F"/>
    <a:srgbClr val="898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9101" autoAdjust="0"/>
  </p:normalViewPr>
  <p:slideViewPr>
    <p:cSldViewPr snapToGrid="0">
      <p:cViewPr varScale="1">
        <p:scale>
          <a:sx n="69" d="100"/>
          <a:sy n="69" d="100"/>
        </p:scale>
        <p:origin x="72" y="204"/>
      </p:cViewPr>
      <p:guideLst>
        <p:guide orient="horz" pos="2160"/>
        <p:guide pos="3840"/>
      </p:guideLst>
    </p:cSldViewPr>
  </p:slideViewPr>
  <p:notesTextViewPr>
    <p:cViewPr>
      <p:scale>
        <a:sx n="1" d="1"/>
        <a:sy n="1" d="1"/>
      </p:scale>
      <p:origin x="0" y="0"/>
    </p:cViewPr>
  </p:notesTextViewPr>
  <p:notesViewPr>
    <p:cSldViewPr snapToGrid="0">
      <p:cViewPr varScale="1">
        <p:scale>
          <a:sx n="125" d="100"/>
          <a:sy n="125" d="100"/>
        </p:scale>
        <p:origin x="1862"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7.fntdata"/><Relationship Id="rId16" Type="http://schemas.openxmlformats.org/officeDocument/2006/relationships/slide" Target="slides/slide13.xml"/><Relationship Id="rId107" Type="http://schemas.openxmlformats.org/officeDocument/2006/relationships/font" Target="fonts/font2.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font" Target="fonts/font8.fntdata"/><Relationship Id="rId118"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font" Target="fonts/font3.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4.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5.fntdata"/><Relationship Id="rId115"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font" Target="fonts/font6.fntdata"/><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DD716-4CEC-4325-B89A-63EA0BA8EE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11B09EB-097B-4C06-A3A6-09986814C3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46BDE2-F4B7-4014-8888-42318394A1A8}" type="datetimeFigureOut">
              <a:rPr lang="en-US" smtClean="0"/>
              <a:t>11/20/2020</a:t>
            </a:fld>
            <a:endParaRPr lang="en-US" dirty="0"/>
          </a:p>
        </p:txBody>
      </p:sp>
      <p:sp>
        <p:nvSpPr>
          <p:cNvPr id="4" name="Footer Placeholder 3">
            <a:extLst>
              <a:ext uri="{FF2B5EF4-FFF2-40B4-BE49-F238E27FC236}">
                <a16:creationId xmlns:a16="http://schemas.microsoft.com/office/drawing/2014/main" id="{1EE2F5AB-F169-40BF-8066-5AE802783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summitlaw.com  |</a:t>
            </a:r>
          </a:p>
        </p:txBody>
      </p:sp>
      <p:sp>
        <p:nvSpPr>
          <p:cNvPr id="5" name="Slide Number Placeholder 4">
            <a:extLst>
              <a:ext uri="{FF2B5EF4-FFF2-40B4-BE49-F238E27FC236}">
                <a16:creationId xmlns:a16="http://schemas.microsoft.com/office/drawing/2014/main" id="{5F0E572B-A63E-412A-A76E-6F263B787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EB6DC-7E15-4B49-9863-5CF1AAEDF0E5}" type="slidenum">
              <a:rPr lang="en-US" smtClean="0"/>
              <a:t>‹#›</a:t>
            </a:fld>
            <a:endParaRPr lang="en-US" dirty="0"/>
          </a:p>
        </p:txBody>
      </p:sp>
    </p:spTree>
    <p:extLst>
      <p:ext uri="{BB962C8B-B14F-4D97-AF65-F5344CB8AC3E}">
        <p14:creationId xmlns:p14="http://schemas.microsoft.com/office/powerpoint/2010/main" val="33089366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3AA74-8B8F-417B-B7D6-F73D64831532}" type="datetimeFigureOut">
              <a:rPr lang="en-US" smtClean="0"/>
              <a:t>11/20/2020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summitlaw.com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105A5-F030-4BE4-942F-AC7FB7195912}" type="slidenum">
              <a:rPr lang="en-US" smtClean="0"/>
              <a:t>‹#›</a:t>
            </a:fld>
            <a:endParaRPr lang="en-US" dirty="0"/>
          </a:p>
        </p:txBody>
      </p:sp>
    </p:spTree>
    <p:extLst>
      <p:ext uri="{BB962C8B-B14F-4D97-AF65-F5344CB8AC3E}">
        <p14:creationId xmlns:p14="http://schemas.microsoft.com/office/powerpoint/2010/main" val="39342483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chnofaq.org/posts/2017/06/the-dummies-guide-to-unsecured-credi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awfilesext.leg.wa.gov/biennium/2019-20/Pdf/Bills/House%20Bills/2856.pdf"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blogs.microsoft.com/on-the-issues/2020/03/31/washington-facial-recognition-legislat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awfilesext.leg.wa.gov/biennium/2019-20/Pdf/Bills/House%20Bills/2856.pdf"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blogs.microsoft.com/on-the-issues/2020/03/31/washington-facial-recognition-legisla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hebluediamondgallery.com/d/discrimination.html"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icserver.org/i/immunity.html"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highvalleyramblings.blogspot.com/2017/04/norcos-500-page-rtk-response-still.html"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laborlawnews.com/legal-news/family-medical-leave-act-fmla-california-2-22235.ph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rsc.org/Home/Stay-Informed/MRSC-Insight/June-2020/New-Privacy-in-Public-Employment.aspx"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lawfilesext.leg.wa.gov/biennium/2019-20/Pdf/Bills/Senate%20Passed%20Legislature/6187.PL.pdf?q=20200816234112"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eoplematters.in/article/hr-ready/what-the-law-says-when-your-employer-withdraws-your-job-offer-13794"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isherphillips.com/resources-alerts-scotus-sets-high-bar-for-those-bringing" TargetMode="External"/><Relationship Id="rId3" Type="http://schemas.openxmlformats.org/officeDocument/2006/relationships/hyperlink" Target="https://www.supremecourt.gov/opinions/19pdf/17-1618_hfci.pdf" TargetMode="External"/><Relationship Id="rId7" Type="http://schemas.openxmlformats.org/officeDocument/2006/relationships/hyperlink" Target="https://www.employmentlawworldview.com/supreme-court-ruling-limits-insurer-and-employer-contraceptive-obligations-us/"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s://www.fisherphillips.com/resources-newsletters-article-a-simplified-view-of-the-supreme-courts" TargetMode="External"/><Relationship Id="rId5" Type="http://schemas.openxmlformats.org/officeDocument/2006/relationships/hyperlink" Target="https://www.employmentlawworldview.com/landmark-u-s-supreme-court-ruling-prohibits-sexual-orientation-and-gender-identity-based-discrimination-in-employment-us/" TargetMode="External"/><Relationship Id="rId4" Type="http://schemas.openxmlformats.org/officeDocument/2006/relationships/hyperlink" Target="https://www.employmentlawworldview.com/breaking-us-supreme-court-title-vii-prohibits-discrimination-in-employment-based-on-sexual-orientation-and-gender-identity/" TargetMode="External"/><Relationship Id="rId9" Type="http://schemas.openxmlformats.org/officeDocument/2006/relationships/hyperlink" Target="https://www.fisherphillips.com/resources-alerts-supreme-court-makes-it-easier-for-federa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kenyaemploymentlaw.com/2018/04/30/voluntary-early-retirement/"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kenyaemploymentlaw.com/2018/04/30/voluntary-early-retirement/"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ridgespan.org/insights/library/hiring/nonprofit-job-description-toolki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kenyaemploymentlaw.com/2018/04/30/voluntary-early-retirement/"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hioemployerlawblog.com/2016/03/is-your-employee-handbook-contract-of.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hebluediamondgallery.com/handwriting/c/collective-bargaining.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katfrog.wegrok.net/2012/09/civil-rights-alert-new-police-device.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technofaq.org/posts/2017/06/the-dummies-guide-to-unsecured-credit/"/>
              </a:rPr>
              <a:t>This Photo</a:t>
            </a:r>
            <a:r>
              <a:rPr lang="en-US" sz="1200" dirty="0"/>
              <a:t> by Unknown Author is licensed under </a:t>
            </a:r>
            <a:r>
              <a:rPr lang="en-US" sz="1200" dirty="0">
                <a:hlinkClick r:id="rId4" tooltip="https://creativecommons.org/licenses/by-nc-sa/3.0/"/>
              </a:rPr>
              <a:t>CC BY-SA-NC</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7</a:t>
            </a:fld>
            <a:endParaRPr lang="en-US" dirty="0"/>
          </a:p>
        </p:txBody>
      </p:sp>
    </p:spTree>
    <p:extLst>
      <p:ext uri="{BB962C8B-B14F-4D97-AF65-F5344CB8AC3E}">
        <p14:creationId xmlns:p14="http://schemas.microsoft.com/office/powerpoint/2010/main" val="196320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March 31, the state of Washington approved most of </a:t>
            </a:r>
            <a:r>
              <a:rPr lang="en-US" sz="1200" b="0" i="0" u="none" strike="noStrike" kern="1200" dirty="0">
                <a:solidFill>
                  <a:schemeClr val="tx1"/>
                </a:solidFill>
                <a:effectLst/>
                <a:latin typeface="+mn-lt"/>
                <a:ea typeface="+mn-ea"/>
                <a:cs typeface="+mn-cs"/>
                <a:hlinkClick r:id="rId3"/>
              </a:rPr>
              <a:t>SB 6280</a:t>
            </a:r>
            <a:r>
              <a:rPr lang="en-US" sz="1200" b="0" i="0" kern="1200" dirty="0">
                <a:solidFill>
                  <a:schemeClr val="tx1"/>
                </a:solidFill>
                <a:effectLst/>
                <a:latin typeface="+mn-lt"/>
                <a:ea typeface="+mn-ea"/>
                <a:cs typeface="+mn-cs"/>
              </a:rPr>
              <a:t>, which looks to regulate state and local government agencies’ use of facial recognition services by July 2021.</a:t>
            </a:r>
          </a:p>
          <a:p>
            <a:r>
              <a:rPr lang="en-US" sz="1200" b="0" i="0" kern="1200" dirty="0">
                <a:solidFill>
                  <a:schemeClr val="tx1"/>
                </a:solidFill>
                <a:effectLst/>
                <a:latin typeface="+mn-lt"/>
                <a:ea typeface="+mn-ea"/>
                <a:cs typeface="+mn-cs"/>
              </a:rPr>
              <a:t>The bill attempts to provide an alternative to the frameworks that have been considered so far: it is neither a ban on the use of facial recognition nor does it allow for its unchecked use by local and state authorities. As expected, this middle ground will satisfy almost no one – except, perhaps  </a:t>
            </a:r>
            <a:r>
              <a:rPr lang="en-US" sz="1200" b="0" i="0" u="none" strike="noStrike" kern="1200" dirty="0">
                <a:solidFill>
                  <a:schemeClr val="tx1"/>
                </a:solidFill>
                <a:effectLst/>
                <a:latin typeface="+mn-lt"/>
                <a:ea typeface="+mn-ea"/>
                <a:cs typeface="+mn-cs"/>
                <a:hlinkClick r:id="rId4"/>
              </a:rPr>
              <a:t>Microsoft</a:t>
            </a:r>
            <a:r>
              <a:rPr lang="en-US" sz="1200" b="0" i="0" kern="1200" dirty="0">
                <a:solidFill>
                  <a:schemeClr val="tx1"/>
                </a:solidFill>
                <a:effectLst/>
                <a:latin typeface="+mn-lt"/>
                <a:ea typeface="+mn-ea"/>
                <a:cs typeface="+mn-cs"/>
              </a:rPr>
              <a:t>. The spirit behind the document is indeed commendable; recognizing that the positive uses for technology and the opportunities it represents for the advancement of security and protection of citizens has to be balanced with the always looming potential for abuse and exploitation, invariably affecting already vulnerable populations.</a:t>
            </a:r>
          </a:p>
          <a:p>
            <a:endParaRPr lang="en-US" dirty="0"/>
          </a:p>
          <a:p>
            <a:r>
              <a:rPr lang="en-US" sz="1200" b="0" i="0" kern="1200" dirty="0">
                <a:solidFill>
                  <a:schemeClr val="tx1"/>
                </a:solidFill>
                <a:effectLst/>
                <a:latin typeface="+mn-lt"/>
                <a:ea typeface="+mn-ea"/>
                <a:cs typeface="+mn-cs"/>
              </a:rPr>
              <a:t>It will come into effect July 2021, with no proper recommendations for its application, and in the meantime, current usage is still allowed.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Requirements pertain to accountability reports, annual reports, operational testing, independent testing, training, and meaningful human review. </a:t>
            </a:r>
          </a:p>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143382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March 31, the state of Washington approved most of </a:t>
            </a:r>
            <a:r>
              <a:rPr lang="en-US" sz="1200" b="0" i="0" u="none" strike="noStrike" kern="1200" dirty="0">
                <a:solidFill>
                  <a:schemeClr val="tx1"/>
                </a:solidFill>
                <a:effectLst/>
                <a:latin typeface="+mn-lt"/>
                <a:ea typeface="+mn-ea"/>
                <a:cs typeface="+mn-cs"/>
                <a:hlinkClick r:id="rId3"/>
              </a:rPr>
              <a:t>SB 6280</a:t>
            </a:r>
            <a:r>
              <a:rPr lang="en-US" sz="1200" b="0" i="0" kern="1200" dirty="0">
                <a:solidFill>
                  <a:schemeClr val="tx1"/>
                </a:solidFill>
                <a:effectLst/>
                <a:latin typeface="+mn-lt"/>
                <a:ea typeface="+mn-ea"/>
                <a:cs typeface="+mn-cs"/>
              </a:rPr>
              <a:t>, which looks to regulate state and local government agencies’ use of facial recognition services by July 2021.</a:t>
            </a:r>
          </a:p>
          <a:p>
            <a:r>
              <a:rPr lang="en-US" sz="1200" b="0" i="0" kern="1200" dirty="0">
                <a:solidFill>
                  <a:schemeClr val="tx1"/>
                </a:solidFill>
                <a:effectLst/>
                <a:latin typeface="+mn-lt"/>
                <a:ea typeface="+mn-ea"/>
                <a:cs typeface="+mn-cs"/>
              </a:rPr>
              <a:t>The bill attempts to provide an alternative to the frameworks that have been considered so far: it is neither a ban on the use of facial recognition nor does it allow for its unchecked use by local and state authorities. As expected, this middle ground will satisfy almost no one – except, perhaps  </a:t>
            </a:r>
            <a:r>
              <a:rPr lang="en-US" sz="1200" b="0" i="0" u="none" strike="noStrike" kern="1200" dirty="0">
                <a:solidFill>
                  <a:schemeClr val="tx1"/>
                </a:solidFill>
                <a:effectLst/>
                <a:latin typeface="+mn-lt"/>
                <a:ea typeface="+mn-ea"/>
                <a:cs typeface="+mn-cs"/>
                <a:hlinkClick r:id="rId4"/>
              </a:rPr>
              <a:t>Microsoft</a:t>
            </a:r>
            <a:r>
              <a:rPr lang="en-US" sz="1200" b="0" i="0" kern="1200" dirty="0">
                <a:solidFill>
                  <a:schemeClr val="tx1"/>
                </a:solidFill>
                <a:effectLst/>
                <a:latin typeface="+mn-lt"/>
                <a:ea typeface="+mn-ea"/>
                <a:cs typeface="+mn-cs"/>
              </a:rPr>
              <a:t>. The spirit behind the document is indeed commendable; recognizing that the positive uses for technology and the opportunities it represents for the advancement of security and protection of citizens has to be balanced with the always looming potential for abuse and exploitation, invariably affecting already vulnerable populations.</a:t>
            </a:r>
          </a:p>
          <a:p>
            <a:endParaRPr lang="en-US" dirty="0"/>
          </a:p>
          <a:p>
            <a:r>
              <a:rPr lang="en-US" sz="1200" b="0" i="0" kern="1200" dirty="0">
                <a:solidFill>
                  <a:schemeClr val="tx1"/>
                </a:solidFill>
                <a:effectLst/>
                <a:latin typeface="+mn-lt"/>
                <a:ea typeface="+mn-ea"/>
                <a:cs typeface="+mn-cs"/>
              </a:rPr>
              <a:t>It will come into effect July 2021, with no proper recommendations for its application, and in the meantime, current usage is still allowed.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Requirements pertain to accountability reports, annual reports, operational testing, independent testing, training, and meaningful human review. </a:t>
            </a:r>
          </a:p>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341813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When determining whether use of technology is a mandatory or permissive subject of bargaining, PERC will apply a balancing test to weigh safety and security considerations with employee privacy concerns.  However, if it’s possible that you could use any cameras or facial recognition technology for employee discipline, this should be bargained with the union. </a:t>
            </a:r>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62</a:t>
            </a:fld>
            <a:endParaRPr lang="en-US" dirty="0"/>
          </a:p>
        </p:txBody>
      </p:sp>
    </p:spTree>
    <p:extLst>
      <p:ext uri="{BB962C8B-B14F-4D97-AF65-F5344CB8AC3E}">
        <p14:creationId xmlns:p14="http://schemas.microsoft.com/office/powerpoint/2010/main" val="29799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thebluediamondgallery.com/d/discrimination.html"/>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63</a:t>
            </a:fld>
            <a:endParaRPr lang="en-US" dirty="0"/>
          </a:p>
        </p:txBody>
      </p:sp>
    </p:spTree>
    <p:extLst>
      <p:ext uri="{BB962C8B-B14F-4D97-AF65-F5344CB8AC3E}">
        <p14:creationId xmlns:p14="http://schemas.microsoft.com/office/powerpoint/2010/main" val="348138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www.picserver.org/i/immunity.html"/>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66</a:t>
            </a:fld>
            <a:endParaRPr lang="en-US" dirty="0"/>
          </a:p>
        </p:txBody>
      </p:sp>
    </p:spTree>
    <p:extLst>
      <p:ext uri="{BB962C8B-B14F-4D97-AF65-F5344CB8AC3E}">
        <p14:creationId xmlns:p14="http://schemas.microsoft.com/office/powerpoint/2010/main" val="206549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is not entirely clear as to how this would be implemented in real life.  Would the cop be liable if the cop was authorized to perform an action, but the law was unclear?   Not sure… </a:t>
            </a:r>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69</a:t>
            </a:fld>
            <a:endParaRPr lang="en-US" dirty="0"/>
          </a:p>
        </p:txBody>
      </p:sp>
    </p:spTree>
    <p:extLst>
      <p:ext uri="{BB962C8B-B14F-4D97-AF65-F5344CB8AC3E}">
        <p14:creationId xmlns:p14="http://schemas.microsoft.com/office/powerpoint/2010/main" val="34269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include Colorado, Connecticut, New Mexico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There was talk of a special legislative session in the summer to address police reform, including qualified immunity.  No further discussion. </a:t>
            </a:r>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70</a:t>
            </a:fld>
            <a:endParaRPr lang="en-US" dirty="0"/>
          </a:p>
        </p:txBody>
      </p:sp>
    </p:spTree>
    <p:extLst>
      <p:ext uri="{BB962C8B-B14F-4D97-AF65-F5344CB8AC3E}">
        <p14:creationId xmlns:p14="http://schemas.microsoft.com/office/powerpoint/2010/main" val="143672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Seattle Community Police Commission: http://www.seattle.gov/community-police-commission/current-issues/state-legisaltive-agenda/repair-washingtons-broken-decertification-system </a:t>
            </a:r>
          </a:p>
          <a:p>
            <a:endParaRPr lang="en-US" dirty="0"/>
          </a:p>
          <a:p>
            <a:r>
              <a:rPr lang="en-US" dirty="0"/>
              <a:t>Last year, WA voters approved police accountability law (I-940), which would have required independent investigations of police killings, but the rules were left up to the CJTC.   There have been concerns that the rules they approved did not meet the expectations of the community </a:t>
            </a:r>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71</a:t>
            </a:fld>
            <a:endParaRPr lang="en-US" dirty="0"/>
          </a:p>
        </p:txBody>
      </p:sp>
    </p:spTree>
    <p:extLst>
      <p:ext uri="{BB962C8B-B14F-4D97-AF65-F5344CB8AC3E}">
        <p14:creationId xmlns:p14="http://schemas.microsoft.com/office/powerpoint/2010/main" val="281442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https://www.law360.com/articles/1325986/dc-defeats-police-union-s-challenge-to-new-discipline-rules </a:t>
            </a:r>
          </a:p>
          <a:p>
            <a:endParaRPr lang="en-US" dirty="0"/>
          </a:p>
          <a:p>
            <a:r>
              <a:rPr lang="en-US" dirty="0"/>
              <a:t>On top of the disciplinary oversight, the measure bans the use of neck restraints, increases access to body camera footage and aims to heighten police accountability across the board. Read more at: https://www.law360.com/articles/1325986/dc-defeats-police-union-s-challenge-to-new-discipline-rules?copied=1</a:t>
            </a:r>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72</a:t>
            </a:fld>
            <a:endParaRPr lang="en-US" dirty="0"/>
          </a:p>
        </p:txBody>
      </p:sp>
    </p:spTree>
    <p:extLst>
      <p:ext uri="{BB962C8B-B14F-4D97-AF65-F5344CB8AC3E}">
        <p14:creationId xmlns:p14="http://schemas.microsoft.com/office/powerpoint/2010/main" val="886722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lehighvalleyramblings.blogspot.com/2017/04/norcos-500-page-rtk-response-still.html"/>
              </a:rPr>
              <a:t>This Photo</a:t>
            </a:r>
            <a:r>
              <a:rPr lang="en-US" sz="1200" dirty="0"/>
              <a:t> by Unknown Author is licensed under </a:t>
            </a:r>
            <a:r>
              <a:rPr lang="en-US" sz="1200" dirty="0">
                <a:hlinkClick r:id="rId4" tooltip="https://creativecommons.org/licenses/by-nd/3.0/"/>
              </a:rPr>
              <a:t>CC BY-ND</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73</a:t>
            </a:fld>
            <a:endParaRPr lang="en-US" dirty="0"/>
          </a:p>
        </p:txBody>
      </p:sp>
    </p:spTree>
    <p:extLst>
      <p:ext uri="{BB962C8B-B14F-4D97-AF65-F5344CB8AC3E}">
        <p14:creationId xmlns:p14="http://schemas.microsoft.com/office/powerpoint/2010/main" val="6011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calaborlawnews.com/legal-news/family-medical-leave-act-fmla-california-2-22235.php"/>
              </a:rPr>
              <a:t>This Photo</a:t>
            </a:r>
            <a:r>
              <a:rPr lang="en-US" sz="1200" dirty="0"/>
              <a:t> by Unknown Author is licensed under </a:t>
            </a:r>
            <a:r>
              <a:rPr lang="en-US" sz="1200" dirty="0">
                <a:hlinkClick r:id="rId4" tooltip="https://creativecommons.org/licenses/by-nd/3.0/"/>
              </a:rPr>
              <a:t>CC BY-ND</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14</a:t>
            </a:fld>
            <a:endParaRPr lang="en-US" dirty="0"/>
          </a:p>
        </p:txBody>
      </p:sp>
    </p:spTree>
    <p:extLst>
      <p:ext uri="{BB962C8B-B14F-4D97-AF65-F5344CB8AC3E}">
        <p14:creationId xmlns:p14="http://schemas.microsoft.com/office/powerpoint/2010/main" val="138507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http://mrsc.org/Home/Stay-Informed/MRSC-Insight/June-2020/New-Privacy-in-Public-Employment.aspx</a:t>
            </a:r>
            <a:endParaRPr lang="en-US" dirty="0"/>
          </a:p>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338215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RCW 42.56.250(4): exempts payroll deductions from disclosure, including the amount and type of deduction, in personnel records and public employment-related records. Many agencies have already done this pursuant to an exemption based on privacy</a:t>
            </a:r>
          </a:p>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689476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http://lawfilesext.leg.wa.gov/biennium/2019-20/Pdf/Bills/Senate%20Passed%20Legislature/6187.PL.pdf?q=20200816234112</a:t>
            </a:r>
            <a:endParaRPr lang="en-US" dirty="0"/>
          </a:p>
          <a:p>
            <a:endParaRPr lang="en-US" dirty="0"/>
          </a:p>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1861364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summitlaw.com  |</a:t>
            </a:r>
          </a:p>
        </p:txBody>
      </p:sp>
      <p:sp>
        <p:nvSpPr>
          <p:cNvPr id="5" name="Slide Number Placeholder 4"/>
          <p:cNvSpPr>
            <a:spLocks noGrp="1"/>
          </p:cNvSpPr>
          <p:nvPr>
            <p:ph type="sldNum" sz="quarter" idx="5"/>
          </p:nvPr>
        </p:nvSpPr>
        <p:spPr/>
        <p:txBody>
          <a:bodyPr/>
          <a:lstStyle/>
          <a:p>
            <a:fld id="{545105A5-F030-4BE4-942F-AC7FB7195912}" type="slidenum">
              <a:rPr lang="en-US" smtClean="0"/>
              <a:t>79</a:t>
            </a:fld>
            <a:endParaRPr lang="en-US" dirty="0"/>
          </a:p>
        </p:txBody>
      </p:sp>
    </p:spTree>
    <p:extLst>
      <p:ext uri="{BB962C8B-B14F-4D97-AF65-F5344CB8AC3E}">
        <p14:creationId xmlns:p14="http://schemas.microsoft.com/office/powerpoint/2010/main" val="11598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peoplematters.in/article/hr-ready/what-the-law-says-when-your-employer-withdraws-your-job-offer-13794"/>
              </a:rPr>
              <a:t>This Photo</a:t>
            </a:r>
            <a:r>
              <a:rPr lang="en-US" sz="1200" dirty="0"/>
              <a:t> by Unknown Author is licensed under </a:t>
            </a:r>
            <a:r>
              <a:rPr lang="en-US" sz="1200" dirty="0">
                <a:hlinkClick r:id="rId4" tooltip="https://creativecommons.org/licenses/by-nc-sa/3.0/"/>
              </a:rPr>
              <a:t>CC BY-SA-NC</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86</a:t>
            </a:fld>
            <a:endParaRPr lang="en-US" dirty="0"/>
          </a:p>
        </p:txBody>
      </p:sp>
    </p:spTree>
    <p:extLst>
      <p:ext uri="{BB962C8B-B14F-4D97-AF65-F5344CB8AC3E}">
        <p14:creationId xmlns:p14="http://schemas.microsoft.com/office/powerpoint/2010/main" val="4174282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https://www.supremecourt.gov/opinions/19pdf/17-1618_hfci.pdf</a:t>
            </a:r>
            <a:endParaRPr lang="en-US" dirty="0"/>
          </a:p>
          <a:p>
            <a:endParaRPr lang="en-US" dirty="0"/>
          </a:p>
          <a:p>
            <a:r>
              <a:rPr lang="en-US" dirty="0">
                <a:hlinkClick r:id="rId4"/>
              </a:rPr>
              <a:t>https://www.employmentlawworldview.com/breaking-us-supreme-court-title-vii-prohibits-discrimination-in-employment-based-on-sexual-orientation-and-gender-identity/</a:t>
            </a:r>
            <a:endParaRPr lang="en-US" dirty="0"/>
          </a:p>
          <a:p>
            <a:endParaRPr lang="en-US" dirty="0"/>
          </a:p>
          <a:p>
            <a:r>
              <a:rPr lang="en-US" dirty="0">
                <a:hlinkClick r:id="rId5"/>
              </a:rPr>
              <a:t>https://www.employmentlawworldview.com/landmark-u-s-supreme-court-ruling-prohibits-sexual-orientation-and-gender-identity-based-discrimination-in-employment-us/</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 Court expressly decline to address dress codes or bathroom policies, as a best practice, you should review your dress code policies to ensure that transgender and transitioning employees are permitted to follow the dress code of the gender that they identify with. You should also review your policies regarding single-sex restrooms and locker rooms to ensure that transgender and transitioning employees are permitted to use the restroom and locker room of the gender with which they identify. Further, you should review health and other benefits offerings to ensure that transgender employees and those with same-sex spouses and domestic partners have equal access to employee benefits</a:t>
            </a:r>
          </a:p>
          <a:p>
            <a:r>
              <a:rPr lang="en-US" dirty="0">
                <a:hlinkClick r:id="rId6"/>
              </a:rPr>
              <a:t>https://www.fisherphillips.com/resources-newsletters-article-a-simplified-view-of-the-supreme-courts</a:t>
            </a:r>
            <a:endParaRPr lang="en-US" dirty="0"/>
          </a:p>
          <a:p>
            <a:endParaRPr lang="en-US" dirty="0"/>
          </a:p>
          <a:p>
            <a:endParaRPr lang="en-US" dirty="0"/>
          </a:p>
          <a:p>
            <a:r>
              <a:rPr lang="en-US" dirty="0"/>
              <a:t>Contraceptive case</a:t>
            </a:r>
          </a:p>
          <a:p>
            <a:r>
              <a:rPr lang="en-US" dirty="0">
                <a:hlinkClick r:id="rId7"/>
              </a:rPr>
              <a:t>https://www.employmentlawworldview.com/supreme-court-ruling-limits-insurer-and-employer-contraceptive-obligations-us/</a:t>
            </a:r>
            <a:endParaRPr lang="en-US" dirty="0"/>
          </a:p>
          <a:p>
            <a:endParaRPr lang="en-US" dirty="0"/>
          </a:p>
          <a:p>
            <a:r>
              <a:rPr lang="en-US" dirty="0"/>
              <a:t>1981/adea</a:t>
            </a:r>
          </a:p>
          <a:p>
            <a:r>
              <a:rPr lang="en-US" dirty="0"/>
              <a:t>The Court also adjusted the basis by which workers could prove claims of workplace discrimination when it comes to </a:t>
            </a:r>
            <a:r>
              <a:rPr lang="en-US" b="1" dirty="0"/>
              <a:t>Section 1981</a:t>
            </a:r>
            <a:r>
              <a:rPr lang="en-US" dirty="0"/>
              <a:t> litigation and lawsuits filed by federal employees under the </a:t>
            </a:r>
            <a:r>
              <a:rPr lang="en-US" b="1" dirty="0"/>
              <a:t>Age Discrimination in Employment Act (ADEA)</a:t>
            </a:r>
            <a:r>
              <a:rPr lang="en-US" dirty="0"/>
              <a:t>.</a:t>
            </a:r>
          </a:p>
          <a:p>
            <a:r>
              <a:rPr lang="en-US" dirty="0"/>
              <a:t>First, in a unanimous March 23 decision, the Supreme Court ensured in </a:t>
            </a:r>
            <a:r>
              <a:rPr lang="en-US" i="1" dirty="0">
                <a:hlinkClick r:id="rId8"/>
              </a:rPr>
              <a:t>Comcast Corp. v. NAAAOM </a:t>
            </a:r>
            <a:r>
              <a:rPr lang="en-US" dirty="0"/>
              <a:t>that a high standard will be used when assessing whether claims under Section 1981 – a federal statute that can be used to advance race discrimination claims – should proceed past the early stages of litigation. The Court upheld a stringent causation test so that workers can only sustain viable claims if they can prove they would not have been mistreated “but for” their race.  This is a higher bar than the “motivating factor” standard under Title VII and means that weaker claims should be weeded out through early court challenges before proceeding toward trial.</a:t>
            </a:r>
          </a:p>
          <a:p>
            <a:r>
              <a:rPr lang="en-US" dirty="0"/>
              <a:t>On the other hand, in the April 6 </a:t>
            </a:r>
            <a:r>
              <a:rPr lang="en-US" i="1" dirty="0">
                <a:hlinkClick r:id="rId9"/>
              </a:rPr>
              <a:t>Babb v. Wilkie</a:t>
            </a:r>
            <a:r>
              <a:rPr lang="en-US" dirty="0"/>
              <a:t> decision, the Court made it easier for federal employees and applicants to prove age discrimination by ruling that courts should </a:t>
            </a:r>
            <a:r>
              <a:rPr lang="en-US" u="sng" dirty="0"/>
              <a:t>not</a:t>
            </a:r>
            <a:r>
              <a:rPr lang="en-US" dirty="0"/>
              <a:t> apply that heightened “but for” causation standard in ADEA cases. The decision means that the federal government could be liable for age discrimination any time it considers an older worker’s age in making a personnel decision – even if such consideration was not dispositive of the personnel decision but was only a “motivating factor.” However, the decision should not impact private employers, who still enjoy the heightened “but for” standard when defending ADEA cases.</a:t>
            </a:r>
          </a:p>
          <a:p>
            <a:endParaRPr lang="en-US" dirty="0">
              <a:hlinkClick r:id="rId6"/>
            </a:endParaRPr>
          </a:p>
          <a:p>
            <a:r>
              <a:rPr lang="en-US" dirty="0">
                <a:hlinkClick r:id="rId6"/>
              </a:rPr>
              <a:t>https://www.fisherphillips.com/resources-newsletters-article-a-simplified-view-of-the-supreme-courts</a:t>
            </a:r>
            <a:endParaRPr lang="en-US" dirty="0"/>
          </a:p>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834085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kenyaemploymentlaw.com/2018/04/30/voluntary-early-retirement/"/>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89</a:t>
            </a:fld>
            <a:endParaRPr lang="en-US" dirty="0"/>
          </a:p>
        </p:txBody>
      </p:sp>
    </p:spTree>
    <p:extLst>
      <p:ext uri="{BB962C8B-B14F-4D97-AF65-F5344CB8AC3E}">
        <p14:creationId xmlns:p14="http://schemas.microsoft.com/office/powerpoint/2010/main" val="3172602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Requirements included:</a:t>
            </a:r>
            <a:endParaRPr lang="en-US" sz="3000" dirty="0">
              <a:solidFill>
                <a:schemeClr val="tx1"/>
              </a:solidFill>
            </a:endParaRPr>
          </a:p>
          <a:p>
            <a:pPr lvl="1" fontAlgn="base"/>
            <a:r>
              <a:rPr lang="en-US" sz="2600" dirty="0">
                <a:solidFill>
                  <a:schemeClr val="tx1"/>
                </a:solidFill>
              </a:rPr>
              <a:t>Employee must take normal steps for termination of employment, and </a:t>
            </a:r>
          </a:p>
          <a:p>
            <a:pPr lvl="1" fontAlgn="base"/>
            <a:r>
              <a:rPr lang="en-US" sz="2600" dirty="0">
                <a:solidFill>
                  <a:schemeClr val="tx1"/>
                </a:solidFill>
              </a:rPr>
              <a:t>Employee can retire from LEOFF, take new state employment, and continue to receive LEOFF 2 benefits if they reject additional retirement under their new employment. </a:t>
            </a:r>
          </a:p>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109951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91</a:t>
            </a:fld>
            <a:endParaRPr lang="en-US" dirty="0"/>
          </a:p>
        </p:txBody>
      </p:sp>
    </p:spTree>
    <p:extLst>
      <p:ext uri="{BB962C8B-B14F-4D97-AF65-F5344CB8AC3E}">
        <p14:creationId xmlns:p14="http://schemas.microsoft.com/office/powerpoint/2010/main" val="96025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kenyaemploymentlaw.com/2018/04/30/voluntary-early-retirement/"/>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92</a:t>
            </a:fld>
            <a:endParaRPr lang="en-US" dirty="0"/>
          </a:p>
        </p:txBody>
      </p:sp>
    </p:spTree>
    <p:extLst>
      <p:ext uri="{BB962C8B-B14F-4D97-AF65-F5344CB8AC3E}">
        <p14:creationId xmlns:p14="http://schemas.microsoft.com/office/powerpoint/2010/main" val="258380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bridgespan.org/insights/library/hiring/nonprofit-job-description-toolkit"/>
              </a:rPr>
              <a:t>This Photo</a:t>
            </a:r>
            <a:r>
              <a:rPr lang="en-US" sz="1200" dirty="0"/>
              <a:t> by Unknown Author is licensed under </a:t>
            </a:r>
            <a:r>
              <a:rPr lang="en-US" sz="1200" dirty="0">
                <a:hlinkClick r:id="rId4" tooltip="https://creativecommons.org/licenses/by/3.0/"/>
              </a:rPr>
              <a:t>CC BY</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18</a:t>
            </a:fld>
            <a:endParaRPr lang="en-US" dirty="0"/>
          </a:p>
        </p:txBody>
      </p:sp>
    </p:spTree>
    <p:extLst>
      <p:ext uri="{BB962C8B-B14F-4D97-AF65-F5344CB8AC3E}">
        <p14:creationId xmlns:p14="http://schemas.microsoft.com/office/powerpoint/2010/main" val="228007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2135172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4160173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summitlaw.com  |</a:t>
            </a:r>
          </a:p>
        </p:txBody>
      </p:sp>
    </p:spTree>
    <p:extLst>
      <p:ext uri="{BB962C8B-B14F-4D97-AF65-F5344CB8AC3E}">
        <p14:creationId xmlns:p14="http://schemas.microsoft.com/office/powerpoint/2010/main" val="1630431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96</a:t>
            </a:fld>
            <a:endParaRPr lang="en-US" dirty="0"/>
          </a:p>
        </p:txBody>
      </p:sp>
    </p:spTree>
    <p:extLst>
      <p:ext uri="{BB962C8B-B14F-4D97-AF65-F5344CB8AC3E}">
        <p14:creationId xmlns:p14="http://schemas.microsoft.com/office/powerpoint/2010/main" val="3895743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kenyaemploymentlaw.com/2018/04/30/voluntary-early-retirement/"/>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97</a:t>
            </a:fld>
            <a:endParaRPr lang="en-US" dirty="0"/>
          </a:p>
        </p:txBody>
      </p:sp>
    </p:spTree>
    <p:extLst>
      <p:ext uri="{BB962C8B-B14F-4D97-AF65-F5344CB8AC3E}">
        <p14:creationId xmlns:p14="http://schemas.microsoft.com/office/powerpoint/2010/main" val="1773797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98</a:t>
            </a:fld>
            <a:endParaRPr lang="en-US" dirty="0"/>
          </a:p>
        </p:txBody>
      </p:sp>
    </p:spTree>
    <p:extLst>
      <p:ext uri="{BB962C8B-B14F-4D97-AF65-F5344CB8AC3E}">
        <p14:creationId xmlns:p14="http://schemas.microsoft.com/office/powerpoint/2010/main" val="2973848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99</a:t>
            </a:fld>
            <a:endParaRPr lang="en-US" dirty="0"/>
          </a:p>
        </p:txBody>
      </p:sp>
    </p:spTree>
    <p:extLst>
      <p:ext uri="{BB962C8B-B14F-4D97-AF65-F5344CB8AC3E}">
        <p14:creationId xmlns:p14="http://schemas.microsoft.com/office/powerpoint/2010/main" val="140977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www.ohioemployerlawblog.com/2016/03/is-your-employee-handbook-contract-of.html"/>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22</a:t>
            </a:fld>
            <a:endParaRPr lang="en-US" dirty="0"/>
          </a:p>
        </p:txBody>
      </p:sp>
    </p:spTree>
    <p:extLst>
      <p:ext uri="{BB962C8B-B14F-4D97-AF65-F5344CB8AC3E}">
        <p14:creationId xmlns:p14="http://schemas.microsoft.com/office/powerpoint/2010/main" val="46258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www.thebluediamondgallery.com/handwriting/c/collective-bargaining.html"/>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25</a:t>
            </a:fld>
            <a:endParaRPr lang="en-US" dirty="0"/>
          </a:p>
        </p:txBody>
      </p:sp>
    </p:spTree>
    <p:extLst>
      <p:ext uri="{BB962C8B-B14F-4D97-AF65-F5344CB8AC3E}">
        <p14:creationId xmlns:p14="http://schemas.microsoft.com/office/powerpoint/2010/main" val="224773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katfrog.wegrok.net/2012/09/civil-rights-alert-new-police-device.html"/>
              </a:rPr>
              <a:t>This Photo</a:t>
            </a:r>
            <a:r>
              <a:rPr lang="en-US" sz="1200" dirty="0"/>
              <a:t> by Unknown Author is licensed under </a:t>
            </a:r>
            <a:r>
              <a:rPr lang="en-US" sz="1200" dirty="0">
                <a:hlinkClick r:id="rId4" tooltip="https://creativecommons.org/licenses/by-nc-sa/3.0/"/>
              </a:rPr>
              <a:t>CC BY-SA-NC</a:t>
            </a:r>
            <a:endParaRPr lang="en-US" sz="1200" dirty="0"/>
          </a:p>
          <a:p>
            <a:endParaRPr lang="en-US" dirty="0"/>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28</a:t>
            </a:fld>
            <a:endParaRPr lang="en-US" dirty="0"/>
          </a:p>
        </p:txBody>
      </p:sp>
    </p:spTree>
    <p:extLst>
      <p:ext uri="{BB962C8B-B14F-4D97-AF65-F5344CB8AC3E}">
        <p14:creationId xmlns:p14="http://schemas.microsoft.com/office/powerpoint/2010/main" val="203410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have to maintain health insurance during PFML leave – best to discuss with Kristin if there are questions. </a:t>
            </a:r>
          </a:p>
        </p:txBody>
      </p:sp>
      <p:sp>
        <p:nvSpPr>
          <p:cNvPr id="4" name="Footer Placeholder 3"/>
          <p:cNvSpPr>
            <a:spLocks noGrp="1"/>
          </p:cNvSpPr>
          <p:nvPr>
            <p:ph type="ftr" sz="quarter" idx="4"/>
          </p:nvPr>
        </p:nvSpPr>
        <p:spPr/>
        <p:txBody>
          <a:bodyPr/>
          <a:lstStyle/>
          <a:p>
            <a:r>
              <a:rPr lang="en-US"/>
              <a:t>summitlaw.com  |</a:t>
            </a:r>
            <a:endParaRPr lang="en-US" dirty="0"/>
          </a:p>
        </p:txBody>
      </p:sp>
      <p:sp>
        <p:nvSpPr>
          <p:cNvPr id="5" name="Slide Number Placeholder 4"/>
          <p:cNvSpPr>
            <a:spLocks noGrp="1"/>
          </p:cNvSpPr>
          <p:nvPr>
            <p:ph type="sldNum" sz="quarter" idx="5"/>
          </p:nvPr>
        </p:nvSpPr>
        <p:spPr/>
        <p:txBody>
          <a:bodyPr/>
          <a:lstStyle/>
          <a:p>
            <a:fld id="{545105A5-F030-4BE4-942F-AC7FB7195912}" type="slidenum">
              <a:rPr lang="en-US" smtClean="0"/>
              <a:t>37</a:t>
            </a:fld>
            <a:endParaRPr lang="en-US" dirty="0"/>
          </a:p>
        </p:txBody>
      </p:sp>
    </p:spTree>
    <p:extLst>
      <p:ext uri="{BB962C8B-B14F-4D97-AF65-F5344CB8AC3E}">
        <p14:creationId xmlns:p14="http://schemas.microsoft.com/office/powerpoint/2010/main" val="163604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summitlaw.com  |</a:t>
            </a:r>
          </a:p>
        </p:txBody>
      </p:sp>
      <p:sp>
        <p:nvSpPr>
          <p:cNvPr id="5" name="Slide Number Placeholder 4"/>
          <p:cNvSpPr>
            <a:spLocks noGrp="1"/>
          </p:cNvSpPr>
          <p:nvPr>
            <p:ph type="sldNum" sz="quarter" idx="5"/>
          </p:nvPr>
        </p:nvSpPr>
        <p:spPr/>
        <p:txBody>
          <a:bodyPr/>
          <a:lstStyle/>
          <a:p>
            <a:fld id="{545105A5-F030-4BE4-942F-AC7FB7195912}" type="slidenum">
              <a:rPr lang="en-US" smtClean="0"/>
              <a:t>45</a:t>
            </a:fld>
            <a:endParaRPr lang="en-US" dirty="0"/>
          </a:p>
        </p:txBody>
      </p:sp>
    </p:spTree>
    <p:extLst>
      <p:ext uri="{BB962C8B-B14F-4D97-AF65-F5344CB8AC3E}">
        <p14:creationId xmlns:p14="http://schemas.microsoft.com/office/powerpoint/2010/main" val="360736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summitlaw.com  |</a:t>
            </a:r>
          </a:p>
        </p:txBody>
      </p:sp>
      <p:sp>
        <p:nvSpPr>
          <p:cNvPr id="5" name="Slide Number Placeholder 4"/>
          <p:cNvSpPr>
            <a:spLocks noGrp="1"/>
          </p:cNvSpPr>
          <p:nvPr>
            <p:ph type="sldNum" sz="quarter" idx="5"/>
          </p:nvPr>
        </p:nvSpPr>
        <p:spPr/>
        <p:txBody>
          <a:bodyPr/>
          <a:lstStyle/>
          <a:p>
            <a:fld id="{545105A5-F030-4BE4-942F-AC7FB7195912}" type="slidenum">
              <a:rPr lang="en-US" smtClean="0"/>
              <a:t>54</a:t>
            </a:fld>
            <a:endParaRPr lang="en-US" dirty="0"/>
          </a:p>
        </p:txBody>
      </p:sp>
    </p:spTree>
    <p:extLst>
      <p:ext uri="{BB962C8B-B14F-4D97-AF65-F5344CB8AC3E}">
        <p14:creationId xmlns:p14="http://schemas.microsoft.com/office/powerpoint/2010/main" val="143317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CFB6AE-B5CE-1245-B468-1A76E8819B1D}"/>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7" name="Slide Number Placeholder 4">
            <a:extLst>
              <a:ext uri="{FF2B5EF4-FFF2-40B4-BE49-F238E27FC236}">
                <a16:creationId xmlns:a16="http://schemas.microsoft.com/office/drawing/2014/main" id="{50FA8A0D-066A-CC4E-B8C9-E1FC9F940382}"/>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96288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AF3A-3105-4B60-9850-68A6E8CE8AA3}"/>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6CEA280-E44E-4636-8116-0AEA415FF99E}"/>
              </a:ext>
            </a:extLst>
          </p:cNvPr>
          <p:cNvSpPr>
            <a:spLocks noGrp="1"/>
          </p:cNvSpPr>
          <p:nvPr>
            <p:ph type="pic" idx="1"/>
          </p:nvPr>
        </p:nvSpPr>
        <p:spPr>
          <a:xfrm>
            <a:off x="5183188" y="1093511"/>
            <a:ext cx="6172200" cy="4767541"/>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1D89F14-F4BF-4C86-A36B-C5943A8C74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Footer Placeholder 3">
            <a:extLst>
              <a:ext uri="{FF2B5EF4-FFF2-40B4-BE49-F238E27FC236}">
                <a16:creationId xmlns:a16="http://schemas.microsoft.com/office/drawing/2014/main" id="{E843F9AC-B845-D941-BE7B-C79F3B987D23}"/>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10" name="Slide Number Placeholder 4">
            <a:extLst>
              <a:ext uri="{FF2B5EF4-FFF2-40B4-BE49-F238E27FC236}">
                <a16:creationId xmlns:a16="http://schemas.microsoft.com/office/drawing/2014/main" id="{7FA385C8-C4AD-134C-AAF1-F187898C8BC7}"/>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04919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3900-94A6-442F-9FAB-A2F3D72ABDE1}"/>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4000"/>
            </a:lvl1pPr>
          </a:lstStyle>
          <a:p>
            <a:r>
              <a:rPr lang="en-US" dirty="0"/>
              <a:t>CLICK TO ADD TITLE</a:t>
            </a:r>
          </a:p>
        </p:txBody>
      </p:sp>
      <p:sp>
        <p:nvSpPr>
          <p:cNvPr id="3" name="Subtitle 2">
            <a:extLst>
              <a:ext uri="{FF2B5EF4-FFF2-40B4-BE49-F238E27FC236}">
                <a16:creationId xmlns:a16="http://schemas.microsoft.com/office/drawing/2014/main" id="{4B6155BF-0E51-46AA-98E9-017AC1771655}"/>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subtitle</a:t>
            </a:r>
          </a:p>
        </p:txBody>
      </p:sp>
      <p:sp>
        <p:nvSpPr>
          <p:cNvPr id="6" name="Footer Placeholder 3">
            <a:extLst>
              <a:ext uri="{FF2B5EF4-FFF2-40B4-BE49-F238E27FC236}">
                <a16:creationId xmlns:a16="http://schemas.microsoft.com/office/drawing/2014/main" id="{FAD28135-007D-DD4C-94EA-85FB6C2440EA}"/>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9" name="Slide Number Placeholder 4">
            <a:extLst>
              <a:ext uri="{FF2B5EF4-FFF2-40B4-BE49-F238E27FC236}">
                <a16:creationId xmlns:a16="http://schemas.microsoft.com/office/drawing/2014/main" id="{406052AD-67FD-EA45-B7C3-2D6540FB5DF9}"/>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11052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A6A2B-C984-4F3D-8A64-857746EF4B5A}"/>
              </a:ext>
            </a:extLst>
          </p:cNvPr>
          <p:cNvSpPr>
            <a:spLocks noGrp="1"/>
          </p:cNvSpPr>
          <p:nvPr>
            <p:ph idx="1" hasCustomPrompt="1"/>
          </p:nvPr>
        </p:nvSpPr>
        <p:spPr>
          <a:xfrm>
            <a:off x="838200" y="1230923"/>
            <a:ext cx="10515600" cy="4946040"/>
          </a:xfrm>
          <a:prstGeom prst="rect">
            <a:avLst/>
          </a:prstGeom>
        </p:spPr>
        <p:txBody>
          <a:bodyPr/>
          <a:lstStyle>
            <a:lvl1pPr>
              <a:defRPr/>
            </a:lvl1pPr>
          </a:lstStyle>
          <a:p>
            <a:pPr lvl="0"/>
            <a:r>
              <a:rPr lang="en-US" dirty="0"/>
              <a:t>Click to add text</a:t>
            </a:r>
          </a:p>
        </p:txBody>
      </p:sp>
      <p:sp>
        <p:nvSpPr>
          <p:cNvPr id="5" name="Footer Placeholder 3">
            <a:extLst>
              <a:ext uri="{FF2B5EF4-FFF2-40B4-BE49-F238E27FC236}">
                <a16:creationId xmlns:a16="http://schemas.microsoft.com/office/drawing/2014/main" id="{A773805F-6B54-2346-9F4C-CC15E352FFE5}"/>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6" name="Slide Number Placeholder 4">
            <a:extLst>
              <a:ext uri="{FF2B5EF4-FFF2-40B4-BE49-F238E27FC236}">
                <a16:creationId xmlns:a16="http://schemas.microsoft.com/office/drawing/2014/main" id="{63DB949E-253A-E445-AC2E-226DB51E98DF}"/>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19416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6B4F-8EEB-47E9-9421-BB0BD7D3167B}"/>
              </a:ext>
            </a:extLst>
          </p:cNvPr>
          <p:cNvSpPr>
            <a:spLocks noGrp="1"/>
          </p:cNvSpPr>
          <p:nvPr>
            <p:ph type="title" hasCustomPrompt="1"/>
          </p:nvPr>
        </p:nvSpPr>
        <p:spPr>
          <a:xfrm>
            <a:off x="831851" y="1709740"/>
            <a:ext cx="10515600" cy="2852737"/>
          </a:xfrm>
          <a:prstGeom prst="rect">
            <a:avLst/>
          </a:prstGeom>
        </p:spPr>
        <p:txBody>
          <a:bodyPr anchor="b">
            <a:normAutofit/>
          </a:bodyPr>
          <a:lstStyle>
            <a:lvl1pPr>
              <a:defRPr sz="4000"/>
            </a:lvl1pPr>
          </a:lstStyle>
          <a:p>
            <a:r>
              <a:rPr lang="en-US" dirty="0"/>
              <a:t>CLICK TO ADD TITLE</a:t>
            </a:r>
          </a:p>
        </p:txBody>
      </p:sp>
      <p:sp>
        <p:nvSpPr>
          <p:cNvPr id="3" name="Text Placeholder 2">
            <a:extLst>
              <a:ext uri="{FF2B5EF4-FFF2-40B4-BE49-F238E27FC236}">
                <a16:creationId xmlns:a16="http://schemas.microsoft.com/office/drawing/2014/main" id="{BDF5246F-6B04-4A18-8106-8431AE4F0CBF}"/>
              </a:ext>
            </a:extLst>
          </p:cNvPr>
          <p:cNvSpPr>
            <a:spLocks noGrp="1"/>
          </p:cNvSpPr>
          <p:nvPr>
            <p:ph type="body" idx="1" hasCustomPrompt="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add text</a:t>
            </a:r>
          </a:p>
        </p:txBody>
      </p:sp>
      <p:sp>
        <p:nvSpPr>
          <p:cNvPr id="6" name="Footer Placeholder 3">
            <a:extLst>
              <a:ext uri="{FF2B5EF4-FFF2-40B4-BE49-F238E27FC236}">
                <a16:creationId xmlns:a16="http://schemas.microsoft.com/office/drawing/2014/main" id="{84002D66-DB4E-6842-A56E-B83D1C030EEF}"/>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9" name="Slide Number Placeholder 4">
            <a:extLst>
              <a:ext uri="{FF2B5EF4-FFF2-40B4-BE49-F238E27FC236}">
                <a16:creationId xmlns:a16="http://schemas.microsoft.com/office/drawing/2014/main" id="{212E84DB-BED7-544E-B5C0-276EBA5B3480}"/>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33732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979B-79F5-4A98-85C8-6DA8CCC29DFA}"/>
              </a:ext>
            </a:extLst>
          </p:cNvPr>
          <p:cNvSpPr>
            <a:spLocks noGrp="1"/>
          </p:cNvSpPr>
          <p:nvPr>
            <p:ph type="title" hasCustomPrompt="1"/>
          </p:nvPr>
        </p:nvSpPr>
        <p:spPr>
          <a:xfrm>
            <a:off x="838200" y="365127"/>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D2B9893-555F-405A-B277-CCBC03BA240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56D120-9DD0-466B-B2AC-B5016EB3A536}"/>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865C2DE2-F556-CA41-ABBE-CE0B83F2D3F3}"/>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12" name="Slide Number Placeholder 4">
            <a:extLst>
              <a:ext uri="{FF2B5EF4-FFF2-40B4-BE49-F238E27FC236}">
                <a16:creationId xmlns:a16="http://schemas.microsoft.com/office/drawing/2014/main" id="{ADC65330-CAE3-C54F-9187-51C7C1B29A7E}"/>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19559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584A-B716-4B17-9FAE-62CE00FC74D3}"/>
              </a:ext>
            </a:extLst>
          </p:cNvPr>
          <p:cNvSpPr>
            <a:spLocks noGrp="1"/>
          </p:cNvSpPr>
          <p:nvPr>
            <p:ph type="title" hasCustomPrompt="1"/>
          </p:nvPr>
        </p:nvSpPr>
        <p:spPr>
          <a:xfrm>
            <a:off x="839788" y="365127"/>
            <a:ext cx="1051560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61DB41C-6385-45A8-970C-B0C8A3CFB89B}"/>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006265-0157-4839-AF53-1B4E5B36CBA2}"/>
              </a:ext>
            </a:extLst>
          </p:cNvPr>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DC634-3078-4984-AC82-31F136648D0A}"/>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219DFF-AD88-48A4-8336-43C751B6E41E}"/>
              </a:ext>
            </a:extLst>
          </p:cNvPr>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a:extLst>
              <a:ext uri="{FF2B5EF4-FFF2-40B4-BE49-F238E27FC236}">
                <a16:creationId xmlns:a16="http://schemas.microsoft.com/office/drawing/2014/main" id="{8C673463-1E2A-7844-8181-9597C15D2ADA}"/>
              </a:ext>
            </a:extLst>
          </p:cNvPr>
          <p:cNvSpPr>
            <a:spLocks noGrp="1"/>
          </p:cNvSpPr>
          <p:nvPr>
            <p:ph type="ftr" sz="quarter" idx="10"/>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12" name="Slide Number Placeholder 4">
            <a:extLst>
              <a:ext uri="{FF2B5EF4-FFF2-40B4-BE49-F238E27FC236}">
                <a16:creationId xmlns:a16="http://schemas.microsoft.com/office/drawing/2014/main" id="{52AE5F2D-AF5E-714E-AE4E-07C52ACC5968}"/>
              </a:ext>
            </a:extLst>
          </p:cNvPr>
          <p:cNvSpPr>
            <a:spLocks noGrp="1"/>
          </p:cNvSpPr>
          <p:nvPr>
            <p:ph type="sldNum" sz="quarter" idx="11"/>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17318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B04E-FAAD-476E-B796-01F5F0CEC447}"/>
              </a:ext>
            </a:extLst>
          </p:cNvPr>
          <p:cNvSpPr>
            <a:spLocks noGrp="1"/>
          </p:cNvSpPr>
          <p:nvPr>
            <p:ph type="title" hasCustomPrompt="1"/>
          </p:nvPr>
        </p:nvSpPr>
        <p:spPr>
          <a:xfrm>
            <a:off x="838200" y="365127"/>
            <a:ext cx="10515600" cy="1325563"/>
          </a:xfrm>
          <a:prstGeom prst="rect">
            <a:avLst/>
          </a:prstGeom>
        </p:spPr>
        <p:txBody>
          <a:bodyPr/>
          <a:lstStyle/>
          <a:p>
            <a:r>
              <a:rPr lang="en-US" dirty="0"/>
              <a:t>CLICK TO EDIT MASTER TITLE STYLE</a:t>
            </a:r>
          </a:p>
        </p:txBody>
      </p:sp>
      <p:sp>
        <p:nvSpPr>
          <p:cNvPr id="5" name="Footer Placeholder 3">
            <a:extLst>
              <a:ext uri="{FF2B5EF4-FFF2-40B4-BE49-F238E27FC236}">
                <a16:creationId xmlns:a16="http://schemas.microsoft.com/office/drawing/2014/main" id="{C7B3CA7E-6324-7A47-8CDE-3508CD1454EC}"/>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8" name="Slide Number Placeholder 4">
            <a:extLst>
              <a:ext uri="{FF2B5EF4-FFF2-40B4-BE49-F238E27FC236}">
                <a16:creationId xmlns:a16="http://schemas.microsoft.com/office/drawing/2014/main" id="{DEB0FD68-1B66-274C-8DB5-6436C9A4A4B1}"/>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70572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3DAB-A36D-594A-8A46-5DB3E6D6AD82}"/>
              </a:ext>
            </a:extLst>
          </p:cNvPr>
          <p:cNvSpPr>
            <a:spLocks noGrp="1"/>
          </p:cNvSpPr>
          <p:nvPr>
            <p:ph type="title" hasCustomPrompt="1"/>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E55B4AC-A288-3A4F-B1C5-954047B0547D}"/>
              </a:ext>
            </a:extLst>
          </p:cNvPr>
          <p:cNvSpPr>
            <a:spLocks noGrp="1"/>
          </p:cNvSpPr>
          <p:nvPr>
            <p:ph type="ftr" sz="quarter" idx="10"/>
          </p:nvPr>
        </p:nvSpPr>
        <p:spPr/>
        <p:txBody>
          <a:bodyPr/>
          <a:lstStyle/>
          <a:p>
            <a:pPr algn="r"/>
            <a:r>
              <a:rPr lang="en-US" dirty="0">
                <a:solidFill>
                  <a:schemeClr val="bg1"/>
                </a:solidFill>
              </a:rPr>
              <a:t>summitlaw.com</a:t>
            </a:r>
          </a:p>
        </p:txBody>
      </p:sp>
      <p:sp>
        <p:nvSpPr>
          <p:cNvPr id="4" name="Slide Number Placeholder 3">
            <a:extLst>
              <a:ext uri="{FF2B5EF4-FFF2-40B4-BE49-F238E27FC236}">
                <a16:creationId xmlns:a16="http://schemas.microsoft.com/office/drawing/2014/main" id="{16F34553-B936-D340-B26E-E899AD94C73B}"/>
              </a:ext>
            </a:extLst>
          </p:cNvPr>
          <p:cNvSpPr>
            <a:spLocks noGrp="1"/>
          </p:cNvSpPr>
          <p:nvPr>
            <p:ph type="sldNum" sz="quarter" idx="11"/>
          </p:nvPr>
        </p:nvSpPr>
        <p:spPr/>
        <p:txBody>
          <a:bodyPr/>
          <a:lstStyle/>
          <a:p>
            <a:fld id="{D57F1E4F-1CFF-5643-939E-217C01CDF565}" type="slidenum">
              <a:rPr lang="en-US" smtClean="0">
                <a:solidFill>
                  <a:schemeClr val="bg1"/>
                </a:solidFill>
              </a:rPr>
              <a:pPr/>
              <a:t>‹#›</a:t>
            </a:fld>
            <a:endParaRPr lang="en-US" dirty="0">
              <a:solidFill>
                <a:schemeClr val="bg1"/>
              </a:solidFill>
            </a:endParaRPr>
          </a:p>
        </p:txBody>
      </p:sp>
      <p:sp>
        <p:nvSpPr>
          <p:cNvPr id="8" name="Content Placeholder 2">
            <a:extLst>
              <a:ext uri="{FF2B5EF4-FFF2-40B4-BE49-F238E27FC236}">
                <a16:creationId xmlns:a16="http://schemas.microsoft.com/office/drawing/2014/main" id="{0671E09C-A259-B848-B6CB-411354BDABAF}"/>
              </a:ext>
            </a:extLst>
          </p:cNvPr>
          <p:cNvSpPr>
            <a:spLocks noGrp="1"/>
          </p:cNvSpPr>
          <p:nvPr>
            <p:ph idx="1"/>
          </p:nvPr>
        </p:nvSpPr>
        <p:spPr>
          <a:xfrm>
            <a:off x="838200" y="1808922"/>
            <a:ext cx="10517188" cy="4052130"/>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76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A8AD-F7D6-43D9-ABA8-35483873B3C5}"/>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0691EC1-7148-400D-B07C-0141779F142A}"/>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E3192DB-13AB-43A7-A7E0-9F81023D50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Footer Placeholder 3">
            <a:extLst>
              <a:ext uri="{FF2B5EF4-FFF2-40B4-BE49-F238E27FC236}">
                <a16:creationId xmlns:a16="http://schemas.microsoft.com/office/drawing/2014/main" id="{77DF12FD-44D1-1B46-9019-4D5CCB4B7A43}"/>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10" name="Slide Number Placeholder 4">
            <a:extLst>
              <a:ext uri="{FF2B5EF4-FFF2-40B4-BE49-F238E27FC236}">
                <a16:creationId xmlns:a16="http://schemas.microsoft.com/office/drawing/2014/main" id="{96655E27-DFD4-BE41-ACEC-4EBC2091E8CF}"/>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40351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3392B-1B3D-42FC-A51F-9F8DC9C29B5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DED890-F05D-4AA3-8F9A-5D21F3C86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DB0C25FC-A75E-45A5-BCFD-2A3EC5EDF056}"/>
              </a:ext>
            </a:extLst>
          </p:cNvPr>
          <p:cNvSpPr>
            <a:spLocks noGrp="1"/>
          </p:cNvSpPr>
          <p:nvPr>
            <p:ph type="ftr" sz="quarter" idx="3"/>
          </p:nvPr>
        </p:nvSpPr>
        <p:spPr>
          <a:xfrm>
            <a:off x="7220147" y="6462096"/>
            <a:ext cx="4114800" cy="365125"/>
          </a:xfrm>
          <a:prstGeom prst="rect">
            <a:avLst/>
          </a:prstGeom>
        </p:spPr>
        <p:txBody>
          <a:bodyPr/>
          <a:lstStyle>
            <a:lvl1pPr>
              <a:defRPr sz="1200"/>
            </a:lvl1pPr>
          </a:lstStyle>
          <a:p>
            <a:pPr algn="r"/>
            <a:r>
              <a:rPr lang="en-US" dirty="0">
                <a:solidFill>
                  <a:schemeClr val="bg1"/>
                </a:solidFill>
              </a:rPr>
              <a:t>summitlaw.com</a:t>
            </a:r>
          </a:p>
        </p:txBody>
      </p:sp>
      <p:sp>
        <p:nvSpPr>
          <p:cNvPr id="8" name="Slide Number Placeholder 4">
            <a:extLst>
              <a:ext uri="{FF2B5EF4-FFF2-40B4-BE49-F238E27FC236}">
                <a16:creationId xmlns:a16="http://schemas.microsoft.com/office/drawing/2014/main" id="{29247A78-F6D2-4BD9-A35C-0F3EC3953EDF}"/>
              </a:ext>
            </a:extLst>
          </p:cNvPr>
          <p:cNvSpPr>
            <a:spLocks noGrp="1"/>
          </p:cNvSpPr>
          <p:nvPr>
            <p:ph type="sldNum" sz="quarter" idx="4"/>
          </p:nvPr>
        </p:nvSpPr>
        <p:spPr>
          <a:xfrm>
            <a:off x="11334946" y="6462096"/>
            <a:ext cx="857055" cy="365125"/>
          </a:xfrm>
          <a:prstGeom prst="rect">
            <a:avLst/>
          </a:prstGeom>
        </p:spPr>
        <p:txBody>
          <a:bodyPr/>
          <a:lstStyle>
            <a:lvl1pPr>
              <a:defRPr sz="1200"/>
            </a:lvl1pPr>
          </a:lstStyle>
          <a:p>
            <a:fld id="{D57F1E4F-1CFF-5643-939E-217C01CDF56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715650478"/>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13" r:id="rId8"/>
    <p:sldLayoutId id="2147483707" r:id="rId9"/>
    <p:sldLayoutId id="2147483708" r:id="rId10"/>
  </p:sldLayoutIdLst>
  <p:hf hdr="0" dt="0"/>
  <p:txStyles>
    <p:titleStyle>
      <a:lvl1pPr algn="l" defTabSz="914377" rtl="0" eaLnBrk="1" latinLnBrk="0" hangingPunct="1">
        <a:lnSpc>
          <a:spcPct val="90000"/>
        </a:lnSpc>
        <a:spcBef>
          <a:spcPct val="0"/>
        </a:spcBef>
        <a:buNone/>
        <a:defRPr sz="4000" b="1" kern="1200">
          <a:solidFill>
            <a:srgbClr val="637E8F"/>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6CB559-3322-489D-B7EB-93066EC7B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7F61E5E-C579-40EF-9425-E62BC81B14D2}"/>
              </a:ext>
            </a:extLst>
          </p:cNvPr>
          <p:cNvSpPr txBox="1"/>
          <p:nvPr userDrawn="1"/>
        </p:nvSpPr>
        <p:spPr>
          <a:xfrm>
            <a:off x="727001" y="5073752"/>
            <a:ext cx="7960841" cy="307777"/>
          </a:xfrm>
          <a:prstGeom prst="rect">
            <a:avLst/>
          </a:prstGeom>
          <a:noFill/>
        </p:spPr>
        <p:txBody>
          <a:bodyPr wrap="square" rtlCol="0">
            <a:spAutoFit/>
          </a:bodyPr>
          <a:lstStyle/>
          <a:p>
            <a:r>
              <a:rPr lang="en-US" sz="1400" b="1" spc="151" dirty="0">
                <a:solidFill>
                  <a:srgbClr val="627E8E"/>
                </a:solidFill>
              </a:rPr>
              <a:t>PRESENTER NAME</a:t>
            </a:r>
          </a:p>
        </p:txBody>
      </p:sp>
      <p:sp>
        <p:nvSpPr>
          <p:cNvPr id="6" name="TextBox 5">
            <a:extLst>
              <a:ext uri="{FF2B5EF4-FFF2-40B4-BE49-F238E27FC236}">
                <a16:creationId xmlns:a16="http://schemas.microsoft.com/office/drawing/2014/main" id="{632AC88E-3E33-4073-B88A-34C61F89B949}"/>
              </a:ext>
            </a:extLst>
          </p:cNvPr>
          <p:cNvSpPr txBox="1"/>
          <p:nvPr userDrawn="1"/>
        </p:nvSpPr>
        <p:spPr>
          <a:xfrm>
            <a:off x="727001" y="5352085"/>
            <a:ext cx="7960841" cy="276999"/>
          </a:xfrm>
          <a:prstGeom prst="rect">
            <a:avLst/>
          </a:prstGeom>
          <a:noFill/>
        </p:spPr>
        <p:txBody>
          <a:bodyPr wrap="square" rtlCol="0">
            <a:spAutoFit/>
          </a:bodyPr>
          <a:lstStyle/>
          <a:p>
            <a:r>
              <a:rPr lang="en-US" sz="1200" b="1" i="1" spc="151" dirty="0">
                <a:solidFill>
                  <a:srgbClr val="DAA624"/>
                </a:solidFill>
              </a:rPr>
              <a:t>LOCATION HERE • DATE HERE</a:t>
            </a:r>
          </a:p>
        </p:txBody>
      </p:sp>
      <p:sp>
        <p:nvSpPr>
          <p:cNvPr id="9" name="TextBox 8">
            <a:extLst>
              <a:ext uri="{FF2B5EF4-FFF2-40B4-BE49-F238E27FC236}">
                <a16:creationId xmlns:a16="http://schemas.microsoft.com/office/drawing/2014/main" id="{23D29524-DC8D-43A3-A6CB-4980E0E12610}"/>
              </a:ext>
            </a:extLst>
          </p:cNvPr>
          <p:cNvSpPr txBox="1"/>
          <p:nvPr userDrawn="1"/>
        </p:nvSpPr>
        <p:spPr>
          <a:xfrm>
            <a:off x="727001" y="5765821"/>
            <a:ext cx="7960841" cy="707886"/>
          </a:xfrm>
          <a:prstGeom prst="rect">
            <a:avLst/>
          </a:prstGeom>
          <a:noFill/>
        </p:spPr>
        <p:txBody>
          <a:bodyPr wrap="square" rtlCol="0">
            <a:spAutoFit/>
          </a:bodyPr>
          <a:lstStyle/>
          <a:p>
            <a:r>
              <a:rPr lang="en-US" sz="4000" b="1" spc="151" dirty="0">
                <a:solidFill>
                  <a:srgbClr val="627E8E"/>
                </a:solidFill>
              </a:rPr>
              <a:t>TITLE HERE</a:t>
            </a:r>
          </a:p>
        </p:txBody>
      </p:sp>
    </p:spTree>
    <p:extLst>
      <p:ext uri="{BB962C8B-B14F-4D97-AF65-F5344CB8AC3E}">
        <p14:creationId xmlns:p14="http://schemas.microsoft.com/office/powerpoint/2010/main" val="1250178730"/>
      </p:ext>
    </p:extLst>
  </p:cSld>
  <p:clrMap bg1="lt1" tx1="dk1" bg2="lt2" tx2="dk2" accent1="accent1" accent2="accent2" accent3="accent3" accent4="accent4" accent5="accent5" accent6="accent6" hlink="hlink" folHlink="folHlink"/>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85D6B8-D8A5-469A-AF93-CDBE7D4453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66C74F4-7582-4BDF-BEA4-292101D26DB7}"/>
              </a:ext>
            </a:extLst>
          </p:cNvPr>
          <p:cNvSpPr txBox="1"/>
          <p:nvPr userDrawn="1"/>
        </p:nvSpPr>
        <p:spPr>
          <a:xfrm>
            <a:off x="4543417" y="5476565"/>
            <a:ext cx="3289945" cy="707886"/>
          </a:xfrm>
          <a:prstGeom prst="rect">
            <a:avLst/>
          </a:prstGeom>
          <a:noFill/>
        </p:spPr>
        <p:txBody>
          <a:bodyPr wrap="square" rtlCol="0">
            <a:spAutoFit/>
          </a:bodyPr>
          <a:lstStyle/>
          <a:p>
            <a:pPr algn="ctr"/>
            <a:r>
              <a:rPr lang="en-US" sz="4000" b="1" spc="151" dirty="0">
                <a:solidFill>
                  <a:srgbClr val="627E8E"/>
                </a:solidFill>
                <a:latin typeface="Century Gothic" panose="020B0502020202020204" pitchFamily="34" charset="2"/>
              </a:rPr>
              <a:t>THANK YOU</a:t>
            </a:r>
          </a:p>
        </p:txBody>
      </p:sp>
    </p:spTree>
    <p:extLst>
      <p:ext uri="{BB962C8B-B14F-4D97-AF65-F5344CB8AC3E}">
        <p14:creationId xmlns:p14="http://schemas.microsoft.com/office/powerpoint/2010/main" val="1165993450"/>
      </p:ext>
    </p:extLst>
  </p:cSld>
  <p:clrMap bg1="lt1" tx1="dk1" bg2="lt2" tx2="dk2" accent1="accent1" accent2="accent2" accent3="accent3" accent4="accent4" accent5="accent5" accent6="accent6" hlink="hlink" folHlink="folHlink"/>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alaborlawnews.com/legal-news/family-medical-leave-act-fmla-california-2-22235.php"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pixabay.com/en/welcome-welcoming-door-office-open-3182972/" TargetMode="Externa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ohioemployerlawblog.com/2016/03/is-your-employee-handbook-contract-of.html" TargetMode="Externa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thebluediamondgallery.com/handwriting/c/collective-bargaining.html" TargetMode="Externa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katfrog.wegrok.net/2012/09/civil-rights-alert-new-police-device.html" TargetMode="Externa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calaborlawnews.com/legal-news/family-medical-leave-act-fmla-fair-labor-standards-20840.ph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www.europeanlung.org/en/lung-disease-and-information/lung-diseases/acute-respiratory-distress-syndrom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hyperlink" Target="https://calaborlawnews.com/legal-news/family-medical-leave-act-fmla-california-9-22786.php"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hyperlink" Target="https://citizentruth.org/facial-recognition-chin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thebluediamondgallery.com/d/discrimination.html" TargetMode="External"/><Relationship Id="rId4" Type="http://schemas.openxmlformats.org/officeDocument/2006/relationships/image" Target="../media/image19.jpg"/></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shipsontheshore.wordpress.com/2012/04/17/short-break/" TargetMode="External"/><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www.picserver.org/i/immunity.html" TargetMode="External"/><Relationship Id="rId4" Type="http://schemas.openxmlformats.org/officeDocument/2006/relationships/image" Target="../media/image21.jpg"/></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technofaq.org/posts/2017/06/the-dummies-guide-to-unsecured-credit/" TargetMode="External"/><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lehighvalleyramblings.blogspot.com/2017/04/norcos-500-page-rtk-response-still.html" TargetMode="External"/><Relationship Id="rId4" Type="http://schemas.openxmlformats.org/officeDocument/2006/relationships/image" Target="../media/image22.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loonylabs.org/2014/09/23/brain-waves-recollection/"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peoplematters.in/article/hr-ready/what-the-law-says-when-your-employer-withdraws-your-job-offer-13794" TargetMode="External"/><Relationship Id="rId4" Type="http://schemas.openxmlformats.org/officeDocument/2006/relationships/image" Target="../media/image26.jp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kenyaemploymentlaw.com/2018/04/30/voluntary-early-retirement/" TargetMode="Externa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9541CD-AF26-40CC-8A2E-A431660E21E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3438D3E-A91E-443C-8CBA-D042471D0C7D}"/>
              </a:ext>
            </a:extLst>
          </p:cNvPr>
          <p:cNvSpPr txBox="1"/>
          <p:nvPr/>
        </p:nvSpPr>
        <p:spPr>
          <a:xfrm>
            <a:off x="727000" y="4629493"/>
            <a:ext cx="7960841" cy="492443"/>
          </a:xfrm>
          <a:prstGeom prst="rect">
            <a:avLst/>
          </a:prstGeom>
          <a:noFill/>
        </p:spPr>
        <p:txBody>
          <a:bodyPr wrap="square" rtlCol="0">
            <a:spAutoFit/>
          </a:bodyPr>
          <a:lstStyle/>
          <a:p>
            <a:r>
              <a:rPr lang="en-US" sz="2600" b="1" spc="151" dirty="0"/>
              <a:t>Dan Swedlow</a:t>
            </a:r>
          </a:p>
        </p:txBody>
      </p:sp>
      <p:sp>
        <p:nvSpPr>
          <p:cNvPr id="6" name="TextBox 5">
            <a:extLst>
              <a:ext uri="{FF2B5EF4-FFF2-40B4-BE49-F238E27FC236}">
                <a16:creationId xmlns:a16="http://schemas.microsoft.com/office/drawing/2014/main" id="{13D9773A-36B1-4F9C-99FB-411499A42B4F}"/>
              </a:ext>
            </a:extLst>
          </p:cNvPr>
          <p:cNvSpPr txBox="1"/>
          <p:nvPr/>
        </p:nvSpPr>
        <p:spPr>
          <a:xfrm>
            <a:off x="777401" y="5213311"/>
            <a:ext cx="7960841" cy="1015663"/>
          </a:xfrm>
          <a:prstGeom prst="rect">
            <a:avLst/>
          </a:prstGeom>
          <a:noFill/>
        </p:spPr>
        <p:txBody>
          <a:bodyPr wrap="square" rtlCol="0">
            <a:spAutoFit/>
          </a:bodyPr>
          <a:lstStyle/>
          <a:p>
            <a:r>
              <a:rPr lang="en-US" sz="2000" b="1" spc="151" dirty="0">
                <a:solidFill>
                  <a:srgbClr val="DAA624"/>
                </a:solidFill>
              </a:rPr>
              <a:t>WASPC Fall Training Conference • November 19, 2020</a:t>
            </a:r>
          </a:p>
          <a:p>
            <a:r>
              <a:rPr lang="en-US" sz="2000" b="1" spc="151" dirty="0">
                <a:solidFill>
                  <a:srgbClr val="DAA624"/>
                </a:solidFill>
              </a:rPr>
              <a:t>Sponsored by Washington Cities Insurance Authority</a:t>
            </a:r>
          </a:p>
          <a:p>
            <a:endParaRPr lang="en-US" sz="2000" b="1" i="1" spc="151" dirty="0">
              <a:solidFill>
                <a:srgbClr val="DAA624"/>
              </a:solidFill>
            </a:endParaRPr>
          </a:p>
        </p:txBody>
      </p:sp>
      <p:sp>
        <p:nvSpPr>
          <p:cNvPr id="7" name="TextBox 6">
            <a:extLst>
              <a:ext uri="{FF2B5EF4-FFF2-40B4-BE49-F238E27FC236}">
                <a16:creationId xmlns:a16="http://schemas.microsoft.com/office/drawing/2014/main" id="{A56066DD-BBBE-49F3-A93B-9629111AA01F}"/>
              </a:ext>
            </a:extLst>
          </p:cNvPr>
          <p:cNvSpPr txBox="1"/>
          <p:nvPr/>
        </p:nvSpPr>
        <p:spPr>
          <a:xfrm>
            <a:off x="727000" y="5858684"/>
            <a:ext cx="9813999" cy="707886"/>
          </a:xfrm>
          <a:prstGeom prst="rect">
            <a:avLst/>
          </a:prstGeom>
          <a:noFill/>
        </p:spPr>
        <p:txBody>
          <a:bodyPr wrap="square" rtlCol="0">
            <a:spAutoFit/>
          </a:bodyPr>
          <a:lstStyle/>
          <a:p>
            <a:r>
              <a:rPr lang="en-US" sz="4000" b="1" spc="151" dirty="0">
                <a:solidFill>
                  <a:srgbClr val="627E8E"/>
                </a:solidFill>
              </a:rPr>
              <a:t>Employment and Labor Law Update</a:t>
            </a:r>
          </a:p>
        </p:txBody>
      </p:sp>
      <p:pic>
        <p:nvPicPr>
          <p:cNvPr id="3" name="Picture 2">
            <a:extLst>
              <a:ext uri="{FF2B5EF4-FFF2-40B4-BE49-F238E27FC236}">
                <a16:creationId xmlns:a16="http://schemas.microsoft.com/office/drawing/2014/main" id="{8FACAB66-BEC6-4918-A1CE-ED6D39A836C1}"/>
              </a:ext>
            </a:extLst>
          </p:cNvPr>
          <p:cNvPicPr>
            <a:picLocks noChangeAspect="1"/>
          </p:cNvPicPr>
          <p:nvPr/>
        </p:nvPicPr>
        <p:blipFill>
          <a:blip r:embed="rId3"/>
          <a:stretch>
            <a:fillRect/>
          </a:stretch>
        </p:blipFill>
        <p:spPr>
          <a:xfrm>
            <a:off x="7096524" y="3999105"/>
            <a:ext cx="3318195" cy="1260776"/>
          </a:xfrm>
          <a:prstGeom prst="rect">
            <a:avLst/>
          </a:prstGeom>
        </p:spPr>
      </p:pic>
    </p:spTree>
    <p:extLst>
      <p:ext uri="{BB962C8B-B14F-4D97-AF65-F5344CB8AC3E}">
        <p14:creationId xmlns:p14="http://schemas.microsoft.com/office/powerpoint/2010/main" val="107303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763960"/>
          </a:xfrm>
        </p:spPr>
        <p:txBody>
          <a:bodyPr/>
          <a:lstStyle/>
          <a:p>
            <a:r>
              <a:rPr lang="en-US" dirty="0"/>
              <a:t>Staffing Levels</a:t>
            </a:r>
            <a:br>
              <a:rPr lang="en-US" dirty="0"/>
            </a:br>
            <a:r>
              <a:rPr lang="en-US" i="1" dirty="0"/>
              <a:t>City of Everett v. PERC</a:t>
            </a:r>
            <a:br>
              <a:rPr lang="en-US" i="1" dirty="0"/>
            </a:br>
            <a:r>
              <a:rPr lang="en-US" dirty="0"/>
              <a:t>Washington Court of Appeals, Division 1</a:t>
            </a:r>
            <a:endParaRPr lang="en-US" i="1"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10</a:t>
            </a:fld>
            <a:endParaRPr lang="en-US" dirty="0">
              <a:solidFill>
                <a:schemeClr val="bg1"/>
              </a:solidFill>
            </a:endParaRPr>
          </a:p>
        </p:txBody>
      </p:sp>
      <p:pic>
        <p:nvPicPr>
          <p:cNvPr id="4" name="Picture 3">
            <a:extLst>
              <a:ext uri="{FF2B5EF4-FFF2-40B4-BE49-F238E27FC236}">
                <a16:creationId xmlns:a16="http://schemas.microsoft.com/office/drawing/2014/main" id="{3F9BE58A-C60B-4897-B752-0D088D691F01}"/>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BF8D6D2E-8DBD-4592-8BB5-87EFAC29DDC4}"/>
              </a:ext>
            </a:extLst>
          </p:cNvPr>
          <p:cNvPicPr>
            <a:picLocks noChangeAspect="1"/>
          </p:cNvPicPr>
          <p:nvPr/>
        </p:nvPicPr>
        <p:blipFill>
          <a:blip r:embed="rId3"/>
          <a:stretch>
            <a:fillRect/>
          </a:stretch>
        </p:blipFill>
        <p:spPr>
          <a:xfrm>
            <a:off x="6670115" y="1186510"/>
            <a:ext cx="4945295" cy="3298618"/>
          </a:xfrm>
          <a:prstGeom prst="rect">
            <a:avLst/>
          </a:prstGeom>
        </p:spPr>
      </p:pic>
    </p:spTree>
    <p:extLst>
      <p:ext uri="{BB962C8B-B14F-4D97-AF65-F5344CB8AC3E}">
        <p14:creationId xmlns:p14="http://schemas.microsoft.com/office/powerpoint/2010/main" val="32173782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C925AE-E41B-4F76-8392-054BF476787D}"/>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0EA61D5-C967-4335-B5AC-CB4E3185DDEB}"/>
              </a:ext>
            </a:extLst>
          </p:cNvPr>
          <p:cNvSpPr txBox="1"/>
          <p:nvPr/>
        </p:nvSpPr>
        <p:spPr>
          <a:xfrm>
            <a:off x="4488737" y="5476565"/>
            <a:ext cx="3289945" cy="707886"/>
          </a:xfrm>
          <a:prstGeom prst="rect">
            <a:avLst/>
          </a:prstGeom>
          <a:noFill/>
        </p:spPr>
        <p:txBody>
          <a:bodyPr wrap="square" rtlCol="0">
            <a:spAutoFit/>
          </a:bodyPr>
          <a:lstStyle/>
          <a:p>
            <a:pPr algn="ctr"/>
            <a:r>
              <a:rPr lang="en-US" sz="4000" b="1" spc="151" dirty="0">
                <a:solidFill>
                  <a:srgbClr val="627E8E"/>
                </a:solidFill>
              </a:rPr>
              <a:t>THANK YOU</a:t>
            </a:r>
          </a:p>
        </p:txBody>
      </p:sp>
      <p:pic>
        <p:nvPicPr>
          <p:cNvPr id="4" name="Picture 3">
            <a:extLst>
              <a:ext uri="{FF2B5EF4-FFF2-40B4-BE49-F238E27FC236}">
                <a16:creationId xmlns:a16="http://schemas.microsoft.com/office/drawing/2014/main" id="{99FFE18F-EEB8-4285-BB75-278F6F668C89}"/>
              </a:ext>
            </a:extLst>
          </p:cNvPr>
          <p:cNvPicPr>
            <a:picLocks noChangeAspect="1"/>
          </p:cNvPicPr>
          <p:nvPr/>
        </p:nvPicPr>
        <p:blipFill>
          <a:blip r:embed="rId3"/>
          <a:stretch>
            <a:fillRect/>
          </a:stretch>
        </p:blipFill>
        <p:spPr>
          <a:xfrm>
            <a:off x="7457963" y="4112709"/>
            <a:ext cx="2812560" cy="1068655"/>
          </a:xfrm>
          <a:prstGeom prst="rect">
            <a:avLst/>
          </a:prstGeom>
        </p:spPr>
      </p:pic>
    </p:spTree>
    <p:extLst>
      <p:ext uri="{BB962C8B-B14F-4D97-AF65-F5344CB8AC3E}">
        <p14:creationId xmlns:p14="http://schemas.microsoft.com/office/powerpoint/2010/main" val="335477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Historical Background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11</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49300" y="1422400"/>
            <a:ext cx="10606088" cy="4787900"/>
          </a:xfrm>
        </p:spPr>
        <p:txBody>
          <a:bodyPr>
            <a:normAutofit/>
          </a:bodyPr>
          <a:lstStyle/>
          <a:p>
            <a:r>
              <a:rPr lang="en-US" sz="2800" dirty="0">
                <a:solidFill>
                  <a:schemeClr val="tx1"/>
                </a:solidFill>
              </a:rPr>
              <a:t>Up until recently, an employer’s general shift staffing levels were deemed to be a permissive subject of bargaining.</a:t>
            </a:r>
          </a:p>
          <a:p>
            <a:r>
              <a:rPr lang="en-US" sz="2800" dirty="0">
                <a:solidFill>
                  <a:schemeClr val="tx1"/>
                </a:solidFill>
              </a:rPr>
              <a:t>Staffing levels were considered a management right.</a:t>
            </a:r>
          </a:p>
          <a:p>
            <a:r>
              <a:rPr lang="en-US" sz="2800" dirty="0">
                <a:solidFill>
                  <a:schemeClr val="tx1"/>
                </a:solidFill>
              </a:rPr>
              <a:t>An employer needs to bargain staffing levels only if a union can establish that the staffing levels have a direct impact on safety.</a:t>
            </a:r>
          </a:p>
          <a:p>
            <a:r>
              <a:rPr lang="en-US" sz="2800" dirty="0">
                <a:solidFill>
                  <a:schemeClr val="tx1"/>
                </a:solidFill>
              </a:rPr>
              <a:t>Historically, PERC found a duty to bargain staffing levels only with respect to staffing equipment or apparatus, not to generalized shift staffing.</a:t>
            </a:r>
          </a:p>
        </p:txBody>
      </p:sp>
      <p:pic>
        <p:nvPicPr>
          <p:cNvPr id="6" name="Picture 5">
            <a:extLst>
              <a:ext uri="{FF2B5EF4-FFF2-40B4-BE49-F238E27FC236}">
                <a16:creationId xmlns:a16="http://schemas.microsoft.com/office/drawing/2014/main" id="{17369A6F-A0DA-442C-ABF4-33474FDAFF45}"/>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25016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The Legal Challenge</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12</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40786" y="1944956"/>
            <a:ext cx="10905253" cy="3823398"/>
          </a:xfrm>
        </p:spPr>
        <p:txBody>
          <a:bodyPr>
            <a:normAutofit/>
          </a:bodyPr>
          <a:lstStyle/>
          <a:p>
            <a:r>
              <a:rPr lang="en-US" sz="2800" dirty="0">
                <a:solidFill>
                  <a:schemeClr val="tx1"/>
                </a:solidFill>
              </a:rPr>
              <a:t>Firefighters argued insufficient shift staffing levels had direct relationship to firefighter workload and safety.</a:t>
            </a:r>
          </a:p>
          <a:p>
            <a:r>
              <a:rPr lang="en-US" sz="2800" dirty="0">
                <a:solidFill>
                  <a:schemeClr val="tx1"/>
                </a:solidFill>
              </a:rPr>
              <a:t>Firefighters argued that increased call volume caused health impacts and eliminated time for sleeping and training.</a:t>
            </a:r>
          </a:p>
          <a:p>
            <a:r>
              <a:rPr lang="en-US" sz="2800" dirty="0">
                <a:solidFill>
                  <a:schemeClr val="tx1"/>
                </a:solidFill>
              </a:rPr>
              <a:t>The City argued staffing levels are historically permissive.</a:t>
            </a:r>
          </a:p>
          <a:p>
            <a:r>
              <a:rPr lang="en-US" sz="2800" dirty="0">
                <a:solidFill>
                  <a:schemeClr val="tx1"/>
                </a:solidFill>
              </a:rPr>
              <a:t>Court of Appeals affirmed PERC, holding that City needed to bargain staffing levels as a mandatory subject.</a:t>
            </a:r>
          </a:p>
          <a:p>
            <a:endParaRPr lang="en-US" sz="2600" b="1"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17369A6F-A0DA-442C-ABF4-33474FDAFF45}"/>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17297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13</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Autofit/>
          </a:bodyPr>
          <a:lstStyle/>
          <a:p>
            <a:r>
              <a:rPr lang="en-US" sz="3000" dirty="0">
                <a:solidFill>
                  <a:schemeClr val="tx1"/>
                </a:solidFill>
              </a:rPr>
              <a:t>Expect minimum staffing proposals at the bargaining table.</a:t>
            </a:r>
          </a:p>
          <a:p>
            <a:r>
              <a:rPr lang="en-US" sz="3000" dirty="0">
                <a:solidFill>
                  <a:schemeClr val="tx1"/>
                </a:solidFill>
              </a:rPr>
              <a:t>During a recession, layoffs among the ranks of public safety personnel may not be an option.</a:t>
            </a:r>
          </a:p>
          <a:p>
            <a:r>
              <a:rPr lang="en-US" sz="3000" dirty="0">
                <a:solidFill>
                  <a:schemeClr val="tx1"/>
                </a:solidFill>
              </a:rPr>
              <a:t>How to address staffing levels with the recruitment crisis?</a:t>
            </a:r>
          </a:p>
          <a:p>
            <a:r>
              <a:rPr lang="en-US" sz="3000" dirty="0">
                <a:solidFill>
                  <a:schemeClr val="tx1"/>
                </a:solidFill>
              </a:rPr>
              <a:t>What about smaller departments that typically have low staffing levels to begin with?</a:t>
            </a: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39872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4221160"/>
          </a:xfrm>
        </p:spPr>
        <p:txBody>
          <a:bodyPr/>
          <a:lstStyle/>
          <a:p>
            <a:r>
              <a:rPr lang="en-US" sz="3600" dirty="0">
                <a:solidFill>
                  <a:schemeClr val="tx1"/>
                </a:solidFill>
              </a:rPr>
              <a:t>Whatcom County ULP</a:t>
            </a:r>
            <a:br>
              <a:rPr lang="en-US" sz="3600" dirty="0">
                <a:solidFill>
                  <a:schemeClr val="tx1"/>
                </a:solidFill>
              </a:rPr>
            </a:br>
            <a:r>
              <a:rPr lang="en-US" sz="3600" dirty="0">
                <a:solidFill>
                  <a:schemeClr val="tx1"/>
                </a:solidFill>
              </a:rPr>
              <a:t>Payment of PFML Premiums</a:t>
            </a:r>
            <a:r>
              <a:rPr lang="en-US" dirty="0"/>
              <a:t/>
            </a:r>
            <a:br>
              <a:rPr lang="en-US" dirty="0"/>
            </a:br>
            <a:r>
              <a:rPr lang="en-US" sz="3600" dirty="0">
                <a:solidFill>
                  <a:schemeClr val="tx1"/>
                </a:solidFill>
              </a:rPr>
              <a:t>PERC Decision 13082-A</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14</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53246195-13C9-4F7F-B094-32333C63DB4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976594" y="1178544"/>
            <a:ext cx="5358352" cy="3091612"/>
          </a:xfrm>
          <a:prstGeom prst="rect">
            <a:avLst/>
          </a:prstGeom>
        </p:spPr>
      </p:pic>
    </p:spTree>
    <p:extLst>
      <p:ext uri="{BB962C8B-B14F-4D97-AF65-F5344CB8AC3E}">
        <p14:creationId xmlns:p14="http://schemas.microsoft.com/office/powerpoint/2010/main" val="232958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15</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62100"/>
            <a:ext cx="10517188" cy="4298952"/>
          </a:xfrm>
        </p:spPr>
        <p:txBody>
          <a:bodyPr>
            <a:normAutofit lnSpcReduction="10000"/>
          </a:bodyPr>
          <a:lstStyle/>
          <a:p>
            <a:r>
              <a:rPr lang="en-US" sz="2600" dirty="0">
                <a:solidFill>
                  <a:schemeClr val="tx1"/>
                </a:solidFill>
              </a:rPr>
              <a:t>Under the new Paid Family Medical Leave program, employees are expected to pay 100% of family leave premiums and 45% of medical leave premiums, with large employers paying the remaining 55% of medical leave premiums.</a:t>
            </a:r>
          </a:p>
          <a:p>
            <a:r>
              <a:rPr lang="en-US" sz="2600" dirty="0">
                <a:solidFill>
                  <a:schemeClr val="tx1"/>
                </a:solidFill>
              </a:rPr>
              <a:t>The statute says that employers “may” elect to pay the full portion of both premiums.  RCW 50A.10.020(3)(d).</a:t>
            </a:r>
          </a:p>
          <a:p>
            <a:r>
              <a:rPr lang="en-US" sz="2600" dirty="0">
                <a:solidFill>
                  <a:schemeClr val="tx1"/>
                </a:solidFill>
              </a:rPr>
              <a:t>Premium payments (for most) began January 1, 2019.</a:t>
            </a:r>
          </a:p>
          <a:p>
            <a:r>
              <a:rPr lang="en-US" sz="2600" dirty="0">
                <a:solidFill>
                  <a:schemeClr val="tx1"/>
                </a:solidFill>
              </a:rPr>
              <a:t>The Whatcom County Guild filed a ULP, claiming the County unilaterally began deducting employee premiums without bargaining. </a:t>
            </a:r>
          </a:p>
        </p:txBody>
      </p:sp>
      <p:pic>
        <p:nvPicPr>
          <p:cNvPr id="6" name="Picture 5">
            <a:extLst>
              <a:ext uri="{FF2B5EF4-FFF2-40B4-BE49-F238E27FC236}">
                <a16:creationId xmlns:a16="http://schemas.microsoft.com/office/drawing/2014/main" id="{C7C7A5BA-C7B3-4217-B0AC-C89B840CA949}"/>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71983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PERC Ruling</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16</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rmAutofit fontScale="92500"/>
          </a:bodyPr>
          <a:lstStyle/>
          <a:p>
            <a:r>
              <a:rPr lang="en-US" sz="2600" dirty="0">
                <a:solidFill>
                  <a:schemeClr val="tx1"/>
                </a:solidFill>
              </a:rPr>
              <a:t>The County initially prevailed in its argument that the statute created a status quo for premium deductions.</a:t>
            </a:r>
          </a:p>
          <a:p>
            <a:r>
              <a:rPr lang="en-US" sz="2600" dirty="0">
                <a:solidFill>
                  <a:schemeClr val="tx1"/>
                </a:solidFill>
              </a:rPr>
              <a:t>The union appealed to the Commission.  The Commission reversed the Examiner’s decision, and held that the County altered the status quo when it unilaterally deducted PFML premiums from members’ wages. </a:t>
            </a:r>
          </a:p>
          <a:p>
            <a:endParaRPr lang="en-US" sz="2600" b="1" dirty="0">
              <a:solidFill>
                <a:schemeClr val="tx1"/>
              </a:solidFill>
            </a:endParaRPr>
          </a:p>
          <a:p>
            <a:pPr marL="0" indent="0" algn="ctr">
              <a:buNone/>
            </a:pPr>
            <a:r>
              <a:rPr lang="en-US" sz="2600" i="1" dirty="0">
                <a:solidFill>
                  <a:schemeClr val="tx1"/>
                </a:solidFill>
              </a:rPr>
              <a:t>“</a:t>
            </a:r>
            <a:r>
              <a:rPr lang="en-US" i="1" dirty="0">
                <a:solidFill>
                  <a:schemeClr val="tx1"/>
                </a:solidFill>
              </a:rPr>
              <a:t>By enacting the PFML, the legislature did not create a new status quo. A change to the law does not alter the status quo between the parties absent an unambiguous legislative directive. Here,…the legislature provided employers, whether public or private, represented or not, several paths to take when dealing with the matter of required PFML premiums.”</a:t>
            </a:r>
            <a:endParaRPr lang="en-US" sz="2600" i="1" dirty="0">
              <a:solidFill>
                <a:schemeClr val="tx1"/>
              </a:solidFill>
            </a:endParaRP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23547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17</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rmAutofit fontScale="92500" lnSpcReduction="10000"/>
          </a:bodyPr>
          <a:lstStyle/>
          <a:p>
            <a:r>
              <a:rPr lang="en-US" sz="2800" dirty="0">
                <a:solidFill>
                  <a:schemeClr val="tx1"/>
                </a:solidFill>
              </a:rPr>
              <a:t>Employers cannot unilaterally withhold PFML premium payments from represented employees’ wages without first bargaining.</a:t>
            </a:r>
          </a:p>
          <a:p>
            <a:r>
              <a:rPr lang="en-US" sz="2800" dirty="0">
                <a:solidFill>
                  <a:schemeClr val="tx1"/>
                </a:solidFill>
              </a:rPr>
              <a:t>Until then, the employer has to maintain the “status quo” and pay the full PFML premium.</a:t>
            </a:r>
          </a:p>
          <a:p>
            <a:r>
              <a:rPr lang="en-US" sz="2800" dirty="0">
                <a:solidFill>
                  <a:schemeClr val="tx1"/>
                </a:solidFill>
              </a:rPr>
              <a:t>Keep the Clark County Interest Arbitration decision in mind.  Arbitrator Ahearn considered a 50/50 split of the PFMLA premium to “represent a reasonable and equitable resolution.”</a:t>
            </a:r>
          </a:p>
          <a:p>
            <a:r>
              <a:rPr lang="en-US" sz="2800" dirty="0">
                <a:solidFill>
                  <a:schemeClr val="tx1"/>
                </a:solidFill>
              </a:rPr>
              <a:t>If there are future statutes that have employee/employer split premiums, unless a new law </a:t>
            </a:r>
            <a:r>
              <a:rPr lang="en-US" sz="2800" i="1" dirty="0">
                <a:solidFill>
                  <a:schemeClr val="tx1"/>
                </a:solidFill>
              </a:rPr>
              <a:t>mandates</a:t>
            </a:r>
            <a:r>
              <a:rPr lang="en-US" sz="2800" dirty="0">
                <a:solidFill>
                  <a:schemeClr val="tx1"/>
                </a:solidFill>
              </a:rPr>
              <a:t> a deduction from employee wages, PERC will expect the parties to bargain. </a:t>
            </a: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24027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4221160"/>
          </a:xfrm>
        </p:spPr>
        <p:txBody>
          <a:bodyPr/>
          <a:lstStyle/>
          <a:p>
            <a:r>
              <a:rPr lang="en-US" sz="3600" dirty="0">
                <a:solidFill>
                  <a:schemeClr val="tx1"/>
                </a:solidFill>
              </a:rPr>
              <a:t>Ben Franklin Transit</a:t>
            </a:r>
            <a:br>
              <a:rPr lang="en-US" sz="3600" dirty="0">
                <a:solidFill>
                  <a:schemeClr val="tx1"/>
                </a:solidFill>
              </a:rPr>
            </a:br>
            <a:r>
              <a:rPr lang="en-US" sz="3600" dirty="0">
                <a:solidFill>
                  <a:schemeClr val="tx1"/>
                </a:solidFill>
              </a:rPr>
              <a:t>Access to an Employer’s Office</a:t>
            </a:r>
            <a:r>
              <a:rPr lang="en-US" dirty="0"/>
              <a:t/>
            </a:r>
            <a:br>
              <a:rPr lang="en-US" dirty="0"/>
            </a:br>
            <a:r>
              <a:rPr lang="en-US" sz="3600" dirty="0">
                <a:solidFill>
                  <a:schemeClr val="tx1"/>
                </a:solidFill>
              </a:rPr>
              <a:t>PERC Decision 13190</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18</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05359728-48B2-4735-A2E6-6D576A28F3C9}"/>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089651" y="1048837"/>
            <a:ext cx="4713166" cy="3431774"/>
          </a:xfrm>
          <a:prstGeom prst="rect">
            <a:avLst/>
          </a:prstGeom>
        </p:spPr>
      </p:pic>
    </p:spTree>
    <p:extLst>
      <p:ext uri="{BB962C8B-B14F-4D97-AF65-F5344CB8AC3E}">
        <p14:creationId xmlns:p14="http://schemas.microsoft.com/office/powerpoint/2010/main" val="2245752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19</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62100"/>
            <a:ext cx="10517188" cy="4298952"/>
          </a:xfrm>
        </p:spPr>
        <p:txBody>
          <a:bodyPr>
            <a:normAutofit fontScale="92500" lnSpcReduction="10000"/>
          </a:bodyPr>
          <a:lstStyle/>
          <a:p>
            <a:r>
              <a:rPr lang="en-US" sz="2600" dirty="0">
                <a:solidFill>
                  <a:schemeClr val="tx1"/>
                </a:solidFill>
              </a:rPr>
              <a:t>Employer had historically allowed shop stewards access to the dispatch office where employee documents were kept. </a:t>
            </a:r>
          </a:p>
          <a:p>
            <a:r>
              <a:rPr lang="en-US" sz="2600" dirty="0">
                <a:solidFill>
                  <a:schemeClr val="tx1"/>
                </a:solidFill>
              </a:rPr>
              <a:t>No free reign; shop stewards had to request access, and could not review materials without dispatcher involvement. </a:t>
            </a:r>
          </a:p>
          <a:p>
            <a:r>
              <a:rPr lang="en-US" sz="2600" dirty="0">
                <a:solidFill>
                  <a:schemeClr val="tx1"/>
                </a:solidFill>
              </a:rPr>
              <a:t>Dispatchers were getting distracted. </a:t>
            </a:r>
          </a:p>
          <a:p>
            <a:r>
              <a:rPr lang="en-US" sz="2600" dirty="0">
                <a:solidFill>
                  <a:schemeClr val="tx1"/>
                </a:solidFill>
              </a:rPr>
              <a:t>Employer changed the process, and began locking the dispatch door. </a:t>
            </a:r>
          </a:p>
          <a:p>
            <a:r>
              <a:rPr lang="en-US" sz="2600" dirty="0">
                <a:solidFill>
                  <a:schemeClr val="tx1"/>
                </a:solidFill>
              </a:rPr>
              <a:t>Requests could still be made to dispatchers for information, but shop stewards no longer had access to the office. </a:t>
            </a:r>
          </a:p>
          <a:p>
            <a:r>
              <a:rPr lang="en-US" sz="2600" dirty="0">
                <a:solidFill>
                  <a:schemeClr val="tx1"/>
                </a:solidFill>
              </a:rPr>
              <a:t>Union filed ULP, and accused management implementing a unilateral change, which inhibited their ability to obtain information about possible grievances. </a:t>
            </a:r>
          </a:p>
          <a:p>
            <a:pPr marL="0" indent="0">
              <a:buNone/>
            </a:pPr>
            <a:endParaRPr lang="en-US" sz="2600" dirty="0">
              <a:solidFill>
                <a:schemeClr val="tx1"/>
              </a:solidFill>
            </a:endParaRPr>
          </a:p>
        </p:txBody>
      </p:sp>
      <p:pic>
        <p:nvPicPr>
          <p:cNvPr id="6" name="Picture 5">
            <a:extLst>
              <a:ext uri="{FF2B5EF4-FFF2-40B4-BE49-F238E27FC236}">
                <a16:creationId xmlns:a16="http://schemas.microsoft.com/office/drawing/2014/main" id="{C7C7A5BA-C7B3-4217-B0AC-C89B840CA949}"/>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59949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pPr defTabSz="457189">
              <a:defRPr/>
            </a:pPr>
            <a:r>
              <a:rPr lang="en-US" kern="0" spc="151" dirty="0">
                <a:solidFill>
                  <a:srgbClr val="627E8E"/>
                </a:solidFill>
              </a:rPr>
              <a:t>This Morning’s Focus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22399"/>
            <a:ext cx="10517188" cy="4739175"/>
          </a:xfrm>
        </p:spPr>
        <p:txBody>
          <a:bodyPr>
            <a:noAutofit/>
          </a:bodyPr>
          <a:lstStyle/>
          <a:p>
            <a:pPr defTabSz="457189">
              <a:lnSpc>
                <a:spcPct val="120000"/>
              </a:lnSpc>
              <a:defRPr/>
            </a:pPr>
            <a:r>
              <a:rPr lang="en-US" sz="2600" kern="0" dirty="0">
                <a:solidFill>
                  <a:srgbClr val="000000"/>
                </a:solidFill>
              </a:rPr>
              <a:t>A review of noteworthy labor and employment law updates most applicable to law enforcement and public safety.</a:t>
            </a:r>
          </a:p>
          <a:p>
            <a:pPr lvl="1" defTabSz="457189">
              <a:lnSpc>
                <a:spcPct val="120000"/>
              </a:lnSpc>
              <a:defRPr/>
            </a:pPr>
            <a:r>
              <a:rPr lang="en-US" sz="2200" kern="0" dirty="0">
                <a:solidFill>
                  <a:srgbClr val="000000"/>
                </a:solidFill>
              </a:rPr>
              <a:t>XL Plan </a:t>
            </a:r>
          </a:p>
          <a:p>
            <a:pPr lvl="1" defTabSz="457189">
              <a:lnSpc>
                <a:spcPct val="120000"/>
              </a:lnSpc>
              <a:defRPr/>
            </a:pPr>
            <a:r>
              <a:rPr lang="en-US" sz="2200" kern="0" dirty="0">
                <a:solidFill>
                  <a:srgbClr val="000000"/>
                </a:solidFill>
              </a:rPr>
              <a:t>Interest arbitrations </a:t>
            </a:r>
          </a:p>
          <a:p>
            <a:pPr lvl="1" defTabSz="457189">
              <a:lnSpc>
                <a:spcPct val="120000"/>
              </a:lnSpc>
              <a:defRPr/>
            </a:pPr>
            <a:r>
              <a:rPr lang="en-US" sz="2200" kern="0" dirty="0">
                <a:solidFill>
                  <a:srgbClr val="000000"/>
                </a:solidFill>
              </a:rPr>
              <a:t>Janus</a:t>
            </a:r>
          </a:p>
          <a:p>
            <a:pPr lvl="1" defTabSz="457189">
              <a:lnSpc>
                <a:spcPct val="120000"/>
              </a:lnSpc>
              <a:defRPr/>
            </a:pPr>
            <a:r>
              <a:rPr lang="en-US" sz="2200" kern="0" dirty="0">
                <a:solidFill>
                  <a:srgbClr val="000000"/>
                </a:solidFill>
              </a:rPr>
              <a:t>Minimum staffing case (Everett Fire)</a:t>
            </a:r>
          </a:p>
          <a:p>
            <a:pPr lvl="1" defTabSz="457189">
              <a:lnSpc>
                <a:spcPct val="120000"/>
              </a:lnSpc>
              <a:defRPr/>
            </a:pPr>
            <a:r>
              <a:rPr lang="en-US" sz="2200" kern="0" dirty="0">
                <a:solidFill>
                  <a:srgbClr val="000000"/>
                </a:solidFill>
              </a:rPr>
              <a:t>PERC and case law updates</a:t>
            </a:r>
          </a:p>
          <a:p>
            <a:pPr lvl="1" defTabSz="457189">
              <a:lnSpc>
                <a:spcPct val="120000"/>
              </a:lnSpc>
              <a:defRPr/>
            </a:pPr>
            <a:r>
              <a:rPr lang="en-US" sz="2200" kern="0" dirty="0">
                <a:solidFill>
                  <a:srgbClr val="000000"/>
                </a:solidFill>
              </a:rPr>
              <a:t>Brady, open public bargaining, PRA changes</a:t>
            </a:r>
          </a:p>
          <a:p>
            <a:pPr lvl="1" defTabSz="457189">
              <a:lnSpc>
                <a:spcPct val="120000"/>
              </a:lnSpc>
              <a:defRPr/>
            </a:pPr>
            <a:r>
              <a:rPr lang="en-US" sz="2200" kern="0" dirty="0">
                <a:solidFill>
                  <a:srgbClr val="000000"/>
                </a:solidFill>
              </a:rPr>
              <a:t>PFML and other leave laws</a:t>
            </a:r>
          </a:p>
          <a:p>
            <a:pPr lvl="1" defTabSz="457189">
              <a:lnSpc>
                <a:spcPct val="120000"/>
              </a:lnSpc>
              <a:defRPr/>
            </a:pPr>
            <a:r>
              <a:rPr lang="en-US" sz="2200" kern="0" dirty="0">
                <a:solidFill>
                  <a:srgbClr val="000000"/>
                </a:solidFill>
              </a:rPr>
              <a:t>Police reform and more</a:t>
            </a:r>
          </a:p>
        </p:txBody>
      </p:sp>
      <p:pic>
        <p:nvPicPr>
          <p:cNvPr id="3" name="Picture 2">
            <a:extLst>
              <a:ext uri="{FF2B5EF4-FFF2-40B4-BE49-F238E27FC236}">
                <a16:creationId xmlns:a16="http://schemas.microsoft.com/office/drawing/2014/main" id="{EC80D369-219A-4E06-839C-A201A071AB89}"/>
              </a:ext>
            </a:extLst>
          </p:cNvPr>
          <p:cNvPicPr>
            <a:picLocks noChangeAspect="1"/>
          </p:cNvPicPr>
          <p:nvPr/>
        </p:nvPicPr>
        <p:blipFill>
          <a:blip r:embed="rId2"/>
          <a:stretch>
            <a:fillRect/>
          </a:stretch>
        </p:blipFill>
        <p:spPr>
          <a:xfrm>
            <a:off x="9142763" y="339910"/>
            <a:ext cx="1729238" cy="657038"/>
          </a:xfrm>
          <a:prstGeom prst="rect">
            <a:avLst/>
          </a:prstGeom>
        </p:spPr>
      </p:pic>
      <p:sp>
        <p:nvSpPr>
          <p:cNvPr id="2" name="TextBox 1">
            <a:extLst>
              <a:ext uri="{FF2B5EF4-FFF2-40B4-BE49-F238E27FC236}">
                <a16:creationId xmlns:a16="http://schemas.microsoft.com/office/drawing/2014/main" id="{01579628-F404-43E2-99CA-B965940E7B3D}"/>
              </a:ext>
            </a:extLst>
          </p:cNvPr>
          <p:cNvSpPr txBox="1"/>
          <p:nvPr/>
        </p:nvSpPr>
        <p:spPr>
          <a:xfrm rot="2159773">
            <a:off x="6628296" y="4028717"/>
            <a:ext cx="4984297" cy="738664"/>
          </a:xfrm>
          <a:prstGeom prst="rect">
            <a:avLst/>
          </a:prstGeom>
          <a:noFill/>
        </p:spPr>
        <p:txBody>
          <a:bodyPr wrap="square" rtlCol="0">
            <a:spAutoFit/>
          </a:bodyPr>
          <a:lstStyle/>
          <a:p>
            <a:r>
              <a:rPr lang="en-US" sz="2400" kern="0" dirty="0">
                <a:solidFill>
                  <a:srgbClr val="FF0000"/>
                </a:solidFill>
              </a:rPr>
              <a:t>Lots to cover but ask questions</a:t>
            </a:r>
          </a:p>
          <a:p>
            <a:endParaRPr lang="en-US" dirty="0"/>
          </a:p>
        </p:txBody>
      </p:sp>
    </p:spTree>
    <p:extLst>
      <p:ext uri="{BB962C8B-B14F-4D97-AF65-F5344CB8AC3E}">
        <p14:creationId xmlns:p14="http://schemas.microsoft.com/office/powerpoint/2010/main" val="258722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PERC Ruling</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20</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rmAutofit/>
          </a:bodyPr>
          <a:lstStyle/>
          <a:p>
            <a:r>
              <a:rPr lang="en-US" sz="2600" dirty="0">
                <a:solidFill>
                  <a:schemeClr val="tx1"/>
                </a:solidFill>
              </a:rPr>
              <a:t>PERC dismissed the complaint.  </a:t>
            </a:r>
          </a:p>
          <a:p>
            <a:r>
              <a:rPr lang="en-US" sz="2600" dirty="0">
                <a:solidFill>
                  <a:schemeClr val="tx1"/>
                </a:solidFill>
              </a:rPr>
              <a:t>Employer has the right to run its operations, minimize disruptions for its workforce, and control access to its facilities.  </a:t>
            </a:r>
          </a:p>
          <a:p>
            <a:r>
              <a:rPr lang="en-US" sz="2600" dirty="0">
                <a:solidFill>
                  <a:schemeClr val="tx1"/>
                </a:solidFill>
              </a:rPr>
              <a:t>Access to the dispatch office was a permissive subject of bargaining. </a:t>
            </a:r>
          </a:p>
          <a:p>
            <a:r>
              <a:rPr lang="en-US" sz="2600" dirty="0">
                <a:solidFill>
                  <a:schemeClr val="tx1"/>
                </a:solidFill>
              </a:rPr>
              <a:t>Physical access to the office is different from restricting access to records.  The union could still request and review records. </a:t>
            </a:r>
            <a:endParaRPr lang="en-US" sz="2200" dirty="0">
              <a:solidFill>
                <a:schemeClr val="tx1"/>
              </a:solidFill>
            </a:endParaRP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35350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21</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rmAutofit/>
          </a:bodyPr>
          <a:lstStyle/>
          <a:p>
            <a:r>
              <a:rPr lang="en-US" sz="2800" dirty="0">
                <a:solidFill>
                  <a:schemeClr val="tx1"/>
                </a:solidFill>
              </a:rPr>
              <a:t>Employers can restrict physical access to space where employee records are kept, especially if it’s a distraction to other employees.   </a:t>
            </a:r>
          </a:p>
          <a:p>
            <a:r>
              <a:rPr lang="en-US" sz="2800" dirty="0">
                <a:solidFill>
                  <a:schemeClr val="tx1"/>
                </a:solidFill>
              </a:rPr>
              <a:t>Physical access to an office is a permissive subject of bargaining. </a:t>
            </a:r>
          </a:p>
          <a:p>
            <a:r>
              <a:rPr lang="en-US" sz="2800" dirty="0">
                <a:solidFill>
                  <a:schemeClr val="tx1"/>
                </a:solidFill>
              </a:rPr>
              <a:t>However, employers should not restrict access to records that the union is enabled to see.</a:t>
            </a:r>
          </a:p>
          <a:p>
            <a:endParaRPr lang="en-US" sz="2800" dirty="0">
              <a:solidFill>
                <a:schemeClr val="tx1"/>
              </a:solidFill>
            </a:endParaRP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697927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4221160"/>
          </a:xfrm>
        </p:spPr>
        <p:txBody>
          <a:bodyPr/>
          <a:lstStyle/>
          <a:p>
            <a:r>
              <a:rPr lang="en-US" sz="3600" dirty="0">
                <a:solidFill>
                  <a:schemeClr val="tx1"/>
                </a:solidFill>
              </a:rPr>
              <a:t>Snohomish County</a:t>
            </a:r>
            <a:br>
              <a:rPr lang="en-US" sz="3600" dirty="0">
                <a:solidFill>
                  <a:schemeClr val="tx1"/>
                </a:solidFill>
              </a:rPr>
            </a:br>
            <a:r>
              <a:rPr lang="en-US" sz="3600" dirty="0">
                <a:solidFill>
                  <a:schemeClr val="tx1"/>
                </a:solidFill>
              </a:rPr>
              <a:t>Employment Policy Revisions</a:t>
            </a:r>
            <a:r>
              <a:rPr lang="en-US" dirty="0"/>
              <a:t/>
            </a:r>
            <a:br>
              <a:rPr lang="en-US" dirty="0"/>
            </a:br>
            <a:r>
              <a:rPr lang="en-US" sz="3600" dirty="0">
                <a:solidFill>
                  <a:schemeClr val="tx1"/>
                </a:solidFill>
              </a:rPr>
              <a:t>PERC Decision 13098</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22</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14AA2443-4360-4326-9800-06401BDF7E8C}"/>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248400" y="1444219"/>
            <a:ext cx="4884420" cy="3272561"/>
          </a:xfrm>
          <a:prstGeom prst="rect">
            <a:avLst/>
          </a:prstGeom>
        </p:spPr>
      </p:pic>
    </p:spTree>
    <p:extLst>
      <p:ext uri="{BB962C8B-B14F-4D97-AF65-F5344CB8AC3E}">
        <p14:creationId xmlns:p14="http://schemas.microsoft.com/office/powerpoint/2010/main" val="101563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23</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977623"/>
            <a:ext cx="10517188" cy="3482173"/>
          </a:xfrm>
        </p:spPr>
        <p:txBody>
          <a:bodyPr>
            <a:normAutofit/>
          </a:bodyPr>
          <a:lstStyle/>
          <a:p>
            <a:r>
              <a:rPr lang="en-US" sz="2600" dirty="0">
                <a:solidFill>
                  <a:schemeClr val="tx1"/>
                </a:solidFill>
              </a:rPr>
              <a:t>Employer sought to implement additional policies, including a 900-page Lexipol manual.</a:t>
            </a:r>
          </a:p>
          <a:p>
            <a:r>
              <a:rPr lang="en-US" sz="2600" dirty="0">
                <a:solidFill>
                  <a:schemeClr val="tx1"/>
                </a:solidFill>
              </a:rPr>
              <a:t>PERC looked at each policy individually.</a:t>
            </a:r>
          </a:p>
          <a:p>
            <a:r>
              <a:rPr lang="en-US" sz="2600" dirty="0">
                <a:solidFill>
                  <a:schemeClr val="tx1"/>
                </a:solidFill>
              </a:rPr>
              <a:t>Policies on fitness for duty testing, drug testing, early identification and intervention systems, and administrative searches were mandatory subjects of bargaining.</a:t>
            </a:r>
          </a:p>
          <a:p>
            <a:r>
              <a:rPr lang="en-US" sz="2600" dirty="0">
                <a:solidFill>
                  <a:schemeClr val="tx1"/>
                </a:solidFill>
              </a:rPr>
              <a:t>Employer did not engage in direct dealing with members regarding the policy. </a:t>
            </a:r>
          </a:p>
          <a:p>
            <a:endParaRPr lang="en-US" sz="2600" dirty="0">
              <a:solidFill>
                <a:schemeClr val="tx1"/>
              </a:solidFill>
            </a:endParaRPr>
          </a:p>
          <a:p>
            <a:pPr marL="0" indent="0">
              <a:buNone/>
            </a:pPr>
            <a:endParaRPr lang="en-US" sz="2600" dirty="0">
              <a:solidFill>
                <a:schemeClr val="tx1"/>
              </a:solidFill>
            </a:endParaRPr>
          </a:p>
        </p:txBody>
      </p:sp>
      <p:pic>
        <p:nvPicPr>
          <p:cNvPr id="6" name="Picture 5">
            <a:extLst>
              <a:ext uri="{FF2B5EF4-FFF2-40B4-BE49-F238E27FC236}">
                <a16:creationId xmlns:a16="http://schemas.microsoft.com/office/drawing/2014/main" id="{C7C7A5BA-C7B3-4217-B0AC-C89B840CA949}"/>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50308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24</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19346" y="2039454"/>
            <a:ext cx="10517188" cy="3298220"/>
          </a:xfrm>
        </p:spPr>
        <p:txBody>
          <a:bodyPr>
            <a:normAutofit/>
          </a:bodyPr>
          <a:lstStyle/>
          <a:p>
            <a:r>
              <a:rPr lang="en-US" sz="2800" dirty="0">
                <a:solidFill>
                  <a:schemeClr val="tx1"/>
                </a:solidFill>
              </a:rPr>
              <a:t>Employers should be cognizant when they update policies—each policy will be reviewed individually.</a:t>
            </a:r>
          </a:p>
          <a:p>
            <a:r>
              <a:rPr lang="en-US" sz="2800" dirty="0">
                <a:solidFill>
                  <a:schemeClr val="tx1"/>
                </a:solidFill>
              </a:rPr>
              <a:t>Adopting Lexipol, or any other formatting change to policy, does not automatically mean a change to the status quo. </a:t>
            </a:r>
          </a:p>
          <a:p>
            <a:r>
              <a:rPr lang="en-US" sz="2800" dirty="0">
                <a:solidFill>
                  <a:schemeClr val="tx1"/>
                </a:solidFill>
              </a:rPr>
              <a:t>Do not solicit employee input on substantive policy changes for policies that must be negotiated.</a:t>
            </a: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768795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4221160"/>
          </a:xfrm>
        </p:spPr>
        <p:txBody>
          <a:bodyPr/>
          <a:lstStyle/>
          <a:p>
            <a:r>
              <a:rPr lang="en-US" sz="3600" dirty="0">
                <a:solidFill>
                  <a:schemeClr val="tx1"/>
                </a:solidFill>
              </a:rPr>
              <a:t>Pierce County</a:t>
            </a:r>
            <a:br>
              <a:rPr lang="en-US" sz="3600" dirty="0">
                <a:solidFill>
                  <a:schemeClr val="tx1"/>
                </a:solidFill>
              </a:rPr>
            </a:br>
            <a:r>
              <a:rPr lang="en-US" sz="3600" dirty="0">
                <a:solidFill>
                  <a:schemeClr val="tx1"/>
                </a:solidFill>
              </a:rPr>
              <a:t>Hard Bargaining</a:t>
            </a:r>
            <a:r>
              <a:rPr lang="en-US" dirty="0"/>
              <a:t/>
            </a:r>
            <a:br>
              <a:rPr lang="en-US" dirty="0"/>
            </a:br>
            <a:r>
              <a:rPr lang="en-US" sz="3600" dirty="0">
                <a:solidFill>
                  <a:schemeClr val="tx1"/>
                </a:solidFill>
              </a:rPr>
              <a:t>PERC Decision 13023-A</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25</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11" name="Picture 10">
            <a:extLst>
              <a:ext uri="{FF2B5EF4-FFF2-40B4-BE49-F238E27FC236}">
                <a16:creationId xmlns:a16="http://schemas.microsoft.com/office/drawing/2014/main" id="{FDC0878B-0860-49E3-B51D-225D0807F795}"/>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297930" y="1178544"/>
            <a:ext cx="5490210" cy="3660140"/>
          </a:xfrm>
          <a:prstGeom prst="rect">
            <a:avLst/>
          </a:prstGeom>
        </p:spPr>
      </p:pic>
    </p:spTree>
    <p:extLst>
      <p:ext uri="{BB962C8B-B14F-4D97-AF65-F5344CB8AC3E}">
        <p14:creationId xmlns:p14="http://schemas.microsoft.com/office/powerpoint/2010/main" val="308755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26</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62100"/>
            <a:ext cx="10517188" cy="4298952"/>
          </a:xfrm>
        </p:spPr>
        <p:txBody>
          <a:bodyPr>
            <a:normAutofit fontScale="92500" lnSpcReduction="20000"/>
          </a:bodyPr>
          <a:lstStyle/>
          <a:p>
            <a:r>
              <a:rPr lang="en-US" sz="2600" dirty="0">
                <a:solidFill>
                  <a:schemeClr val="tx1"/>
                </a:solidFill>
              </a:rPr>
              <a:t>During negotiations over a successor CBA, employer communicated that it would pay retroactive wages through January 31, 2018 if the union ratified the contract by that date.  </a:t>
            </a:r>
          </a:p>
          <a:p>
            <a:r>
              <a:rPr lang="en-US" sz="2600" dirty="0">
                <a:solidFill>
                  <a:schemeClr val="tx1"/>
                </a:solidFill>
              </a:rPr>
              <a:t>This deadline—and deadline to pay retroactive wages through—was extended a couple times. </a:t>
            </a:r>
          </a:p>
          <a:p>
            <a:r>
              <a:rPr lang="en-US" sz="2600" dirty="0">
                <a:solidFill>
                  <a:schemeClr val="tx1"/>
                </a:solidFill>
              </a:rPr>
              <a:t>Agreement was eventually reached that provided a wage increase retroactive to March 26, 2018.</a:t>
            </a:r>
          </a:p>
          <a:p>
            <a:r>
              <a:rPr lang="en-US" sz="2600" dirty="0">
                <a:solidFill>
                  <a:schemeClr val="tx1"/>
                </a:solidFill>
              </a:rPr>
              <a:t>Union filed ULP alleging that the employer set a deadline for bargaining, and therefore breached its good faith bargaining obligation.</a:t>
            </a:r>
          </a:p>
          <a:p>
            <a:r>
              <a:rPr lang="en-US" sz="2600" dirty="0">
                <a:solidFill>
                  <a:schemeClr val="tx1"/>
                </a:solidFill>
              </a:rPr>
              <a:t>PERC held that the employer presented the union with a conditional offer—not a bargaining deadline.  The fact the employer changed that date that date evidenced a willingness to bargain.</a:t>
            </a:r>
          </a:p>
        </p:txBody>
      </p:sp>
      <p:pic>
        <p:nvPicPr>
          <p:cNvPr id="6" name="Picture 5">
            <a:extLst>
              <a:ext uri="{FF2B5EF4-FFF2-40B4-BE49-F238E27FC236}">
                <a16:creationId xmlns:a16="http://schemas.microsoft.com/office/drawing/2014/main" id="{C7C7A5BA-C7B3-4217-B0AC-C89B840CA949}"/>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60729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27</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rmAutofit/>
          </a:bodyPr>
          <a:lstStyle/>
          <a:p>
            <a:r>
              <a:rPr lang="en-US" sz="2800" dirty="0">
                <a:solidFill>
                  <a:schemeClr val="tx1"/>
                </a:solidFill>
              </a:rPr>
              <a:t>Employers can make reasonable conditional offers during bargaining. </a:t>
            </a:r>
          </a:p>
          <a:p>
            <a:r>
              <a:rPr lang="en-US" sz="2800" dirty="0">
                <a:solidFill>
                  <a:schemeClr val="tx1"/>
                </a:solidFill>
              </a:rPr>
              <a:t>Clearly communicate any conditional offers, and do not be ambiguous about the conditions and implications of failing to satisfy those conditions.</a:t>
            </a:r>
          </a:p>
          <a:p>
            <a:r>
              <a:rPr lang="en-US" sz="2800" dirty="0">
                <a:solidFill>
                  <a:schemeClr val="tx1"/>
                </a:solidFill>
              </a:rPr>
              <a:t>You are entitled to stand firm on a position. </a:t>
            </a:r>
          </a:p>
          <a:p>
            <a:r>
              <a:rPr lang="en-US" sz="2800" dirty="0">
                <a:solidFill>
                  <a:schemeClr val="tx1"/>
                </a:solidFill>
              </a:rPr>
              <a:t>BUT do not set hard deadlines to conclude bargaining—make it clear that you’re willing to bargain, and any negotiation is a conditional offer premised upon a certain benefit in exchange. </a:t>
            </a: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9652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4221160"/>
          </a:xfrm>
        </p:spPr>
        <p:txBody>
          <a:bodyPr/>
          <a:lstStyle/>
          <a:p>
            <a:r>
              <a:rPr lang="en-US" sz="3600" dirty="0">
                <a:solidFill>
                  <a:schemeClr val="tx1"/>
                </a:solidFill>
              </a:rPr>
              <a:t>Ben Franklin Transit ULP</a:t>
            </a:r>
            <a:br>
              <a:rPr lang="en-US" sz="3600" dirty="0">
                <a:solidFill>
                  <a:schemeClr val="tx1"/>
                </a:solidFill>
              </a:rPr>
            </a:br>
            <a:r>
              <a:rPr lang="en-US" sz="3600" dirty="0">
                <a:solidFill>
                  <a:schemeClr val="tx1"/>
                </a:solidFill>
              </a:rPr>
              <a:t>Take Home Car Policies </a:t>
            </a:r>
            <a:r>
              <a:rPr lang="en-US" dirty="0"/>
              <a:t/>
            </a:r>
            <a:br>
              <a:rPr lang="en-US" dirty="0"/>
            </a:br>
            <a:r>
              <a:rPr lang="en-US" sz="3600" dirty="0">
                <a:solidFill>
                  <a:schemeClr val="tx1"/>
                </a:solidFill>
              </a:rPr>
              <a:t>PERC Decision 13249</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28</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58364B22-C488-41F1-A454-B9AADC57D19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659880" y="1528144"/>
            <a:ext cx="3810000" cy="2298700"/>
          </a:xfrm>
          <a:prstGeom prst="rect">
            <a:avLst/>
          </a:prstGeom>
        </p:spPr>
      </p:pic>
    </p:spTree>
    <p:extLst>
      <p:ext uri="{BB962C8B-B14F-4D97-AF65-F5344CB8AC3E}">
        <p14:creationId xmlns:p14="http://schemas.microsoft.com/office/powerpoint/2010/main" val="186680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29</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62100"/>
            <a:ext cx="10831830" cy="4298952"/>
          </a:xfrm>
        </p:spPr>
        <p:txBody>
          <a:bodyPr>
            <a:normAutofit/>
          </a:bodyPr>
          <a:lstStyle/>
          <a:p>
            <a:r>
              <a:rPr lang="en-US" sz="2600" dirty="0">
                <a:solidFill>
                  <a:schemeClr val="tx1"/>
                </a:solidFill>
              </a:rPr>
              <a:t>For many years, transportation supervisors could take employer-owned vehicles home after their shift.  This established a past practice. </a:t>
            </a:r>
          </a:p>
          <a:p>
            <a:r>
              <a:rPr lang="en-US" sz="2600" dirty="0">
                <a:solidFill>
                  <a:schemeClr val="tx1"/>
                </a:solidFill>
              </a:rPr>
              <a:t>BFT management felt this was not in line with industry standards, and beginning in May, 2020, looked into the possibility of ending the practice. It asked employees for feedback</a:t>
            </a:r>
          </a:p>
          <a:p>
            <a:r>
              <a:rPr lang="en-US" sz="2600" dirty="0">
                <a:solidFill>
                  <a:schemeClr val="tx1"/>
                </a:solidFill>
              </a:rPr>
              <a:t>Representation petition was filed in June, 2020. </a:t>
            </a:r>
          </a:p>
          <a:p>
            <a:r>
              <a:rPr lang="en-US" sz="2600" dirty="0">
                <a:solidFill>
                  <a:schemeClr val="tx1"/>
                </a:solidFill>
              </a:rPr>
              <a:t>Take-home car practice ended in July, 2020.  </a:t>
            </a:r>
          </a:p>
          <a:p>
            <a:r>
              <a:rPr lang="en-US" sz="2600" dirty="0">
                <a:solidFill>
                  <a:schemeClr val="tx1"/>
                </a:solidFill>
              </a:rPr>
              <a:t>After the change, employees began their shift upon arrival at the employer’s facility, not when they left their homes. </a:t>
            </a:r>
          </a:p>
        </p:txBody>
      </p:sp>
      <p:pic>
        <p:nvPicPr>
          <p:cNvPr id="6" name="Picture 5">
            <a:extLst>
              <a:ext uri="{FF2B5EF4-FFF2-40B4-BE49-F238E27FC236}">
                <a16:creationId xmlns:a16="http://schemas.microsoft.com/office/drawing/2014/main" id="{C7C7A5BA-C7B3-4217-B0AC-C89B840CA949}"/>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9510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D66076-6F56-4D49-B0DA-DC2E8B618F52}"/>
              </a:ext>
            </a:extLst>
          </p:cNvPr>
          <p:cNvSpPr>
            <a:spLocks noGrp="1"/>
          </p:cNvSpPr>
          <p:nvPr>
            <p:ph type="ctrTitle"/>
          </p:nvPr>
        </p:nvSpPr>
        <p:spPr>
          <a:xfrm>
            <a:off x="1254035" y="1122363"/>
            <a:ext cx="9144000" cy="2387600"/>
          </a:xfrm>
        </p:spPr>
        <p:txBody>
          <a:bodyPr/>
          <a:lstStyle/>
          <a:p>
            <a:r>
              <a:rPr lang="en-US" dirty="0"/>
              <a:t>Labor Law Updates</a:t>
            </a:r>
            <a:br>
              <a:rPr lang="en-US" dirty="0"/>
            </a:br>
            <a:r>
              <a:rPr lang="en-US" dirty="0"/>
              <a:t/>
            </a:r>
            <a:br>
              <a:rPr lang="en-US" dirty="0"/>
            </a:br>
            <a:r>
              <a:rPr lang="en-US" sz="2000" dirty="0"/>
              <a:t>Collective bargaining, grievances, unfair labor practices, etc.</a:t>
            </a:r>
            <a:endParaRPr lang="en-US" dirty="0"/>
          </a:p>
        </p:txBody>
      </p:sp>
      <p:sp>
        <p:nvSpPr>
          <p:cNvPr id="3" name="Footer Placeholder 2">
            <a:extLst>
              <a:ext uri="{FF2B5EF4-FFF2-40B4-BE49-F238E27FC236}">
                <a16:creationId xmlns:a16="http://schemas.microsoft.com/office/drawing/2014/main" id="{D03D5349-456C-4C54-9469-8F5F59018F38}"/>
              </a:ext>
            </a:extLst>
          </p:cNvPr>
          <p:cNvSpPr>
            <a:spLocks noGrp="1"/>
          </p:cNvSpPr>
          <p:nvPr>
            <p:ph type="ftr" sz="quarter" idx="3"/>
          </p:nvPr>
        </p:nvSpPr>
        <p:spPr/>
        <p:txBody>
          <a:bodyPr/>
          <a:lstStyle/>
          <a:p>
            <a:pPr algn="r"/>
            <a:r>
              <a:rPr lang="en-US" dirty="0">
                <a:solidFill>
                  <a:schemeClr val="bg1"/>
                </a:solidFill>
              </a:rPr>
              <a:t>summitlaw.com</a:t>
            </a:r>
          </a:p>
        </p:txBody>
      </p:sp>
      <p:sp>
        <p:nvSpPr>
          <p:cNvPr id="4" name="Slide Number Placeholder 3">
            <a:extLst>
              <a:ext uri="{FF2B5EF4-FFF2-40B4-BE49-F238E27FC236}">
                <a16:creationId xmlns:a16="http://schemas.microsoft.com/office/drawing/2014/main" id="{BF499ED0-0B16-4342-A7FE-51870A49A7FD}"/>
              </a:ext>
            </a:extLst>
          </p:cNvPr>
          <p:cNvSpPr>
            <a:spLocks noGrp="1"/>
          </p:cNvSpPr>
          <p:nvPr>
            <p:ph type="sldNum" sz="quarter" idx="4"/>
          </p:nvPr>
        </p:nvSpPr>
        <p:spPr/>
        <p:txBody>
          <a:bodyPr/>
          <a:lstStyle/>
          <a:p>
            <a:fld id="{D57F1E4F-1CFF-5643-939E-217C01CDF565}"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754819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PERC Ruling</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30</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rmAutofit lnSpcReduction="10000"/>
          </a:bodyPr>
          <a:lstStyle/>
          <a:p>
            <a:r>
              <a:rPr lang="en-US" sz="2600" dirty="0">
                <a:solidFill>
                  <a:schemeClr val="tx1"/>
                </a:solidFill>
              </a:rPr>
              <a:t>Case turned on whether the decision to require employees to use their own transportation to/from work was communicated to employees prior to representation petition. </a:t>
            </a:r>
          </a:p>
          <a:p>
            <a:r>
              <a:rPr lang="en-US" sz="2600" dirty="0">
                <a:solidFill>
                  <a:schemeClr val="tx1"/>
                </a:solidFill>
              </a:rPr>
              <a:t>Asking for an opinion regarding a program is not the same as unequivocally announcing the end of the program. </a:t>
            </a:r>
          </a:p>
          <a:p>
            <a:r>
              <a:rPr lang="en-US" sz="2600" dirty="0">
                <a:solidFill>
                  <a:schemeClr val="tx1"/>
                </a:solidFill>
              </a:rPr>
              <a:t>What sets the dynamic status quo in motion is the employer’s decision to which it is bound. </a:t>
            </a:r>
          </a:p>
          <a:p>
            <a:r>
              <a:rPr lang="en-US" sz="2600" dirty="0">
                <a:solidFill>
                  <a:schemeClr val="tx1"/>
                </a:solidFill>
              </a:rPr>
              <a:t>Employer violated its status quo obligation and interfered with employee rights in violation of PECBA. </a:t>
            </a:r>
          </a:p>
          <a:p>
            <a:r>
              <a:rPr lang="en-US" sz="2600" dirty="0">
                <a:solidFill>
                  <a:schemeClr val="tx1"/>
                </a:solidFill>
              </a:rPr>
              <a:t>Ordered employer to return to status quo, and reimburse for mileage.</a:t>
            </a: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35310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31</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17758" y="1915886"/>
            <a:ext cx="10517188" cy="2073310"/>
          </a:xfrm>
        </p:spPr>
        <p:txBody>
          <a:bodyPr>
            <a:normAutofit/>
          </a:bodyPr>
          <a:lstStyle/>
          <a:p>
            <a:r>
              <a:rPr lang="en-US" sz="2800" dirty="0">
                <a:solidFill>
                  <a:schemeClr val="tx1"/>
                </a:solidFill>
              </a:rPr>
              <a:t>Asking for input is not the same as communicating a decision. </a:t>
            </a:r>
          </a:p>
          <a:p>
            <a:r>
              <a:rPr lang="en-US" sz="2800" dirty="0">
                <a:solidFill>
                  <a:schemeClr val="tx1"/>
                </a:solidFill>
              </a:rPr>
              <a:t>Be careful about decisions that are made immediately after a representation petition is filed.  </a:t>
            </a: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253437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D66076-6F56-4D49-B0DA-DC2E8B618F52}"/>
              </a:ext>
            </a:extLst>
          </p:cNvPr>
          <p:cNvSpPr>
            <a:spLocks noGrp="1"/>
          </p:cNvSpPr>
          <p:nvPr>
            <p:ph type="ctrTitle"/>
          </p:nvPr>
        </p:nvSpPr>
        <p:spPr/>
        <p:txBody>
          <a:bodyPr/>
          <a:lstStyle/>
          <a:p>
            <a:r>
              <a:rPr lang="en-US" dirty="0"/>
              <a:t>Employment Law Updates</a:t>
            </a:r>
            <a:br>
              <a:rPr lang="en-US" dirty="0"/>
            </a:br>
            <a:r>
              <a:rPr lang="en-US" dirty="0"/>
              <a:t/>
            </a:r>
            <a:br>
              <a:rPr lang="en-US" dirty="0"/>
            </a:br>
            <a:r>
              <a:rPr lang="en-US" sz="2000" dirty="0"/>
              <a:t>Employment statutes, regulations, and case law</a:t>
            </a:r>
            <a:endParaRPr lang="en-US" dirty="0"/>
          </a:p>
        </p:txBody>
      </p:sp>
      <p:sp>
        <p:nvSpPr>
          <p:cNvPr id="3" name="Footer Placeholder 2">
            <a:extLst>
              <a:ext uri="{FF2B5EF4-FFF2-40B4-BE49-F238E27FC236}">
                <a16:creationId xmlns:a16="http://schemas.microsoft.com/office/drawing/2014/main" id="{D03D5349-456C-4C54-9469-8F5F59018F38}"/>
              </a:ext>
            </a:extLst>
          </p:cNvPr>
          <p:cNvSpPr>
            <a:spLocks noGrp="1"/>
          </p:cNvSpPr>
          <p:nvPr>
            <p:ph type="ftr" sz="quarter" idx="3"/>
          </p:nvPr>
        </p:nvSpPr>
        <p:spPr/>
        <p:txBody>
          <a:bodyPr/>
          <a:lstStyle/>
          <a:p>
            <a:pPr algn="r"/>
            <a:r>
              <a:rPr lang="en-US" dirty="0">
                <a:solidFill>
                  <a:schemeClr val="bg1"/>
                </a:solidFill>
              </a:rPr>
              <a:t>summitlaw.com</a:t>
            </a:r>
          </a:p>
        </p:txBody>
      </p:sp>
      <p:sp>
        <p:nvSpPr>
          <p:cNvPr id="4" name="Slide Number Placeholder 3">
            <a:extLst>
              <a:ext uri="{FF2B5EF4-FFF2-40B4-BE49-F238E27FC236}">
                <a16:creationId xmlns:a16="http://schemas.microsoft.com/office/drawing/2014/main" id="{BF499ED0-0B16-4342-A7FE-51870A49A7FD}"/>
              </a:ext>
            </a:extLst>
          </p:cNvPr>
          <p:cNvSpPr>
            <a:spLocks noGrp="1"/>
          </p:cNvSpPr>
          <p:nvPr>
            <p:ph type="sldNum" sz="quarter" idx="4"/>
          </p:nvPr>
        </p:nvSpPr>
        <p:spPr/>
        <p:txBody>
          <a:bodyPr/>
          <a:lstStyle/>
          <a:p>
            <a:fld id="{D57F1E4F-1CFF-5643-939E-217C01CDF565}"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3302177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814760"/>
          </a:xfrm>
        </p:spPr>
        <p:txBody>
          <a:bodyPr/>
          <a:lstStyle/>
          <a:p>
            <a:r>
              <a:rPr lang="en-US" dirty="0"/>
              <a:t>Brady Law</a:t>
            </a:r>
            <a:br>
              <a:rPr lang="en-US" dirty="0"/>
            </a:br>
            <a:r>
              <a:rPr lang="en-US" dirty="0"/>
              <a:t>RCW 10.93.150</a:t>
            </a:r>
            <a:endParaRPr lang="en-US"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33</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352EB016-7EEB-41BA-AE45-D4AC3EB41E24}"/>
              </a:ext>
            </a:extLst>
          </p:cNvPr>
          <p:cNvPicPr>
            <a:picLocks noChangeAspect="1"/>
          </p:cNvPicPr>
          <p:nvPr/>
        </p:nvPicPr>
        <p:blipFill>
          <a:blip r:embed="rId3"/>
          <a:stretch>
            <a:fillRect/>
          </a:stretch>
        </p:blipFill>
        <p:spPr>
          <a:xfrm>
            <a:off x="5034337" y="1333500"/>
            <a:ext cx="5655067" cy="3393040"/>
          </a:xfrm>
          <a:prstGeom prst="rect">
            <a:avLst/>
          </a:prstGeom>
        </p:spPr>
      </p:pic>
    </p:spTree>
    <p:extLst>
      <p:ext uri="{BB962C8B-B14F-4D97-AF65-F5344CB8AC3E}">
        <p14:creationId xmlns:p14="http://schemas.microsoft.com/office/powerpoint/2010/main" val="3562190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34</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74800"/>
            <a:ext cx="10517188" cy="4286252"/>
          </a:xfrm>
        </p:spPr>
        <p:txBody>
          <a:bodyPr>
            <a:normAutofit/>
          </a:bodyPr>
          <a:lstStyle/>
          <a:p>
            <a:r>
              <a:rPr lang="en-US" sz="3000" dirty="0">
                <a:solidFill>
                  <a:schemeClr val="tx1"/>
                </a:solidFill>
              </a:rPr>
              <a:t>An employer may not impose disciplinary action against a police officer solely because the police officer’s name has been placed on a prosecutor’s </a:t>
            </a:r>
            <a:r>
              <a:rPr lang="en-US" sz="3000" i="1" dirty="0">
                <a:solidFill>
                  <a:schemeClr val="tx1"/>
                </a:solidFill>
              </a:rPr>
              <a:t>Brady</a:t>
            </a:r>
            <a:r>
              <a:rPr lang="en-US" sz="3000" dirty="0">
                <a:solidFill>
                  <a:schemeClr val="tx1"/>
                </a:solidFill>
              </a:rPr>
              <a:t> list.</a:t>
            </a:r>
          </a:p>
          <a:p>
            <a:r>
              <a:rPr lang="en-US" sz="3000" dirty="0">
                <a:solidFill>
                  <a:schemeClr val="tx1"/>
                </a:solidFill>
              </a:rPr>
              <a:t>Employers are still permitted to investigate and take disciplinary action based on underlying acts that may have caused a police officer to have his/her name added to a </a:t>
            </a:r>
            <a:r>
              <a:rPr lang="en-US" sz="3000" i="1" dirty="0">
                <a:solidFill>
                  <a:schemeClr val="tx1"/>
                </a:solidFill>
              </a:rPr>
              <a:t>Brady</a:t>
            </a:r>
            <a:r>
              <a:rPr lang="en-US" sz="3000" dirty="0">
                <a:solidFill>
                  <a:schemeClr val="tx1"/>
                </a:solidFill>
              </a:rPr>
              <a:t> list.</a:t>
            </a:r>
          </a:p>
        </p:txBody>
      </p:sp>
      <p:pic>
        <p:nvPicPr>
          <p:cNvPr id="6" name="Picture 5">
            <a:extLst>
              <a:ext uri="{FF2B5EF4-FFF2-40B4-BE49-F238E27FC236}">
                <a16:creationId xmlns:a16="http://schemas.microsoft.com/office/drawing/2014/main" id="{57C6A016-B274-402C-8780-5BFF82025C8F}"/>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820855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35</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3811675"/>
          </a:xfrm>
        </p:spPr>
        <p:txBody>
          <a:bodyPr>
            <a:normAutofit/>
          </a:bodyPr>
          <a:lstStyle/>
          <a:p>
            <a:r>
              <a:rPr lang="en-US" sz="2800" dirty="0">
                <a:solidFill>
                  <a:schemeClr val="tx1"/>
                </a:solidFill>
              </a:rPr>
              <a:t>The new law may resolve friction between police agencies and prosecutors.</a:t>
            </a:r>
          </a:p>
          <a:p>
            <a:r>
              <a:rPr lang="en-US" sz="2800" dirty="0">
                <a:solidFill>
                  <a:schemeClr val="tx1"/>
                </a:solidFill>
              </a:rPr>
              <a:t>The new law may resolve unfairness against police officers, but could create problems where an employer is forced to maintain the employment of a police officer who can no longer provide the full spectrum of law enforcement services.</a:t>
            </a:r>
          </a:p>
          <a:p>
            <a:r>
              <a:rPr lang="en-US" sz="2800" dirty="0">
                <a:solidFill>
                  <a:schemeClr val="tx1"/>
                </a:solidFill>
              </a:rPr>
              <a:t>Update inconsistent policies and CBAs.</a:t>
            </a: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099197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814760"/>
          </a:xfrm>
        </p:spPr>
        <p:txBody>
          <a:bodyPr>
            <a:normAutofit/>
          </a:bodyPr>
          <a:lstStyle/>
          <a:p>
            <a:r>
              <a:rPr lang="en-US" sz="3600" dirty="0"/>
              <a:t>Washington’s Paid Family and Medical Leave</a:t>
            </a:r>
            <a:br>
              <a:rPr lang="en-US" sz="3600" dirty="0"/>
            </a:br>
            <a:r>
              <a:rPr lang="en-US" sz="3600" dirty="0"/>
              <a:t>RCW 50A </a:t>
            </a:r>
            <a:r>
              <a:rPr lang="en-US" sz="3600" i="1" dirty="0"/>
              <a:t>et seq</a:t>
            </a:r>
            <a:r>
              <a:rPr lang="en-US" sz="3600" dirty="0"/>
              <a:t>.</a:t>
            </a:r>
            <a:br>
              <a:rPr lang="en-US" sz="3600" dirty="0"/>
            </a:br>
            <a:r>
              <a:rPr lang="en-US" sz="3600" dirty="0"/>
              <a:t>WAC 195-500 through 192-800</a:t>
            </a:r>
            <a:endParaRPr lang="en-US" sz="3600"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36</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12" name="Picture 11">
            <a:extLst>
              <a:ext uri="{FF2B5EF4-FFF2-40B4-BE49-F238E27FC236}">
                <a16:creationId xmlns:a16="http://schemas.microsoft.com/office/drawing/2014/main" id="{BD193EDE-6826-4AB3-B266-EBA4DAF9689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556000" y="823666"/>
            <a:ext cx="5080000" cy="2514600"/>
          </a:xfrm>
          <a:prstGeom prst="rect">
            <a:avLst/>
          </a:prstGeom>
        </p:spPr>
      </p:pic>
    </p:spTree>
    <p:extLst>
      <p:ext uri="{BB962C8B-B14F-4D97-AF65-F5344CB8AC3E}">
        <p14:creationId xmlns:p14="http://schemas.microsoft.com/office/powerpoint/2010/main" val="1218840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37</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673100" y="1371600"/>
            <a:ext cx="10682288" cy="4762500"/>
          </a:xfrm>
        </p:spPr>
        <p:txBody>
          <a:bodyPr>
            <a:normAutofit lnSpcReduction="10000"/>
          </a:bodyPr>
          <a:lstStyle/>
          <a:p>
            <a:r>
              <a:rPr lang="en-US" sz="2600" dirty="0">
                <a:solidFill>
                  <a:schemeClr val="tx1"/>
                </a:solidFill>
              </a:rPr>
              <a:t>Not to be confused with Washington’s Paid Sick Leave Law.</a:t>
            </a:r>
          </a:p>
          <a:p>
            <a:r>
              <a:rPr lang="en-US" sz="2600" dirty="0">
                <a:solidFill>
                  <a:schemeClr val="tx1"/>
                </a:solidFill>
              </a:rPr>
              <a:t>New state insurance program providing partial wage replacement while employees are on leave for serious health conditions, child bonding, and qualifying military exigencies.</a:t>
            </a:r>
          </a:p>
          <a:p>
            <a:r>
              <a:rPr lang="en-US" sz="2600" dirty="0">
                <a:solidFill>
                  <a:schemeClr val="tx1"/>
                </a:solidFill>
              </a:rPr>
              <a:t>Premium deduction (for most) effective 1/1/2019.</a:t>
            </a:r>
          </a:p>
          <a:p>
            <a:r>
              <a:rPr lang="en-US" sz="2600" dirty="0">
                <a:solidFill>
                  <a:schemeClr val="tx1"/>
                </a:solidFill>
              </a:rPr>
              <a:t>Benefits (for most) effective 1/1/2020.</a:t>
            </a:r>
          </a:p>
          <a:p>
            <a:r>
              <a:rPr lang="en-US" sz="2600" dirty="0">
                <a:solidFill>
                  <a:schemeClr val="tx1"/>
                </a:solidFill>
              </a:rPr>
              <a:t>All sorts of fun rules (and loopholes) regarding employee eligibility, authorized purposes, concurrency with the FMLA and workers’ compensation benefits, supplementation with other paid leave benefits, etc.</a:t>
            </a:r>
          </a:p>
          <a:p>
            <a:r>
              <a:rPr lang="en-US" sz="2600" dirty="0">
                <a:solidFill>
                  <a:schemeClr val="tx1"/>
                </a:solidFill>
              </a:rPr>
              <a:t>New rules regarding maintaining health insurance during PFML leave. </a:t>
            </a:r>
          </a:p>
        </p:txBody>
      </p:sp>
      <p:pic>
        <p:nvPicPr>
          <p:cNvPr id="6" name="Picture 5">
            <a:extLst>
              <a:ext uri="{FF2B5EF4-FFF2-40B4-BE49-F238E27FC236}">
                <a16:creationId xmlns:a16="http://schemas.microsoft.com/office/drawing/2014/main" id="{57C6A016-B274-402C-8780-5BFF82025C8F}"/>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475568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38</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889125"/>
            <a:ext cx="10517188" cy="3367489"/>
          </a:xfrm>
        </p:spPr>
        <p:txBody>
          <a:bodyPr>
            <a:normAutofit/>
          </a:bodyPr>
          <a:lstStyle/>
          <a:p>
            <a:r>
              <a:rPr lang="en-US" sz="2800" dirty="0">
                <a:solidFill>
                  <a:schemeClr val="tx1"/>
                </a:solidFill>
              </a:rPr>
              <a:t>Coordinate with HR to get up to speed on the new law.</a:t>
            </a:r>
          </a:p>
          <a:p>
            <a:r>
              <a:rPr lang="en-US" sz="2800" dirty="0">
                <a:solidFill>
                  <a:schemeClr val="tx1"/>
                </a:solidFill>
              </a:rPr>
              <a:t>Update relevant policies.</a:t>
            </a:r>
          </a:p>
          <a:p>
            <a:r>
              <a:rPr lang="en-US" sz="2800" dirty="0">
                <a:solidFill>
                  <a:schemeClr val="tx1"/>
                </a:solidFill>
              </a:rPr>
              <a:t>Be prepared to address the payment of premiums and the supplementation of other paid leave benefits at the bargaining table.</a:t>
            </a:r>
          </a:p>
          <a:p>
            <a:r>
              <a:rPr lang="en-US" sz="2800" dirty="0">
                <a:solidFill>
                  <a:schemeClr val="tx1"/>
                </a:solidFill>
              </a:rPr>
              <a:t>Brace yourself for increased employee absenteeism and expanded overtime costs.</a:t>
            </a:r>
          </a:p>
          <a:p>
            <a:endParaRPr lang="en-US" sz="2800" b="1" dirty="0">
              <a:solidFill>
                <a:schemeClr val="tx1"/>
              </a:solidFill>
            </a:endParaRPr>
          </a:p>
        </p:txBody>
      </p:sp>
      <p:pic>
        <p:nvPicPr>
          <p:cNvPr id="6" name="Picture 5">
            <a:extLst>
              <a:ext uri="{FF2B5EF4-FFF2-40B4-BE49-F238E27FC236}">
                <a16:creationId xmlns:a16="http://schemas.microsoft.com/office/drawing/2014/main" id="{32994BED-D272-419A-845B-2B27009A65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325779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814760"/>
          </a:xfrm>
        </p:spPr>
        <p:txBody>
          <a:bodyPr>
            <a:normAutofit/>
          </a:bodyPr>
          <a:lstStyle/>
          <a:p>
            <a:r>
              <a:rPr lang="en-US" sz="3600" dirty="0"/>
              <a:t>Washington’s Long-Term Care Act</a:t>
            </a:r>
            <a:br>
              <a:rPr lang="en-US" sz="3600" dirty="0"/>
            </a:br>
            <a:r>
              <a:rPr lang="en-US" sz="3600" dirty="0"/>
              <a:t>RCW 50B </a:t>
            </a:r>
            <a:r>
              <a:rPr lang="en-US" sz="3600" i="1" dirty="0"/>
              <a:t>et seq</a:t>
            </a:r>
            <a:r>
              <a:rPr lang="en-US" sz="3600" dirty="0"/>
              <a:t>.</a:t>
            </a:r>
            <a:endParaRPr lang="en-US" sz="3600"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39</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712C94B4-B33E-4D13-BACF-08E957E13A3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778941" y="1333500"/>
            <a:ext cx="4634119" cy="2475472"/>
          </a:xfrm>
          <a:prstGeom prst="rect">
            <a:avLst/>
          </a:prstGeom>
        </p:spPr>
      </p:pic>
      <p:sp>
        <p:nvSpPr>
          <p:cNvPr id="8" name="TextBox 7">
            <a:extLst>
              <a:ext uri="{FF2B5EF4-FFF2-40B4-BE49-F238E27FC236}">
                <a16:creationId xmlns:a16="http://schemas.microsoft.com/office/drawing/2014/main" id="{1A3DB330-4638-409F-9B2E-F3693988DE77}"/>
              </a:ext>
            </a:extLst>
          </p:cNvPr>
          <p:cNvSpPr txBox="1"/>
          <p:nvPr/>
        </p:nvSpPr>
        <p:spPr>
          <a:xfrm>
            <a:off x="3778941" y="3809515"/>
            <a:ext cx="4137990" cy="230832"/>
          </a:xfrm>
          <a:prstGeom prst="rect">
            <a:avLst/>
          </a:prstGeom>
          <a:noFill/>
        </p:spPr>
        <p:txBody>
          <a:bodyPr wrap="square" rtlCol="0">
            <a:spAutoFit/>
          </a:bodyPr>
          <a:lstStyle/>
          <a:p>
            <a:r>
              <a:rPr lang="en-US" sz="900" dirty="0">
                <a:hlinkClick r:id="rId4" tooltip="http://www.europeanlung.org/en/lung-disease-and-information/lung-diseases/acute-respiratory-distress-syndrome"/>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20559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a:xfrm>
            <a:off x="819346" y="996948"/>
            <a:ext cx="10515600" cy="902281"/>
          </a:xfrm>
        </p:spPr>
        <p:txBody>
          <a:bodyPr>
            <a:normAutofit/>
          </a:bodyPr>
          <a:lstStyle/>
          <a:p>
            <a:r>
              <a:rPr lang="en-US" dirty="0">
                <a:solidFill>
                  <a:schemeClr val="tx1"/>
                </a:solidFill>
              </a:rPr>
              <a:t>Latest Trend in Police Management</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648730" y="1899229"/>
            <a:ext cx="10706658" cy="4235901"/>
          </a:xfrm>
        </p:spPr>
        <p:txBody>
          <a:bodyPr>
            <a:normAutofit/>
          </a:bodyPr>
          <a:lstStyle/>
          <a:p>
            <a:pPr lvl="1"/>
            <a:r>
              <a:rPr lang="en-US" sz="2800" dirty="0">
                <a:solidFill>
                  <a:schemeClr val="tx1"/>
                </a:solidFill>
              </a:rPr>
              <a:t>Teamster representation - newly organized and change of representation</a:t>
            </a:r>
          </a:p>
          <a:p>
            <a:pPr lvl="1"/>
            <a:r>
              <a:rPr lang="en-US" sz="2800" dirty="0">
                <a:solidFill>
                  <a:schemeClr val="tx1"/>
                </a:solidFill>
              </a:rPr>
              <a:t>Why?  It’s the new “RWT XL Plan” </a:t>
            </a:r>
          </a:p>
          <a:p>
            <a:pPr lvl="2">
              <a:buFont typeface="Courier New" panose="02070309020205020404" pitchFamily="49" charset="0"/>
              <a:buChar char="o"/>
            </a:pPr>
            <a:r>
              <a:rPr lang="en-US" sz="2800" dirty="0">
                <a:solidFill>
                  <a:schemeClr val="tx1"/>
                </a:solidFill>
              </a:rPr>
              <a:t>Employer pays $175/PEPM for active employees</a:t>
            </a:r>
          </a:p>
          <a:p>
            <a:pPr lvl="2">
              <a:buFont typeface="Courier New" panose="02070309020205020404" pitchFamily="49" charset="0"/>
              <a:buChar char="o"/>
            </a:pPr>
            <a:r>
              <a:rPr lang="en-US" sz="2800" dirty="0">
                <a:solidFill>
                  <a:schemeClr val="tx1"/>
                </a:solidFill>
              </a:rPr>
              <a:t>Retirees can purchase health insurance </a:t>
            </a:r>
          </a:p>
          <a:p>
            <a:pPr lvl="3">
              <a:buFont typeface="Wingdings" panose="05000000000000000000" pitchFamily="2" charset="2"/>
              <a:buChar char="Ø"/>
            </a:pPr>
            <a:r>
              <a:rPr lang="en-US" sz="2800" dirty="0">
                <a:solidFill>
                  <a:schemeClr val="tx1"/>
                </a:solidFill>
              </a:rPr>
              <a:t>$150/m individual</a:t>
            </a:r>
          </a:p>
          <a:p>
            <a:pPr lvl="3">
              <a:buFont typeface="Wingdings" panose="05000000000000000000" pitchFamily="2" charset="2"/>
              <a:buChar char="Ø"/>
            </a:pPr>
            <a:r>
              <a:rPr lang="en-US" sz="2800" dirty="0">
                <a:solidFill>
                  <a:schemeClr val="tx1"/>
                </a:solidFill>
              </a:rPr>
              <a:t>$300/m full family</a:t>
            </a:r>
          </a:p>
          <a:p>
            <a:pPr marL="457189" lvl="1" indent="0">
              <a:buNone/>
            </a:pPr>
            <a:endParaRPr lang="en-US" sz="2400" dirty="0">
              <a:solidFill>
                <a:schemeClr val="tx1"/>
              </a:solidFill>
            </a:endParaRPr>
          </a:p>
          <a:p>
            <a:pPr marL="457189" lvl="1" indent="0">
              <a:buNone/>
            </a:pPr>
            <a:r>
              <a:rPr lang="en-US" sz="2400" b="1" dirty="0">
                <a:solidFill>
                  <a:schemeClr val="tx1"/>
                </a:solidFill>
              </a:rPr>
              <a:t>Only good as long as the employer is paying for active employees</a:t>
            </a:r>
            <a:endParaRPr lang="en-US" b="1" dirty="0"/>
          </a:p>
        </p:txBody>
      </p:sp>
      <p:pic>
        <p:nvPicPr>
          <p:cNvPr id="6" name="Picture 5">
            <a:extLst>
              <a:ext uri="{FF2B5EF4-FFF2-40B4-BE49-F238E27FC236}">
                <a16:creationId xmlns:a16="http://schemas.microsoft.com/office/drawing/2014/main" id="{44A9CB44-39E2-4511-B0DE-A8CA3807A97C}"/>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383622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40</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673100" y="1371600"/>
            <a:ext cx="10682288" cy="4762500"/>
          </a:xfrm>
        </p:spPr>
        <p:txBody>
          <a:bodyPr>
            <a:normAutofit/>
          </a:bodyPr>
          <a:lstStyle/>
          <a:p>
            <a:r>
              <a:rPr lang="en-US" sz="2600" dirty="0">
                <a:solidFill>
                  <a:schemeClr val="tx1"/>
                </a:solidFill>
              </a:rPr>
              <a:t>Not to be confused with Washington’s Paid Sick Leave Law </a:t>
            </a:r>
            <a:r>
              <a:rPr lang="en-US" sz="2600" u="sng" dirty="0">
                <a:solidFill>
                  <a:schemeClr val="tx1"/>
                </a:solidFill>
              </a:rPr>
              <a:t>OR</a:t>
            </a:r>
            <a:r>
              <a:rPr lang="en-US" sz="2600" dirty="0">
                <a:solidFill>
                  <a:schemeClr val="tx1"/>
                </a:solidFill>
              </a:rPr>
              <a:t> Washington’s Paid Family Medical Leave program.</a:t>
            </a:r>
          </a:p>
          <a:p>
            <a:r>
              <a:rPr lang="en-US" sz="2600" dirty="0">
                <a:solidFill>
                  <a:schemeClr val="tx1"/>
                </a:solidFill>
              </a:rPr>
              <a:t>New state insurance program providing long-term care insurance for eligible employees.  Lifetime maximum of $36,500, indexed annually to inflation.</a:t>
            </a:r>
          </a:p>
          <a:p>
            <a:r>
              <a:rPr lang="en-US" sz="2600" dirty="0">
                <a:solidFill>
                  <a:schemeClr val="tx1"/>
                </a:solidFill>
              </a:rPr>
              <a:t>Premium deduction effective 1/1/2022.</a:t>
            </a:r>
          </a:p>
          <a:p>
            <a:r>
              <a:rPr lang="en-US" sz="2600" dirty="0">
                <a:solidFill>
                  <a:schemeClr val="tx1"/>
                </a:solidFill>
              </a:rPr>
              <a:t>Benefits effective 1/1/2025.</a:t>
            </a:r>
          </a:p>
          <a:p>
            <a:r>
              <a:rPr lang="en-US" sz="2600" dirty="0">
                <a:solidFill>
                  <a:schemeClr val="tx1"/>
                </a:solidFill>
              </a:rPr>
              <a:t>New 0.58% payroll tax paid </a:t>
            </a:r>
            <a:r>
              <a:rPr lang="en-US" sz="2600" u="sng" dirty="0">
                <a:solidFill>
                  <a:schemeClr val="tx1"/>
                </a:solidFill>
              </a:rPr>
              <a:t>entirely</a:t>
            </a:r>
            <a:r>
              <a:rPr lang="en-US" sz="2600" dirty="0">
                <a:solidFill>
                  <a:schemeClr val="tx1"/>
                </a:solidFill>
              </a:rPr>
              <a:t> by employees.</a:t>
            </a:r>
          </a:p>
          <a:p>
            <a:r>
              <a:rPr lang="en-US" sz="2600" dirty="0">
                <a:solidFill>
                  <a:schemeClr val="tx1"/>
                </a:solidFill>
              </a:rPr>
              <a:t>Regulations have not been published or finalized.</a:t>
            </a:r>
          </a:p>
          <a:p>
            <a:r>
              <a:rPr lang="en-US" sz="2600" dirty="0">
                <a:solidFill>
                  <a:schemeClr val="tx1"/>
                </a:solidFill>
              </a:rPr>
              <a:t>Expect more information at future WASPC and WCIA events!</a:t>
            </a:r>
          </a:p>
        </p:txBody>
      </p:sp>
      <p:pic>
        <p:nvPicPr>
          <p:cNvPr id="6" name="Picture 5">
            <a:extLst>
              <a:ext uri="{FF2B5EF4-FFF2-40B4-BE49-F238E27FC236}">
                <a16:creationId xmlns:a16="http://schemas.microsoft.com/office/drawing/2014/main" id="{57C6A016-B274-402C-8780-5BFF82025C8F}"/>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894773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687760"/>
          </a:xfrm>
        </p:spPr>
        <p:txBody>
          <a:bodyPr/>
          <a:lstStyle/>
          <a:p>
            <a:r>
              <a:rPr lang="en-US" i="1" dirty="0"/>
              <a:t>Escriba</a:t>
            </a:r>
            <a:r>
              <a:rPr lang="en-US" dirty="0"/>
              <a:t>, the FMLA, and the Dept. of Labor</a:t>
            </a:r>
            <a:br>
              <a:rPr lang="en-US" dirty="0"/>
            </a:br>
            <a:r>
              <a:rPr lang="en-US" dirty="0"/>
              <a:t>DOL Opinion Letter (March 2019)</a:t>
            </a:r>
            <a:endParaRPr lang="en-US"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41</a:t>
            </a:fld>
            <a:endParaRPr lang="en-US" dirty="0">
              <a:solidFill>
                <a:schemeClr val="bg1"/>
              </a:solidFill>
            </a:endParaRPr>
          </a:p>
        </p:txBody>
      </p:sp>
      <p:pic>
        <p:nvPicPr>
          <p:cNvPr id="7" name="Picture 6">
            <a:extLst>
              <a:ext uri="{FF2B5EF4-FFF2-40B4-BE49-F238E27FC236}">
                <a16:creationId xmlns:a16="http://schemas.microsoft.com/office/drawing/2014/main" id="{D5111CC6-F1F5-4D3C-AD2F-FAD2A0FF52C6}"/>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9" name="Picture 8">
            <a:extLst>
              <a:ext uri="{FF2B5EF4-FFF2-40B4-BE49-F238E27FC236}">
                <a16:creationId xmlns:a16="http://schemas.microsoft.com/office/drawing/2014/main" id="{E2E2D2FA-4646-426F-B13A-DD6191EAC75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758284" y="996948"/>
            <a:ext cx="4675433" cy="2504696"/>
          </a:xfrm>
          <a:prstGeom prst="rect">
            <a:avLst/>
          </a:prstGeom>
        </p:spPr>
      </p:pic>
      <p:sp>
        <p:nvSpPr>
          <p:cNvPr id="10" name="TextBox 9">
            <a:extLst>
              <a:ext uri="{FF2B5EF4-FFF2-40B4-BE49-F238E27FC236}">
                <a16:creationId xmlns:a16="http://schemas.microsoft.com/office/drawing/2014/main" id="{463428EE-7597-4B7F-960C-4742A9343B68}"/>
              </a:ext>
            </a:extLst>
          </p:cNvPr>
          <p:cNvSpPr txBox="1"/>
          <p:nvPr/>
        </p:nvSpPr>
        <p:spPr>
          <a:xfrm>
            <a:off x="3688633" y="3501644"/>
            <a:ext cx="3399738" cy="234134"/>
          </a:xfrm>
          <a:prstGeom prst="rect">
            <a:avLst/>
          </a:prstGeom>
          <a:noFill/>
        </p:spPr>
        <p:txBody>
          <a:bodyPr wrap="square" rtlCol="0">
            <a:spAutoFit/>
          </a:bodyPr>
          <a:lstStyle/>
          <a:p>
            <a:r>
              <a:rPr lang="en-US" sz="900" dirty="0">
                <a:hlinkClick r:id="rId4" tooltip="https://calaborlawnews.com/legal-news/family-medical-leave-act-fmla-california-9-22786.php"/>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2010332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42</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47800"/>
            <a:ext cx="10517188" cy="4425952"/>
          </a:xfrm>
        </p:spPr>
        <p:txBody>
          <a:bodyPr>
            <a:normAutofit lnSpcReduction="10000"/>
          </a:bodyPr>
          <a:lstStyle/>
          <a:p>
            <a:r>
              <a:rPr lang="en-US" sz="2600" dirty="0">
                <a:solidFill>
                  <a:schemeClr val="tx1"/>
                </a:solidFill>
              </a:rPr>
              <a:t>The FMLA generally provides 12 weeks of protected leave for qualified medical, family, and military reasons.</a:t>
            </a:r>
          </a:p>
          <a:p>
            <a:r>
              <a:rPr lang="en-US" sz="2600" dirty="0">
                <a:solidFill>
                  <a:schemeClr val="tx1"/>
                </a:solidFill>
              </a:rPr>
              <a:t>Up until 2013, based on express FMLA regulations, employers in Washington understood they could unilaterally designate FMLA leave, regardless of whether an employee agreed, when the employee had a qualifying event.</a:t>
            </a:r>
          </a:p>
          <a:p>
            <a:r>
              <a:rPr lang="en-US" sz="2600" dirty="0">
                <a:solidFill>
                  <a:schemeClr val="tx1"/>
                </a:solidFill>
              </a:rPr>
              <a:t>This was desirable because employees would then exhaust protected leave entitlements without delay.</a:t>
            </a:r>
          </a:p>
          <a:p>
            <a:r>
              <a:rPr lang="en-US" sz="2600" dirty="0">
                <a:solidFill>
                  <a:schemeClr val="tx1"/>
                </a:solidFill>
              </a:rPr>
              <a:t>In </a:t>
            </a:r>
            <a:r>
              <a:rPr lang="en-US" sz="2600" i="1" dirty="0">
                <a:solidFill>
                  <a:schemeClr val="tx1"/>
                </a:solidFill>
              </a:rPr>
              <a:t>Escriba v. Foster Farms</a:t>
            </a:r>
            <a:r>
              <a:rPr lang="en-US" sz="2600" dirty="0">
                <a:solidFill>
                  <a:schemeClr val="tx1"/>
                </a:solidFill>
              </a:rPr>
              <a:t> (2013), the federal Ninth Circuit held that an employee could decline FMLA leave when he/she had a qualifying event and instead could “save” the FMLA leave.</a:t>
            </a:r>
          </a:p>
          <a:p>
            <a:r>
              <a:rPr lang="en-US" sz="2600" dirty="0">
                <a:solidFill>
                  <a:schemeClr val="tx1"/>
                </a:solidFill>
              </a:rPr>
              <a:t>Employees could stretch out extended leaves of absence.</a:t>
            </a:r>
          </a:p>
        </p:txBody>
      </p:sp>
      <p:pic>
        <p:nvPicPr>
          <p:cNvPr id="6" name="Picture 5">
            <a:extLst>
              <a:ext uri="{FF2B5EF4-FFF2-40B4-BE49-F238E27FC236}">
                <a16:creationId xmlns:a16="http://schemas.microsoft.com/office/drawing/2014/main" id="{EBE0384B-EE81-4801-BB19-8A9C9FA3176A}"/>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589215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 of the Opinion Letter</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43</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47800"/>
            <a:ext cx="10517188" cy="4425952"/>
          </a:xfrm>
        </p:spPr>
        <p:txBody>
          <a:bodyPr>
            <a:normAutofit/>
          </a:bodyPr>
          <a:lstStyle/>
          <a:p>
            <a:r>
              <a:rPr lang="en-US" sz="2800" i="1" dirty="0">
                <a:solidFill>
                  <a:schemeClr val="tx1"/>
                </a:solidFill>
              </a:rPr>
              <a:t>Escriba</a:t>
            </a:r>
            <a:r>
              <a:rPr lang="en-US" sz="2800" dirty="0">
                <a:solidFill>
                  <a:schemeClr val="tx1"/>
                </a:solidFill>
              </a:rPr>
              <a:t> was decided on truly whacky facts.</a:t>
            </a:r>
          </a:p>
          <a:p>
            <a:r>
              <a:rPr lang="en-US" sz="2800" dirty="0">
                <a:solidFill>
                  <a:schemeClr val="tx1"/>
                </a:solidFill>
              </a:rPr>
              <a:t>The Dept. of Labor now expressly disagrees with the Ninth Circuit.</a:t>
            </a:r>
          </a:p>
          <a:p>
            <a:r>
              <a:rPr lang="en-US" sz="2800" dirty="0">
                <a:solidFill>
                  <a:schemeClr val="tx1"/>
                </a:solidFill>
              </a:rPr>
              <a:t>Based on new DOL guidance, once an employee has a qualifying event, an employer MUST designate the leave as FMLA and start the clock ticking.</a:t>
            </a:r>
          </a:p>
          <a:p>
            <a:r>
              <a:rPr lang="en-US" sz="2800" dirty="0">
                <a:solidFill>
                  <a:schemeClr val="tx1"/>
                </a:solidFill>
              </a:rPr>
              <a:t>Neither an employee nor an employer may decline or “save” FMLA leave for later use.</a:t>
            </a:r>
          </a:p>
          <a:p>
            <a:endParaRPr lang="en-US" sz="2600" b="1" dirty="0">
              <a:solidFill>
                <a:schemeClr val="tx1"/>
              </a:solidFill>
            </a:endParaRPr>
          </a:p>
        </p:txBody>
      </p:sp>
      <p:pic>
        <p:nvPicPr>
          <p:cNvPr id="6" name="Picture 5">
            <a:extLst>
              <a:ext uri="{FF2B5EF4-FFF2-40B4-BE49-F238E27FC236}">
                <a16:creationId xmlns:a16="http://schemas.microsoft.com/office/drawing/2014/main" id="{EBE0384B-EE81-4801-BB19-8A9C9FA3176A}"/>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496447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44</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47800"/>
            <a:ext cx="10517188" cy="4425952"/>
          </a:xfrm>
        </p:spPr>
        <p:txBody>
          <a:bodyPr>
            <a:normAutofit/>
          </a:bodyPr>
          <a:lstStyle/>
          <a:p>
            <a:r>
              <a:rPr lang="en-US" sz="2600" dirty="0">
                <a:solidFill>
                  <a:schemeClr val="tx1"/>
                </a:solidFill>
              </a:rPr>
              <a:t>Technically speaking, the Ninth Circuit (where Washington is located) trumps the Department of Labor.</a:t>
            </a:r>
          </a:p>
          <a:p>
            <a:r>
              <a:rPr lang="en-US" sz="2600" dirty="0">
                <a:solidFill>
                  <a:schemeClr val="tx1"/>
                </a:solidFill>
              </a:rPr>
              <a:t>Truly risk adverse employers should continue to abide by </a:t>
            </a:r>
            <a:r>
              <a:rPr lang="en-US" sz="2600" i="1" dirty="0">
                <a:solidFill>
                  <a:schemeClr val="tx1"/>
                </a:solidFill>
              </a:rPr>
              <a:t>Escriba</a:t>
            </a:r>
            <a:r>
              <a:rPr lang="en-US" sz="2600" dirty="0">
                <a:solidFill>
                  <a:schemeClr val="tx1"/>
                </a:solidFill>
              </a:rPr>
              <a:t>.</a:t>
            </a:r>
          </a:p>
          <a:p>
            <a:r>
              <a:rPr lang="en-US" sz="2600" dirty="0">
                <a:solidFill>
                  <a:schemeClr val="tx1"/>
                </a:solidFill>
              </a:rPr>
              <a:t>Ignoring </a:t>
            </a:r>
            <a:r>
              <a:rPr lang="en-US" sz="2600" i="1" dirty="0">
                <a:solidFill>
                  <a:schemeClr val="tx1"/>
                </a:solidFill>
              </a:rPr>
              <a:t>Escriba</a:t>
            </a:r>
            <a:r>
              <a:rPr lang="en-US" sz="2600" dirty="0">
                <a:solidFill>
                  <a:schemeClr val="tx1"/>
                </a:solidFill>
              </a:rPr>
              <a:t> and complying with the Department of Labor guidance appears to be a low-risk option, backed by good authority, but may involve a legal challenge.</a:t>
            </a:r>
          </a:p>
          <a:p>
            <a:r>
              <a:rPr lang="en-US" sz="2600" dirty="0">
                <a:solidFill>
                  <a:schemeClr val="tx1"/>
                </a:solidFill>
              </a:rPr>
              <a:t>Consult with your HR department and legal counsel.</a:t>
            </a:r>
          </a:p>
          <a:p>
            <a:r>
              <a:rPr lang="en-US" sz="2600" dirty="0">
                <a:solidFill>
                  <a:schemeClr val="tx1"/>
                </a:solidFill>
              </a:rPr>
              <a:t>If you have bargained CBA language that complies with </a:t>
            </a:r>
            <a:r>
              <a:rPr lang="en-US" sz="2600" i="1" dirty="0">
                <a:solidFill>
                  <a:schemeClr val="tx1"/>
                </a:solidFill>
              </a:rPr>
              <a:t>Escriba</a:t>
            </a:r>
            <a:r>
              <a:rPr lang="en-US" sz="2600" dirty="0">
                <a:solidFill>
                  <a:schemeClr val="tx1"/>
                </a:solidFill>
              </a:rPr>
              <a:t>, then you have a quandary…</a:t>
            </a:r>
          </a:p>
          <a:p>
            <a:endParaRPr lang="en-US" sz="2600" b="1" dirty="0">
              <a:solidFill>
                <a:schemeClr val="tx1"/>
              </a:solidFill>
            </a:endParaRPr>
          </a:p>
        </p:txBody>
      </p:sp>
      <p:pic>
        <p:nvPicPr>
          <p:cNvPr id="6" name="Picture 5">
            <a:extLst>
              <a:ext uri="{FF2B5EF4-FFF2-40B4-BE49-F238E27FC236}">
                <a16:creationId xmlns:a16="http://schemas.microsoft.com/office/drawing/2014/main" id="{EBE0384B-EE81-4801-BB19-8A9C9FA3176A}"/>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156208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2673" y="3060863"/>
            <a:ext cx="10515600" cy="2480408"/>
          </a:xfrm>
        </p:spPr>
        <p:txBody>
          <a:bodyPr/>
          <a:lstStyle/>
          <a:p>
            <a:r>
              <a:rPr lang="en-US" sz="3800" dirty="0"/>
              <a:t>Fair Labor Standards Act (FLSA) Refresher</a:t>
            </a:r>
            <a:r>
              <a:rPr lang="en-US" dirty="0"/>
              <a:t/>
            </a:r>
            <a:br>
              <a:rPr lang="en-US" dirty="0"/>
            </a:br>
            <a:r>
              <a:rPr lang="en-US" dirty="0"/>
              <a:t>	</a:t>
            </a:r>
            <a:r>
              <a:rPr lang="en-US" sz="3800" dirty="0"/>
              <a:t>Preliminary/postliminary activities</a:t>
            </a:r>
            <a:r>
              <a:rPr lang="en-US" dirty="0"/>
              <a:t/>
            </a:r>
            <a:br>
              <a:rPr lang="en-US" dirty="0"/>
            </a:br>
            <a:r>
              <a:rPr lang="en-US" dirty="0"/>
              <a:t>	</a:t>
            </a:r>
            <a:r>
              <a:rPr lang="en-US" sz="3800" dirty="0"/>
              <a:t>Off-duty emails and phone calls</a:t>
            </a:r>
            <a:r>
              <a:rPr lang="en-US" dirty="0"/>
              <a:t/>
            </a:r>
            <a:br>
              <a:rPr lang="en-US" dirty="0"/>
            </a:br>
            <a:r>
              <a:rPr lang="en-US" dirty="0"/>
              <a:t>	</a:t>
            </a:r>
            <a:r>
              <a:rPr lang="en-US" sz="3800" dirty="0"/>
              <a:t>“Flex” time for non-exempt employees</a:t>
            </a:r>
            <a:endParaRPr lang="en-US" sz="3800"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45</a:t>
            </a:fld>
            <a:endParaRPr lang="en-US" dirty="0">
              <a:solidFill>
                <a:schemeClr val="bg1"/>
              </a:solidFill>
            </a:endParaRPr>
          </a:p>
        </p:txBody>
      </p:sp>
      <p:pic>
        <p:nvPicPr>
          <p:cNvPr id="7" name="Picture 6">
            <a:extLst>
              <a:ext uri="{FF2B5EF4-FFF2-40B4-BE49-F238E27FC236}">
                <a16:creationId xmlns:a16="http://schemas.microsoft.com/office/drawing/2014/main" id="{CC12F139-3465-493E-A9B3-53B033B83E99}"/>
              </a:ext>
            </a:extLst>
          </p:cNvPr>
          <p:cNvPicPr>
            <a:picLocks noChangeAspect="1"/>
          </p:cNvPicPr>
          <p:nvPr/>
        </p:nvPicPr>
        <p:blipFill>
          <a:blip r:embed="rId3"/>
          <a:stretch>
            <a:fillRect/>
          </a:stretch>
        </p:blipFill>
        <p:spPr>
          <a:xfrm>
            <a:off x="9142763" y="339910"/>
            <a:ext cx="1729238" cy="657038"/>
          </a:xfrm>
          <a:prstGeom prst="rect">
            <a:avLst/>
          </a:prstGeom>
        </p:spPr>
      </p:pic>
      <p:sp>
        <p:nvSpPr>
          <p:cNvPr id="2" name="Arrow: Right 1">
            <a:extLst>
              <a:ext uri="{FF2B5EF4-FFF2-40B4-BE49-F238E27FC236}">
                <a16:creationId xmlns:a16="http://schemas.microsoft.com/office/drawing/2014/main" id="{07552C0C-CAD4-48A2-9573-9E289F864D53}"/>
              </a:ext>
            </a:extLst>
          </p:cNvPr>
          <p:cNvSpPr/>
          <p:nvPr/>
        </p:nvSpPr>
        <p:spPr>
          <a:xfrm>
            <a:off x="1230489" y="3962400"/>
            <a:ext cx="609600" cy="338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CF83D081-093D-4999-9558-CC2BF8DE7166}"/>
              </a:ext>
            </a:extLst>
          </p:cNvPr>
          <p:cNvSpPr/>
          <p:nvPr/>
        </p:nvSpPr>
        <p:spPr>
          <a:xfrm>
            <a:off x="1230489" y="4518687"/>
            <a:ext cx="609600" cy="338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DBF3E27-9706-41BE-8EAE-F247C6300566}"/>
              </a:ext>
            </a:extLst>
          </p:cNvPr>
          <p:cNvSpPr/>
          <p:nvPr/>
        </p:nvSpPr>
        <p:spPr>
          <a:xfrm>
            <a:off x="1230489" y="5074974"/>
            <a:ext cx="609600" cy="338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4060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46</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20901" y="1686896"/>
            <a:ext cx="10632899" cy="4775200"/>
          </a:xfrm>
        </p:spPr>
        <p:txBody>
          <a:bodyPr>
            <a:normAutofit/>
          </a:bodyPr>
          <a:lstStyle/>
          <a:p>
            <a:r>
              <a:rPr lang="en-US" sz="3400" dirty="0">
                <a:solidFill>
                  <a:schemeClr val="tx1"/>
                </a:solidFill>
              </a:rPr>
              <a:t>We have seen a rise in FLSA lawsuits.</a:t>
            </a:r>
          </a:p>
          <a:p>
            <a:r>
              <a:rPr lang="en-US" sz="3400" dirty="0">
                <a:solidFill>
                  <a:schemeClr val="tx1"/>
                </a:solidFill>
              </a:rPr>
              <a:t>We have had the misfortune of DOL audits.</a:t>
            </a:r>
          </a:p>
          <a:p>
            <a:r>
              <a:rPr lang="en-US" sz="3400" dirty="0">
                <a:solidFill>
                  <a:schemeClr val="tx1"/>
                </a:solidFill>
              </a:rPr>
              <a:t>Avoid the pain by complying now!</a:t>
            </a:r>
          </a:p>
          <a:p>
            <a:endParaRPr lang="en-US" sz="2600" b="1" dirty="0">
              <a:solidFill>
                <a:schemeClr val="tx1"/>
              </a:solidFill>
            </a:endParaRPr>
          </a:p>
        </p:txBody>
      </p:sp>
      <p:pic>
        <p:nvPicPr>
          <p:cNvPr id="6" name="Picture 5">
            <a:extLst>
              <a:ext uri="{FF2B5EF4-FFF2-40B4-BE49-F238E27FC236}">
                <a16:creationId xmlns:a16="http://schemas.microsoft.com/office/drawing/2014/main" id="{265CFE05-2898-449A-AD53-3C63A71D288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167618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Preliminary/Postliminary Activities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47</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79550" y="1474607"/>
            <a:ext cx="10632899" cy="4775200"/>
          </a:xfrm>
        </p:spPr>
        <p:txBody>
          <a:bodyPr>
            <a:normAutofit/>
          </a:bodyPr>
          <a:lstStyle/>
          <a:p>
            <a:r>
              <a:rPr lang="en-US" sz="2800" dirty="0">
                <a:solidFill>
                  <a:schemeClr val="tx1"/>
                </a:solidFill>
              </a:rPr>
              <a:t>Under the FLSA, preliminary and postliminary activities are generally non-compensable.</a:t>
            </a:r>
          </a:p>
          <a:p>
            <a:pPr lvl="1"/>
            <a:r>
              <a:rPr lang="en-US" sz="2400" dirty="0">
                <a:solidFill>
                  <a:schemeClr val="tx1"/>
                </a:solidFill>
              </a:rPr>
              <a:t>Changing clothes, visiting the water cooler, showering, voluntarily arriving early (but not working), etc.</a:t>
            </a:r>
          </a:p>
          <a:p>
            <a:r>
              <a:rPr lang="en-US" sz="2800" dirty="0">
                <a:solidFill>
                  <a:schemeClr val="tx1"/>
                </a:solidFill>
              </a:rPr>
              <a:t>Activities that are “integral and indispensable” to an employee’s principal activities are compensable time.</a:t>
            </a:r>
          </a:p>
          <a:p>
            <a:pPr lvl="1"/>
            <a:r>
              <a:rPr lang="en-US" sz="2400" dirty="0">
                <a:solidFill>
                  <a:schemeClr val="tx1"/>
                </a:solidFill>
              </a:rPr>
              <a:t>Changing clothes, when required at the employer’s premises.</a:t>
            </a:r>
          </a:p>
          <a:p>
            <a:pPr lvl="1"/>
            <a:r>
              <a:rPr lang="en-US" sz="2400" dirty="0">
                <a:solidFill>
                  <a:schemeClr val="tx1"/>
                </a:solidFill>
              </a:rPr>
              <a:t>Donning/doffing specialized gear and equipment.</a:t>
            </a:r>
          </a:p>
          <a:p>
            <a:pPr lvl="1"/>
            <a:r>
              <a:rPr lang="en-US" sz="2400" dirty="0">
                <a:solidFill>
                  <a:schemeClr val="tx1"/>
                </a:solidFill>
              </a:rPr>
              <a:t>Prepping supplies and gear, booting laptops, etc.</a:t>
            </a:r>
          </a:p>
          <a:p>
            <a:pPr lvl="1"/>
            <a:r>
              <a:rPr lang="en-US" sz="2400" dirty="0">
                <a:solidFill>
                  <a:schemeClr val="tx1"/>
                </a:solidFill>
              </a:rPr>
              <a:t>“Tie-ins” or pre/post shift briefings with incoming/outgoing officers.</a:t>
            </a:r>
          </a:p>
          <a:p>
            <a:pPr lvl="1"/>
            <a:r>
              <a:rPr lang="en-US" sz="2400" dirty="0">
                <a:solidFill>
                  <a:schemeClr val="tx1"/>
                </a:solidFill>
              </a:rPr>
              <a:t>Voluntarily arriving early and engaging in work.</a:t>
            </a:r>
          </a:p>
          <a:p>
            <a:endParaRPr lang="en-US" sz="2600" b="1" dirty="0">
              <a:solidFill>
                <a:schemeClr val="tx1"/>
              </a:solidFill>
            </a:endParaRPr>
          </a:p>
        </p:txBody>
      </p:sp>
      <p:pic>
        <p:nvPicPr>
          <p:cNvPr id="6" name="Picture 5">
            <a:extLst>
              <a:ext uri="{FF2B5EF4-FFF2-40B4-BE49-F238E27FC236}">
                <a16:creationId xmlns:a16="http://schemas.microsoft.com/office/drawing/2014/main" id="{265CFE05-2898-449A-AD53-3C63A71D288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179214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Best Practices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48</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79550" y="1474607"/>
            <a:ext cx="10632899" cy="4775200"/>
          </a:xfrm>
        </p:spPr>
        <p:txBody>
          <a:bodyPr>
            <a:normAutofit/>
          </a:bodyPr>
          <a:lstStyle/>
          <a:p>
            <a:r>
              <a:rPr lang="en-US" sz="2800" dirty="0">
                <a:solidFill>
                  <a:schemeClr val="tx1"/>
                </a:solidFill>
              </a:rPr>
              <a:t>Ensure employees are currently being paid for all compensable work tasks.</a:t>
            </a:r>
          </a:p>
          <a:p>
            <a:r>
              <a:rPr lang="en-US" sz="2800" dirty="0">
                <a:solidFill>
                  <a:schemeClr val="tx1"/>
                </a:solidFill>
              </a:rPr>
              <a:t>Have clear policies preventing off-the-clock work and accurately reporting all hours worked.</a:t>
            </a:r>
          </a:p>
          <a:p>
            <a:r>
              <a:rPr lang="en-US" sz="2800" dirty="0">
                <a:solidFill>
                  <a:schemeClr val="tx1"/>
                </a:solidFill>
              </a:rPr>
              <a:t>Ensure supervisors and managers understand and enforce the rules.</a:t>
            </a:r>
          </a:p>
          <a:p>
            <a:r>
              <a:rPr lang="en-US" sz="2800" dirty="0">
                <a:solidFill>
                  <a:schemeClr val="tx1"/>
                </a:solidFill>
              </a:rPr>
              <a:t>Even “voluntary” pre-shift or post-shift activities undertaken be employees are compensable.</a:t>
            </a:r>
          </a:p>
          <a:p>
            <a:endParaRPr lang="en-US" sz="2600" b="1" dirty="0">
              <a:solidFill>
                <a:schemeClr val="tx1"/>
              </a:solidFill>
            </a:endParaRPr>
          </a:p>
        </p:txBody>
      </p:sp>
      <p:pic>
        <p:nvPicPr>
          <p:cNvPr id="6" name="Picture 5">
            <a:extLst>
              <a:ext uri="{FF2B5EF4-FFF2-40B4-BE49-F238E27FC236}">
                <a16:creationId xmlns:a16="http://schemas.microsoft.com/office/drawing/2014/main" id="{265CFE05-2898-449A-AD53-3C63A71D288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4077332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Off-Duty Emails and Phone Calls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49</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79550" y="1550811"/>
            <a:ext cx="10632899" cy="4775200"/>
          </a:xfrm>
        </p:spPr>
        <p:txBody>
          <a:bodyPr>
            <a:normAutofit/>
          </a:bodyPr>
          <a:lstStyle/>
          <a:p>
            <a:r>
              <a:rPr lang="en-US" sz="2800" dirty="0">
                <a:solidFill>
                  <a:schemeClr val="tx1"/>
                </a:solidFill>
              </a:rPr>
              <a:t>The FLSA requires compensation for all hours “suffered or permitted to work.”</a:t>
            </a:r>
          </a:p>
          <a:p>
            <a:r>
              <a:rPr lang="en-US" sz="2800" dirty="0">
                <a:solidFill>
                  <a:schemeClr val="tx1"/>
                </a:solidFill>
              </a:rPr>
              <a:t>This requirement extends to off-duty time spent checking email and responding to phone calls or text messages.</a:t>
            </a:r>
          </a:p>
          <a:p>
            <a:r>
              <a:rPr lang="en-US" sz="2800" i="1" dirty="0">
                <a:solidFill>
                  <a:schemeClr val="tx1"/>
                </a:solidFill>
              </a:rPr>
              <a:t>De minimis </a:t>
            </a:r>
            <a:r>
              <a:rPr lang="en-US" sz="2800" dirty="0">
                <a:solidFill>
                  <a:schemeClr val="tx1"/>
                </a:solidFill>
              </a:rPr>
              <a:t>time spent to briefly send a text or check email likely does not qualify for compensation.  Payment for time only a concern for substantial or recurring tasks.</a:t>
            </a:r>
          </a:p>
          <a:p>
            <a:pPr lvl="1"/>
            <a:r>
              <a:rPr lang="en-US" sz="2400" dirty="0">
                <a:solidFill>
                  <a:schemeClr val="tx1"/>
                </a:solidFill>
              </a:rPr>
              <a:t>Responding to a single text message = likely not compensable.</a:t>
            </a:r>
          </a:p>
          <a:p>
            <a:pPr lvl="1"/>
            <a:r>
              <a:rPr lang="en-US" sz="2400" dirty="0">
                <a:solidFill>
                  <a:schemeClr val="tx1"/>
                </a:solidFill>
              </a:rPr>
              <a:t>Responding to text messages every night = likely compensable.</a:t>
            </a:r>
          </a:p>
          <a:p>
            <a:endParaRPr lang="en-US" sz="2800" b="1"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265CFE05-2898-449A-AD53-3C63A71D288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34709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763960"/>
          </a:xfrm>
        </p:spPr>
        <p:txBody>
          <a:bodyPr/>
          <a:lstStyle/>
          <a:p>
            <a:r>
              <a:rPr lang="en-US" dirty="0"/>
              <a:t>Interest Arbitration Trends</a:t>
            </a:r>
            <a:endParaRPr lang="en-US" b="0"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5</a:t>
            </a:fld>
            <a:endParaRPr lang="en-US" dirty="0">
              <a:solidFill>
                <a:schemeClr val="bg1"/>
              </a:solidFill>
            </a:endParaRPr>
          </a:p>
        </p:txBody>
      </p:sp>
      <p:pic>
        <p:nvPicPr>
          <p:cNvPr id="4" name="Picture 3">
            <a:extLst>
              <a:ext uri="{FF2B5EF4-FFF2-40B4-BE49-F238E27FC236}">
                <a16:creationId xmlns:a16="http://schemas.microsoft.com/office/drawing/2014/main" id="{95C2786B-44E9-41EE-A018-8BA62C7F735F}"/>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924871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Best Practices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50</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79550" y="1474607"/>
            <a:ext cx="10632899" cy="4775200"/>
          </a:xfrm>
        </p:spPr>
        <p:txBody>
          <a:bodyPr>
            <a:normAutofit lnSpcReduction="10000"/>
          </a:bodyPr>
          <a:lstStyle/>
          <a:p>
            <a:r>
              <a:rPr lang="en-US" sz="3000" dirty="0">
                <a:solidFill>
                  <a:schemeClr val="tx1"/>
                </a:solidFill>
              </a:rPr>
              <a:t>Ensure policies and practices comply with the law.  Ensure supervisors are enforcing both.</a:t>
            </a:r>
          </a:p>
          <a:p>
            <a:pPr lvl="1"/>
            <a:r>
              <a:rPr lang="en-US" sz="2800" dirty="0">
                <a:solidFill>
                  <a:schemeClr val="tx1"/>
                </a:solidFill>
              </a:rPr>
              <a:t>If you do not want employees checking email and phones, ensure the directive and policy is clear.</a:t>
            </a:r>
          </a:p>
          <a:p>
            <a:pPr lvl="1"/>
            <a:r>
              <a:rPr lang="en-US" sz="2800" dirty="0">
                <a:solidFill>
                  <a:schemeClr val="tx1"/>
                </a:solidFill>
              </a:rPr>
              <a:t>Employers are allowed to set restraints.</a:t>
            </a:r>
          </a:p>
          <a:p>
            <a:r>
              <a:rPr lang="en-US" sz="3000" dirty="0">
                <a:solidFill>
                  <a:schemeClr val="tx1"/>
                </a:solidFill>
              </a:rPr>
              <a:t>Be cautious when issuing take-home electronic devices.</a:t>
            </a:r>
          </a:p>
          <a:p>
            <a:r>
              <a:rPr lang="en-US" sz="3000" dirty="0">
                <a:solidFill>
                  <a:schemeClr val="tx1"/>
                </a:solidFill>
              </a:rPr>
              <a:t>You may already have CBA language in place.  Altering practices and pay is a mandatory subject of bargaining.</a:t>
            </a:r>
          </a:p>
          <a:p>
            <a:r>
              <a:rPr lang="en-US" sz="3000" dirty="0">
                <a:solidFill>
                  <a:schemeClr val="tx1"/>
                </a:solidFill>
              </a:rPr>
              <a:t>Applies only to non-exempt (OT eligible) employees.</a:t>
            </a:r>
          </a:p>
        </p:txBody>
      </p:sp>
      <p:pic>
        <p:nvPicPr>
          <p:cNvPr id="6" name="Picture 5">
            <a:extLst>
              <a:ext uri="{FF2B5EF4-FFF2-40B4-BE49-F238E27FC236}">
                <a16:creationId xmlns:a16="http://schemas.microsoft.com/office/drawing/2014/main" id="{265CFE05-2898-449A-AD53-3C63A71D288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723364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normAutofit/>
          </a:bodyPr>
          <a:lstStyle/>
          <a:p>
            <a:r>
              <a:rPr lang="en-US" sz="3400" dirty="0"/>
              <a:t>“Flex” Time for Non-Exempt Employees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51</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79550" y="1474607"/>
            <a:ext cx="10632899" cy="4775200"/>
          </a:xfrm>
        </p:spPr>
        <p:txBody>
          <a:bodyPr>
            <a:normAutofit lnSpcReduction="10000"/>
          </a:bodyPr>
          <a:lstStyle/>
          <a:p>
            <a:r>
              <a:rPr lang="en-US" sz="2800" dirty="0">
                <a:solidFill>
                  <a:schemeClr val="tx1"/>
                </a:solidFill>
              </a:rPr>
              <a:t>Common situation: Employee works a few extra hours during the current workweek so he/she can then take a few additional hours of leave during a subsequent workweek.  No overtime is paid.</a:t>
            </a:r>
          </a:p>
          <a:p>
            <a:r>
              <a:rPr lang="en-US" sz="2800" dirty="0">
                <a:solidFill>
                  <a:schemeClr val="tx1"/>
                </a:solidFill>
              </a:rPr>
              <a:t>This is NOT okay.</a:t>
            </a:r>
          </a:p>
          <a:p>
            <a:r>
              <a:rPr lang="en-US" sz="2800" dirty="0">
                <a:solidFill>
                  <a:schemeClr val="tx1"/>
                </a:solidFill>
              </a:rPr>
              <a:t>To avoid overtime liability, an employee needs to “flex” those hours during the </a:t>
            </a:r>
            <a:r>
              <a:rPr lang="en-US" sz="2800" u="sng" dirty="0">
                <a:solidFill>
                  <a:schemeClr val="tx1"/>
                </a:solidFill>
              </a:rPr>
              <a:t>same</a:t>
            </a:r>
            <a:r>
              <a:rPr lang="en-US" sz="2800" dirty="0">
                <a:solidFill>
                  <a:schemeClr val="tx1"/>
                </a:solidFill>
              </a:rPr>
              <a:t> 40-hour or 7(k) work period.</a:t>
            </a:r>
          </a:p>
          <a:p>
            <a:r>
              <a:rPr lang="en-US" sz="2800" dirty="0">
                <a:solidFill>
                  <a:schemeClr val="tx1"/>
                </a:solidFill>
              </a:rPr>
              <a:t>“Flex” time is NOT the same as compensatory time.</a:t>
            </a:r>
          </a:p>
          <a:p>
            <a:r>
              <a:rPr lang="en-US" sz="2800" dirty="0">
                <a:solidFill>
                  <a:schemeClr val="tx1"/>
                </a:solidFill>
              </a:rPr>
              <a:t>An employee who triggers overtime in a specific work period needs to be paid overtime or compensatory time for the work in question.</a:t>
            </a:r>
            <a:endParaRPr lang="en-US" sz="2400"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265CFE05-2898-449A-AD53-3C63A71D288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302328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Best Practices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52</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779550" y="1474607"/>
            <a:ext cx="10632899" cy="4775200"/>
          </a:xfrm>
        </p:spPr>
        <p:txBody>
          <a:bodyPr>
            <a:normAutofit/>
          </a:bodyPr>
          <a:lstStyle/>
          <a:p>
            <a:r>
              <a:rPr lang="en-US" sz="2800" dirty="0">
                <a:solidFill>
                  <a:schemeClr val="tx1"/>
                </a:solidFill>
              </a:rPr>
              <a:t>If employees are allowed to “flex” their time, be certain that policies are correct and followed.  Also ensure supervisors understand the requirements.</a:t>
            </a:r>
          </a:p>
          <a:p>
            <a:r>
              <a:rPr lang="en-US" sz="2800" dirty="0">
                <a:solidFill>
                  <a:schemeClr val="tx1"/>
                </a:solidFill>
              </a:rPr>
              <a:t>Be certain to pay overtime when required by law.</a:t>
            </a:r>
          </a:p>
          <a:p>
            <a:r>
              <a:rPr lang="en-US" sz="2800" dirty="0">
                <a:solidFill>
                  <a:schemeClr val="tx1"/>
                </a:solidFill>
              </a:rPr>
              <a:t>You may already have CBA language in place addressing “flex” time and/or daily overtime requirements.  “Flex” time, overtime, and compensatory time are all mandatory subjects.</a:t>
            </a:r>
          </a:p>
          <a:p>
            <a:endParaRPr lang="en-US" sz="2600" b="1" dirty="0">
              <a:solidFill>
                <a:schemeClr val="tx1"/>
              </a:solidFill>
            </a:endParaRPr>
          </a:p>
        </p:txBody>
      </p:sp>
      <p:pic>
        <p:nvPicPr>
          <p:cNvPr id="6" name="Picture 5">
            <a:extLst>
              <a:ext uri="{FF2B5EF4-FFF2-40B4-BE49-F238E27FC236}">
                <a16:creationId xmlns:a16="http://schemas.microsoft.com/office/drawing/2014/main" id="{265CFE05-2898-449A-AD53-3C63A71D288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19230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738560"/>
          </a:xfrm>
        </p:spPr>
        <p:txBody>
          <a:bodyPr>
            <a:normAutofit/>
          </a:bodyPr>
          <a:lstStyle/>
          <a:p>
            <a:r>
              <a:rPr lang="en-US" sz="3400" dirty="0"/>
              <a:t>Amendment to Pregnancy Accommodations Act</a:t>
            </a:r>
            <a:br>
              <a:rPr lang="en-US" sz="3400" dirty="0"/>
            </a:br>
            <a:r>
              <a:rPr lang="en-US" sz="3400" dirty="0"/>
              <a:t>RCW 43.10.005</a:t>
            </a:r>
            <a:endParaRPr lang="en-US" sz="3400"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53</a:t>
            </a:fld>
            <a:endParaRPr lang="en-US" dirty="0">
              <a:solidFill>
                <a:schemeClr val="bg1"/>
              </a:solidFill>
            </a:endParaRPr>
          </a:p>
        </p:txBody>
      </p:sp>
      <p:pic>
        <p:nvPicPr>
          <p:cNvPr id="7" name="Picture 6">
            <a:extLst>
              <a:ext uri="{FF2B5EF4-FFF2-40B4-BE49-F238E27FC236}">
                <a16:creationId xmlns:a16="http://schemas.microsoft.com/office/drawing/2014/main" id="{F323E6E1-29B4-4CC1-8F6A-17945CFFF045}"/>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8" name="Picture 7">
            <a:extLst>
              <a:ext uri="{FF2B5EF4-FFF2-40B4-BE49-F238E27FC236}">
                <a16:creationId xmlns:a16="http://schemas.microsoft.com/office/drawing/2014/main" id="{D6371C96-2EFA-4A3A-A750-C16431B37B0F}"/>
              </a:ext>
            </a:extLst>
          </p:cNvPr>
          <p:cNvPicPr>
            <a:picLocks noChangeAspect="1"/>
          </p:cNvPicPr>
          <p:nvPr/>
        </p:nvPicPr>
        <p:blipFill>
          <a:blip r:embed="rId3"/>
          <a:stretch>
            <a:fillRect/>
          </a:stretch>
        </p:blipFill>
        <p:spPr>
          <a:xfrm>
            <a:off x="3262185" y="914400"/>
            <a:ext cx="4474256" cy="3061137"/>
          </a:xfrm>
          <a:prstGeom prst="rect">
            <a:avLst/>
          </a:prstGeom>
        </p:spPr>
      </p:pic>
    </p:spTree>
    <p:extLst>
      <p:ext uri="{BB962C8B-B14F-4D97-AF65-F5344CB8AC3E}">
        <p14:creationId xmlns:p14="http://schemas.microsoft.com/office/powerpoint/2010/main" val="1561348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54</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375152"/>
          </a:xfrm>
        </p:spPr>
        <p:txBody>
          <a:bodyPr>
            <a:normAutofit/>
          </a:bodyPr>
          <a:lstStyle/>
          <a:p>
            <a:r>
              <a:rPr lang="en-US" sz="2800" dirty="0">
                <a:solidFill>
                  <a:schemeClr val="tx1"/>
                </a:solidFill>
              </a:rPr>
              <a:t>Modification of existing law, expanding protections from pregnancy and pregnancy-related health conditions to now include the need to express breast milk.</a:t>
            </a:r>
          </a:p>
          <a:p>
            <a:r>
              <a:rPr lang="en-US" sz="2800" dirty="0">
                <a:solidFill>
                  <a:schemeClr val="tx1"/>
                </a:solidFill>
              </a:rPr>
              <a:t>Employers are obligated to provide reasonable break time for an employee to express breast milk for two (2) years following the birth of a child.</a:t>
            </a:r>
          </a:p>
          <a:p>
            <a:r>
              <a:rPr lang="en-US" sz="2800" dirty="0">
                <a:solidFill>
                  <a:schemeClr val="tx1"/>
                </a:solidFill>
              </a:rPr>
              <a:t>Employees have the right to a private location, other than a bathroom, to express breast milk.</a:t>
            </a: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020681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Suggestions for Compliance</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55</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863725"/>
            <a:ext cx="10517188" cy="3293737"/>
          </a:xfrm>
        </p:spPr>
        <p:txBody>
          <a:bodyPr>
            <a:normAutofit/>
          </a:bodyPr>
          <a:lstStyle/>
          <a:p>
            <a:r>
              <a:rPr lang="en-US" sz="3000" dirty="0">
                <a:solidFill>
                  <a:schemeClr val="tx1"/>
                </a:solidFill>
              </a:rPr>
              <a:t>Update policies to ensure they comply with the law.</a:t>
            </a:r>
          </a:p>
          <a:p>
            <a:r>
              <a:rPr lang="en-US" sz="3000" dirty="0">
                <a:solidFill>
                  <a:schemeClr val="tx1"/>
                </a:solidFill>
              </a:rPr>
              <a:t>Ensure supervisors and pregnant employees understand the rights under the law.</a:t>
            </a:r>
          </a:p>
          <a:p>
            <a:r>
              <a:rPr lang="en-US" sz="3000" dirty="0">
                <a:solidFill>
                  <a:schemeClr val="tx1"/>
                </a:solidFill>
              </a:rPr>
              <a:t>Provide a private location that is </a:t>
            </a:r>
            <a:r>
              <a:rPr lang="en-US" sz="3000" u="sng" dirty="0">
                <a:solidFill>
                  <a:schemeClr val="tx1"/>
                </a:solidFill>
              </a:rPr>
              <a:t>not</a:t>
            </a:r>
            <a:r>
              <a:rPr lang="en-US" sz="3000" dirty="0">
                <a:solidFill>
                  <a:schemeClr val="tx1"/>
                </a:solidFill>
              </a:rPr>
              <a:t> a bathroom for nursing mothers to express breast milk.</a:t>
            </a: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796616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738560"/>
          </a:xfrm>
        </p:spPr>
        <p:txBody>
          <a:bodyPr/>
          <a:lstStyle/>
          <a:p>
            <a:r>
              <a:rPr lang="en-US" dirty="0"/>
              <a:t>Amendment to Equal Pay Act</a:t>
            </a:r>
            <a:br>
              <a:rPr lang="en-US" dirty="0"/>
            </a:br>
            <a:r>
              <a:rPr lang="en-US" dirty="0"/>
              <a:t>RCW 49.58.005 </a:t>
            </a:r>
            <a:r>
              <a:rPr lang="en-US" i="1" dirty="0"/>
              <a:t>et seq</a:t>
            </a:r>
            <a:r>
              <a:rPr lang="en-US" dirty="0"/>
              <a:t>.</a:t>
            </a:r>
            <a:endParaRPr lang="en-US"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56</a:t>
            </a:fld>
            <a:endParaRPr lang="en-US" dirty="0">
              <a:solidFill>
                <a:schemeClr val="bg1"/>
              </a:solidFill>
            </a:endParaRPr>
          </a:p>
        </p:txBody>
      </p:sp>
      <p:pic>
        <p:nvPicPr>
          <p:cNvPr id="7" name="Picture 6">
            <a:extLst>
              <a:ext uri="{FF2B5EF4-FFF2-40B4-BE49-F238E27FC236}">
                <a16:creationId xmlns:a16="http://schemas.microsoft.com/office/drawing/2014/main" id="{F323E6E1-29B4-4CC1-8F6A-17945CFFF045}"/>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0A438ACA-05DE-4AFC-94E6-78753B11834E}"/>
              </a:ext>
            </a:extLst>
          </p:cNvPr>
          <p:cNvPicPr>
            <a:picLocks noChangeAspect="1"/>
          </p:cNvPicPr>
          <p:nvPr/>
        </p:nvPicPr>
        <p:blipFill>
          <a:blip r:embed="rId3"/>
          <a:stretch>
            <a:fillRect/>
          </a:stretch>
        </p:blipFill>
        <p:spPr>
          <a:xfrm>
            <a:off x="2332292" y="776780"/>
            <a:ext cx="5537713" cy="2898070"/>
          </a:xfrm>
          <a:prstGeom prst="rect">
            <a:avLst/>
          </a:prstGeom>
        </p:spPr>
      </p:pic>
    </p:spTree>
    <p:extLst>
      <p:ext uri="{BB962C8B-B14F-4D97-AF65-F5344CB8AC3E}">
        <p14:creationId xmlns:p14="http://schemas.microsoft.com/office/powerpoint/2010/main" val="1047113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57</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546600"/>
          </a:xfrm>
        </p:spPr>
        <p:txBody>
          <a:bodyPr>
            <a:normAutofit/>
          </a:bodyPr>
          <a:lstStyle/>
          <a:p>
            <a:r>
              <a:rPr lang="en-US" sz="2800" dirty="0">
                <a:solidFill>
                  <a:schemeClr val="tx1"/>
                </a:solidFill>
              </a:rPr>
              <a:t>Expands existing law by prohibiting an employer from inquiring about a job applicant’s wage or salary history information.</a:t>
            </a:r>
          </a:p>
          <a:p>
            <a:r>
              <a:rPr lang="en-US" sz="2800" dirty="0">
                <a:solidFill>
                  <a:schemeClr val="tx1"/>
                </a:solidFill>
              </a:rPr>
              <a:t>Prohibits an employer from requesting information directly from a job applicant or “indirectly” from the job applicant’s employer.</a:t>
            </a:r>
          </a:p>
          <a:p>
            <a:r>
              <a:rPr lang="en-US" sz="2800" dirty="0">
                <a:solidFill>
                  <a:schemeClr val="tx1"/>
                </a:solidFill>
              </a:rPr>
              <a:t>Employers may confirm salary data when voluntarily disclosed by a job applicant.</a:t>
            </a:r>
          </a:p>
          <a:p>
            <a:r>
              <a:rPr lang="en-US" sz="2800" dirty="0">
                <a:solidFill>
                  <a:schemeClr val="tx1"/>
                </a:solidFill>
              </a:rPr>
              <a:t>Employers may confirm salary data after extending an offer of employment.</a:t>
            </a: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431651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Suggestions for Compliance</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58</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74800"/>
            <a:ext cx="10517188" cy="4286252"/>
          </a:xfrm>
        </p:spPr>
        <p:txBody>
          <a:bodyPr>
            <a:normAutofit/>
          </a:bodyPr>
          <a:lstStyle/>
          <a:p>
            <a:r>
              <a:rPr lang="en-US" sz="3000" dirty="0">
                <a:solidFill>
                  <a:schemeClr val="tx1"/>
                </a:solidFill>
              </a:rPr>
              <a:t>Update hiring policies and job applications to comply with the law.</a:t>
            </a:r>
          </a:p>
          <a:p>
            <a:r>
              <a:rPr lang="en-US" sz="3000" dirty="0">
                <a:solidFill>
                  <a:schemeClr val="tx1"/>
                </a:solidFill>
              </a:rPr>
              <a:t>Ensure those involved in the hiring process understand the restrictions on soliciting salary data.</a:t>
            </a:r>
          </a:p>
          <a:p>
            <a:r>
              <a:rPr lang="en-US" sz="3000" dirty="0">
                <a:solidFill>
                  <a:schemeClr val="tx1"/>
                </a:solidFill>
              </a:rPr>
              <a:t>For lateral hires, do not discuss salary history unless voluntarily disclosed or after a job offer has been extended.</a:t>
            </a:r>
          </a:p>
          <a:p>
            <a:pPr lvl="1"/>
            <a:r>
              <a:rPr lang="en-US" sz="2800" dirty="0">
                <a:solidFill>
                  <a:schemeClr val="tx1"/>
                </a:solidFill>
              </a:rPr>
              <a:t>Still OK to negotiate placement on a salary schedule or step system, so long as job offer is first extended.</a:t>
            </a:r>
          </a:p>
        </p:txBody>
      </p:sp>
      <p:pic>
        <p:nvPicPr>
          <p:cNvPr id="6" name="Picture 5">
            <a:extLst>
              <a:ext uri="{FF2B5EF4-FFF2-40B4-BE49-F238E27FC236}">
                <a16:creationId xmlns:a16="http://schemas.microsoft.com/office/drawing/2014/main" id="{F9463387-076E-4857-95E1-67B3F6106198}"/>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664551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3814760"/>
          </a:xfrm>
        </p:spPr>
        <p:txBody>
          <a:bodyPr>
            <a:normAutofit/>
          </a:bodyPr>
          <a:lstStyle/>
          <a:p>
            <a:r>
              <a:rPr lang="en-US" sz="3600" dirty="0">
                <a:solidFill>
                  <a:schemeClr val="tx1"/>
                </a:solidFill>
              </a:rPr>
              <a:t>Engrossed Senate Bill 6280:  Regulation of Gov’t Agencies’ Use of Facial Recognition Services.</a:t>
            </a:r>
            <a:endParaRPr lang="en-US" sz="3600" b="0" dirty="0">
              <a:solidFill>
                <a:schemeClr val="tx1"/>
              </a:solidFill>
            </a:endParaRP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59</a:t>
            </a:fld>
            <a:endParaRPr lang="en-US" dirty="0">
              <a:solidFill>
                <a:schemeClr val="bg1"/>
              </a:solidFill>
            </a:endParaRPr>
          </a:p>
        </p:txBody>
      </p:sp>
      <p:pic>
        <p:nvPicPr>
          <p:cNvPr id="7" name="Picture 6">
            <a:extLst>
              <a:ext uri="{FF2B5EF4-FFF2-40B4-BE49-F238E27FC236}">
                <a16:creationId xmlns:a16="http://schemas.microsoft.com/office/drawing/2014/main" id="{E69E4B8C-79C9-47C0-8D41-02EDDE760C01}"/>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8A3EF3CE-3B3B-4C86-82D3-88BA4621DC8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957276" y="996948"/>
            <a:ext cx="4090368" cy="2739615"/>
          </a:xfrm>
          <a:prstGeom prst="rect">
            <a:avLst/>
          </a:prstGeom>
        </p:spPr>
      </p:pic>
      <p:sp>
        <p:nvSpPr>
          <p:cNvPr id="8" name="TextBox 7">
            <a:extLst>
              <a:ext uri="{FF2B5EF4-FFF2-40B4-BE49-F238E27FC236}">
                <a16:creationId xmlns:a16="http://schemas.microsoft.com/office/drawing/2014/main" id="{CD86FE93-FE2A-4914-90CA-577639D61D94}"/>
              </a:ext>
            </a:extLst>
          </p:cNvPr>
          <p:cNvSpPr txBox="1"/>
          <p:nvPr/>
        </p:nvSpPr>
        <p:spPr>
          <a:xfrm>
            <a:off x="3957276" y="3736563"/>
            <a:ext cx="3476428" cy="230832"/>
          </a:xfrm>
          <a:prstGeom prst="rect">
            <a:avLst/>
          </a:prstGeom>
          <a:noFill/>
        </p:spPr>
        <p:txBody>
          <a:bodyPr wrap="square" rtlCol="0">
            <a:spAutoFit/>
          </a:bodyPr>
          <a:lstStyle/>
          <a:p>
            <a:r>
              <a:rPr lang="en-US" sz="900">
                <a:hlinkClick r:id="rId4" tooltip="https://citizentruth.org/facial-recognition-china/"/>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362454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Recent Awards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6</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62100"/>
            <a:ext cx="10517188" cy="4298952"/>
          </a:xfrm>
        </p:spPr>
        <p:txBody>
          <a:bodyPr>
            <a:normAutofit/>
          </a:bodyPr>
          <a:lstStyle/>
          <a:p>
            <a:r>
              <a:rPr lang="en-US" sz="3000" b="1" i="1" dirty="0">
                <a:solidFill>
                  <a:schemeClr val="tx1"/>
                </a:solidFill>
              </a:rPr>
              <a:t>King County Corrections </a:t>
            </a:r>
            <a:r>
              <a:rPr lang="en-US" sz="3000" b="1" dirty="0">
                <a:solidFill>
                  <a:schemeClr val="tx1"/>
                </a:solidFill>
              </a:rPr>
              <a:t>(Lankford, June 2019)</a:t>
            </a:r>
          </a:p>
          <a:p>
            <a:pPr lvl="1"/>
            <a:r>
              <a:rPr lang="en-US" sz="2600" dirty="0">
                <a:solidFill>
                  <a:schemeClr val="tx1"/>
                </a:solidFill>
              </a:rPr>
              <a:t>Wages: 2.25% (2017), 3.00% (2018), 3.00% (2019)</a:t>
            </a:r>
          </a:p>
          <a:p>
            <a:pPr lvl="1"/>
            <a:r>
              <a:rPr lang="en-US" sz="2600" dirty="0">
                <a:solidFill>
                  <a:schemeClr val="tx1"/>
                </a:solidFill>
              </a:rPr>
              <a:t>Strong endorsement for comparisons to California</a:t>
            </a:r>
          </a:p>
          <a:p>
            <a:r>
              <a:rPr lang="en-US" sz="3000" b="1" i="1" dirty="0">
                <a:solidFill>
                  <a:schemeClr val="tx1"/>
                </a:solidFill>
              </a:rPr>
              <a:t>City of Bellingham Police </a:t>
            </a:r>
            <a:r>
              <a:rPr lang="en-US" sz="3000" b="1" dirty="0">
                <a:solidFill>
                  <a:schemeClr val="tx1"/>
                </a:solidFill>
              </a:rPr>
              <a:t>(Reeves, July 2019)</a:t>
            </a:r>
          </a:p>
          <a:p>
            <a:pPr lvl="1"/>
            <a:r>
              <a:rPr lang="en-US" sz="2600" dirty="0">
                <a:solidFill>
                  <a:schemeClr val="tx1"/>
                </a:solidFill>
              </a:rPr>
              <a:t>Wages: 3.25% (2018), 3.00% (2019), 2.75% (2020)</a:t>
            </a:r>
          </a:p>
          <a:p>
            <a:pPr lvl="1"/>
            <a:r>
              <a:rPr lang="en-US" sz="2600" dirty="0">
                <a:solidFill>
                  <a:schemeClr val="tx1"/>
                </a:solidFill>
              </a:rPr>
              <a:t>City lost internal equity argument on health insurance</a:t>
            </a:r>
          </a:p>
          <a:p>
            <a:r>
              <a:rPr lang="en-US" sz="3000" b="1" i="1" dirty="0">
                <a:solidFill>
                  <a:schemeClr val="tx1"/>
                </a:solidFill>
              </a:rPr>
              <a:t>Clark County Corrections </a:t>
            </a:r>
            <a:r>
              <a:rPr lang="en-US" sz="3000" b="1" dirty="0">
                <a:solidFill>
                  <a:schemeClr val="tx1"/>
                </a:solidFill>
              </a:rPr>
              <a:t>(Ahearn, November 2019)</a:t>
            </a:r>
          </a:p>
          <a:p>
            <a:pPr lvl="1"/>
            <a:r>
              <a:rPr lang="en-US" sz="2600" dirty="0">
                <a:solidFill>
                  <a:schemeClr val="tx1"/>
                </a:solidFill>
              </a:rPr>
              <a:t>Wages: 2.50% (2019), 2.50% (2020), 2.75% (2021)</a:t>
            </a:r>
          </a:p>
          <a:p>
            <a:pPr lvl="1"/>
            <a:r>
              <a:rPr lang="en-US" sz="2600" dirty="0">
                <a:solidFill>
                  <a:schemeClr val="tx1"/>
                </a:solidFill>
              </a:rPr>
              <a:t>County required to pay more for PFML premiums – 50/50</a:t>
            </a:r>
            <a:r>
              <a:rPr lang="en-US" sz="2600" b="1" dirty="0">
                <a:solidFill>
                  <a:schemeClr val="tx1"/>
                </a:solidFill>
              </a:rPr>
              <a:t>.</a:t>
            </a:r>
          </a:p>
        </p:txBody>
      </p:sp>
      <p:pic>
        <p:nvPicPr>
          <p:cNvPr id="6" name="Picture 5">
            <a:extLst>
              <a:ext uri="{FF2B5EF4-FFF2-40B4-BE49-F238E27FC236}">
                <a16:creationId xmlns:a16="http://schemas.microsoft.com/office/drawing/2014/main" id="{C7C7A5BA-C7B3-4217-B0AC-C89B840CA949}"/>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10495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D154-CD89-48C7-A77A-0D2B2CE9A0CE}"/>
              </a:ext>
            </a:extLst>
          </p:cNvPr>
          <p:cNvSpPr>
            <a:spLocks noGrp="1"/>
          </p:cNvSpPr>
          <p:nvPr>
            <p:ph type="title"/>
          </p:nvPr>
        </p:nvSpPr>
        <p:spPr/>
        <p:txBody>
          <a:bodyPr>
            <a:normAutofit/>
          </a:bodyPr>
          <a:lstStyle/>
          <a:p>
            <a:r>
              <a:rPr lang="en-US" sz="3600" dirty="0"/>
              <a:t>Overview</a:t>
            </a:r>
          </a:p>
        </p:txBody>
      </p:sp>
      <p:sp>
        <p:nvSpPr>
          <p:cNvPr id="3" name="Content Placeholder 2">
            <a:extLst>
              <a:ext uri="{FF2B5EF4-FFF2-40B4-BE49-F238E27FC236}">
                <a16:creationId xmlns:a16="http://schemas.microsoft.com/office/drawing/2014/main" id="{2658B6F9-8C46-4F33-B767-33A49E6F85CD}"/>
              </a:ext>
            </a:extLst>
          </p:cNvPr>
          <p:cNvSpPr>
            <a:spLocks noGrp="1"/>
          </p:cNvSpPr>
          <p:nvPr>
            <p:ph idx="1"/>
          </p:nvPr>
        </p:nvSpPr>
        <p:spPr>
          <a:xfrm>
            <a:off x="838200" y="1543050"/>
            <a:ext cx="10517188" cy="4318002"/>
          </a:xfrm>
        </p:spPr>
        <p:txBody>
          <a:bodyPr>
            <a:normAutofit/>
          </a:bodyPr>
          <a:lstStyle/>
          <a:p>
            <a:r>
              <a:rPr lang="en-US" sz="2600" dirty="0">
                <a:solidFill>
                  <a:schemeClr val="tx1"/>
                </a:solidFill>
              </a:rPr>
              <a:t>Effective July 2021.</a:t>
            </a:r>
          </a:p>
          <a:p>
            <a:r>
              <a:rPr lang="en-US" sz="2600" dirty="0">
                <a:solidFill>
                  <a:schemeClr val="tx1"/>
                </a:solidFill>
              </a:rPr>
              <a:t>Identifies specific requirements for the use of facial recognition services by state and local government agencies.</a:t>
            </a:r>
          </a:p>
          <a:p>
            <a:r>
              <a:rPr lang="en-US" sz="2600" dirty="0">
                <a:solidFill>
                  <a:schemeClr val="tx1"/>
                </a:solidFill>
              </a:rPr>
              <a:t>Cannot use facial recognition service to engage in ongoing surveillance, conduct real-time or near real-time identification, or start persistent tracking </a:t>
            </a:r>
          </a:p>
          <a:p>
            <a:pPr lvl="1"/>
            <a:r>
              <a:rPr lang="en-US" sz="2600" u="sng" dirty="0">
                <a:solidFill>
                  <a:schemeClr val="tx1"/>
                </a:solidFill>
              </a:rPr>
              <a:t>Exception:</a:t>
            </a:r>
            <a:r>
              <a:rPr lang="en-US" sz="2600" dirty="0">
                <a:solidFill>
                  <a:schemeClr val="tx1"/>
                </a:solidFill>
              </a:rPr>
              <a:t> a warrant is obtained, exigent circumstances exist, or a court order authorizing specific uses is obtained.</a:t>
            </a:r>
          </a:p>
        </p:txBody>
      </p:sp>
    </p:spTree>
    <p:extLst>
      <p:ext uri="{BB962C8B-B14F-4D97-AF65-F5344CB8AC3E}">
        <p14:creationId xmlns:p14="http://schemas.microsoft.com/office/powerpoint/2010/main" val="2038649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D154-CD89-48C7-A77A-0D2B2CE9A0CE}"/>
              </a:ext>
            </a:extLst>
          </p:cNvPr>
          <p:cNvSpPr>
            <a:spLocks noGrp="1"/>
          </p:cNvSpPr>
          <p:nvPr>
            <p:ph type="title"/>
          </p:nvPr>
        </p:nvSpPr>
        <p:spPr/>
        <p:txBody>
          <a:bodyPr>
            <a:normAutofit/>
          </a:bodyPr>
          <a:lstStyle/>
          <a:p>
            <a:r>
              <a:rPr lang="en-US" sz="3600" dirty="0"/>
              <a:t>Overview</a:t>
            </a:r>
          </a:p>
        </p:txBody>
      </p:sp>
      <p:sp>
        <p:nvSpPr>
          <p:cNvPr id="3" name="Content Placeholder 2">
            <a:extLst>
              <a:ext uri="{FF2B5EF4-FFF2-40B4-BE49-F238E27FC236}">
                <a16:creationId xmlns:a16="http://schemas.microsoft.com/office/drawing/2014/main" id="{2658B6F9-8C46-4F33-B767-33A49E6F85CD}"/>
              </a:ext>
            </a:extLst>
          </p:cNvPr>
          <p:cNvSpPr>
            <a:spLocks noGrp="1"/>
          </p:cNvSpPr>
          <p:nvPr>
            <p:ph idx="1"/>
          </p:nvPr>
        </p:nvSpPr>
        <p:spPr>
          <a:xfrm>
            <a:off x="838200" y="1543050"/>
            <a:ext cx="10517188" cy="4318002"/>
          </a:xfrm>
        </p:spPr>
        <p:txBody>
          <a:bodyPr>
            <a:normAutofit/>
          </a:bodyPr>
          <a:lstStyle/>
          <a:p>
            <a:r>
              <a:rPr lang="en-US" sz="3000" dirty="0">
                <a:solidFill>
                  <a:schemeClr val="tx1"/>
                </a:solidFill>
              </a:rPr>
              <a:t>Cannot apply a facial recognition service based on certain protected characteristics.</a:t>
            </a:r>
          </a:p>
          <a:p>
            <a:r>
              <a:rPr lang="en-US" sz="3000" dirty="0">
                <a:solidFill>
                  <a:schemeClr val="tx1"/>
                </a:solidFill>
              </a:rPr>
              <a:t>Cannot create a record describing any individual's exercise of certain constitutional rights. </a:t>
            </a:r>
          </a:p>
          <a:p>
            <a:r>
              <a:rPr lang="en-US" sz="3000" dirty="0">
                <a:solidFill>
                  <a:schemeClr val="tx1"/>
                </a:solidFill>
              </a:rPr>
              <a:t>Specifies disclosure and reporting requirements. </a:t>
            </a:r>
          </a:p>
        </p:txBody>
      </p:sp>
    </p:spTree>
    <p:extLst>
      <p:ext uri="{BB962C8B-B14F-4D97-AF65-F5344CB8AC3E}">
        <p14:creationId xmlns:p14="http://schemas.microsoft.com/office/powerpoint/2010/main" val="2627876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Recommendations </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62</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74800"/>
            <a:ext cx="10517188" cy="4286252"/>
          </a:xfrm>
        </p:spPr>
        <p:txBody>
          <a:bodyPr>
            <a:normAutofit/>
          </a:bodyPr>
          <a:lstStyle/>
          <a:p>
            <a:r>
              <a:rPr lang="en-US" sz="3000" dirty="0">
                <a:solidFill>
                  <a:schemeClr val="tx1"/>
                </a:solidFill>
              </a:rPr>
              <a:t>Review any facial recognition technology you currently utilize, and how you use it.</a:t>
            </a:r>
          </a:p>
          <a:p>
            <a:r>
              <a:rPr lang="en-US" sz="3000" dirty="0">
                <a:solidFill>
                  <a:schemeClr val="tx1"/>
                </a:solidFill>
              </a:rPr>
              <a:t>Ensure employees are trained on the new law. </a:t>
            </a:r>
          </a:p>
          <a:p>
            <a:r>
              <a:rPr lang="en-US" sz="3000" dirty="0">
                <a:solidFill>
                  <a:schemeClr val="tx1"/>
                </a:solidFill>
              </a:rPr>
              <a:t>Be cognizant of bargaining requirements anytime there is new or upgraded technology. </a:t>
            </a:r>
            <a:endParaRPr lang="en-US" sz="2800" dirty="0">
              <a:solidFill>
                <a:schemeClr val="tx1"/>
              </a:solidFill>
            </a:endParaRPr>
          </a:p>
        </p:txBody>
      </p:sp>
      <p:pic>
        <p:nvPicPr>
          <p:cNvPr id="6" name="Picture 5">
            <a:extLst>
              <a:ext uri="{FF2B5EF4-FFF2-40B4-BE49-F238E27FC236}">
                <a16:creationId xmlns:a16="http://schemas.microsoft.com/office/drawing/2014/main" id="{F9463387-076E-4857-95E1-67B3F6106198}"/>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744648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4093534"/>
            <a:ext cx="10515600" cy="1354765"/>
          </a:xfrm>
        </p:spPr>
        <p:txBody>
          <a:bodyPr/>
          <a:lstStyle/>
          <a:p>
            <a:r>
              <a:rPr lang="en-US" dirty="0">
                <a:solidFill>
                  <a:schemeClr val="tx1"/>
                </a:solidFill>
              </a:rPr>
              <a:t>Updates to the Washington Law Against Discrimination (WLAD), RCW 49.60, </a:t>
            </a:r>
            <a:r>
              <a:rPr lang="en-US" i="1" dirty="0">
                <a:solidFill>
                  <a:schemeClr val="tx1"/>
                </a:solidFill>
              </a:rPr>
              <a:t>et seq.</a:t>
            </a:r>
            <a:endParaRPr lang="en-US" b="0" dirty="0">
              <a:solidFill>
                <a:schemeClr val="tx1"/>
              </a:solidFill>
            </a:endParaRP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63</a:t>
            </a:fld>
            <a:endParaRPr lang="en-US" dirty="0">
              <a:solidFill>
                <a:schemeClr val="bg1"/>
              </a:solidFill>
            </a:endParaRPr>
          </a:p>
        </p:txBody>
      </p:sp>
      <p:pic>
        <p:nvPicPr>
          <p:cNvPr id="7" name="Picture 6">
            <a:extLst>
              <a:ext uri="{FF2B5EF4-FFF2-40B4-BE49-F238E27FC236}">
                <a16:creationId xmlns:a16="http://schemas.microsoft.com/office/drawing/2014/main" id="{F323E6E1-29B4-4CC1-8F6A-17945CFFF045}"/>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8" name="Picture 7">
            <a:extLst>
              <a:ext uri="{FF2B5EF4-FFF2-40B4-BE49-F238E27FC236}">
                <a16:creationId xmlns:a16="http://schemas.microsoft.com/office/drawing/2014/main" id="{10D001A1-49F5-42AF-92D9-5C3CAF8E6C70}"/>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900290" y="852433"/>
            <a:ext cx="4391419" cy="2923953"/>
          </a:xfrm>
          <a:prstGeom prst="rect">
            <a:avLst/>
          </a:prstGeom>
        </p:spPr>
      </p:pic>
    </p:spTree>
    <p:extLst>
      <p:ext uri="{BB962C8B-B14F-4D97-AF65-F5344CB8AC3E}">
        <p14:creationId xmlns:p14="http://schemas.microsoft.com/office/powerpoint/2010/main" val="93025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64</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546600"/>
          </a:xfrm>
        </p:spPr>
        <p:txBody>
          <a:bodyPr>
            <a:normAutofit fontScale="85000" lnSpcReduction="20000"/>
          </a:bodyPr>
          <a:lstStyle/>
          <a:p>
            <a:pPr marL="0" indent="0" algn="ctr" fontAlgn="base">
              <a:buNone/>
            </a:pPr>
            <a:r>
              <a:rPr lang="en-US" sz="2800" u="sng" dirty="0">
                <a:solidFill>
                  <a:schemeClr val="tx1"/>
                </a:solidFill>
              </a:rPr>
              <a:t>Hair Texture and Protected Hairstyles</a:t>
            </a:r>
          </a:p>
          <a:p>
            <a:pPr fontAlgn="base"/>
            <a:r>
              <a:rPr lang="en-US" sz="2800" dirty="0">
                <a:solidFill>
                  <a:schemeClr val="tx1"/>
                </a:solidFill>
              </a:rPr>
              <a:t>Definition of race now includes traits perceived or historically associated with race (including hair texture and protective hairstyles). </a:t>
            </a:r>
          </a:p>
          <a:p>
            <a:pPr fontAlgn="base"/>
            <a:r>
              <a:rPr lang="en-US" sz="2800" dirty="0">
                <a:solidFill>
                  <a:schemeClr val="tx1"/>
                </a:solidFill>
              </a:rPr>
              <a:t>Examples: afros, braids, dreadlocks, and twists. </a:t>
            </a:r>
          </a:p>
          <a:p>
            <a:pPr fontAlgn="base"/>
            <a:endParaRPr lang="en-US" sz="2800" u="sng" dirty="0">
              <a:solidFill>
                <a:schemeClr val="tx1"/>
              </a:solidFill>
            </a:endParaRPr>
          </a:p>
          <a:p>
            <a:pPr marL="0" indent="0" algn="ctr" fontAlgn="base">
              <a:buNone/>
            </a:pPr>
            <a:r>
              <a:rPr lang="en-US" sz="2800" u="sng" dirty="0">
                <a:solidFill>
                  <a:schemeClr val="tx1"/>
                </a:solidFill>
              </a:rPr>
              <a:t>Citizenship or Immigration Status</a:t>
            </a:r>
          </a:p>
          <a:p>
            <a:pPr fontAlgn="base"/>
            <a:r>
              <a:rPr lang="en-US" sz="2800" dirty="0">
                <a:solidFill>
                  <a:schemeClr val="tx1"/>
                </a:solidFill>
              </a:rPr>
              <a:t>New protected class: “citizenship or immigration status” </a:t>
            </a:r>
          </a:p>
          <a:p>
            <a:pPr fontAlgn="base"/>
            <a:r>
              <a:rPr lang="en-US" sz="2800" dirty="0">
                <a:solidFill>
                  <a:schemeClr val="tx1"/>
                </a:solidFill>
              </a:rPr>
              <a:t>Exception for differential treatment as authorized by federal or state law (meaning that employers must still comply with federal and state law regarding the employment of undocumented workers). </a:t>
            </a:r>
          </a:p>
          <a:p>
            <a:pPr fontAlgn="base"/>
            <a:r>
              <a:rPr lang="en-US" sz="2800" dirty="0">
                <a:solidFill>
                  <a:schemeClr val="tx1"/>
                </a:solidFill>
              </a:rPr>
              <a:t>Protects undocumented immigrants who are otherwise engaging in lawful behavior. </a:t>
            </a: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983539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650E-E93A-4B7B-BC2D-24E09B2B4248}"/>
              </a:ext>
            </a:extLst>
          </p:cNvPr>
          <p:cNvSpPr>
            <a:spLocks noGrp="1"/>
          </p:cNvSpPr>
          <p:nvPr>
            <p:ph type="title"/>
          </p:nvPr>
        </p:nvSpPr>
        <p:spPr/>
        <p:txBody>
          <a:bodyPr/>
          <a:lstStyle/>
          <a:p>
            <a:pPr algn="ctr"/>
            <a:r>
              <a:rPr lang="en-US" dirty="0"/>
              <a:t>Break Time</a:t>
            </a:r>
          </a:p>
        </p:txBody>
      </p:sp>
      <p:sp>
        <p:nvSpPr>
          <p:cNvPr id="3" name="Footer Placeholder 2">
            <a:extLst>
              <a:ext uri="{FF2B5EF4-FFF2-40B4-BE49-F238E27FC236}">
                <a16:creationId xmlns:a16="http://schemas.microsoft.com/office/drawing/2014/main" id="{8924A894-AE44-4E12-B482-4A0B1F32E5DC}"/>
              </a:ext>
            </a:extLst>
          </p:cNvPr>
          <p:cNvSpPr>
            <a:spLocks noGrp="1"/>
          </p:cNvSpPr>
          <p:nvPr>
            <p:ph type="ftr" sz="quarter" idx="10"/>
          </p:nvPr>
        </p:nvSpPr>
        <p:spPr/>
        <p:txBody>
          <a:bodyPr/>
          <a:lstStyle/>
          <a:p>
            <a:pPr algn="r"/>
            <a:r>
              <a:rPr lang="en-US">
                <a:solidFill>
                  <a:schemeClr val="bg1"/>
                </a:solidFill>
              </a:rPr>
              <a:t>summitlaw.com</a:t>
            </a:r>
            <a:endParaRPr lang="en-US" dirty="0">
              <a:solidFill>
                <a:schemeClr val="bg1"/>
              </a:solidFill>
            </a:endParaRPr>
          </a:p>
        </p:txBody>
      </p:sp>
      <p:sp>
        <p:nvSpPr>
          <p:cNvPr id="4" name="Slide Number Placeholder 3">
            <a:extLst>
              <a:ext uri="{FF2B5EF4-FFF2-40B4-BE49-F238E27FC236}">
                <a16:creationId xmlns:a16="http://schemas.microsoft.com/office/drawing/2014/main" id="{381EE552-1053-47D0-ADA2-1AC862498918}"/>
              </a:ext>
            </a:extLst>
          </p:cNvPr>
          <p:cNvSpPr>
            <a:spLocks noGrp="1"/>
          </p:cNvSpPr>
          <p:nvPr>
            <p:ph type="sldNum" sz="quarter" idx="11"/>
          </p:nvPr>
        </p:nvSpPr>
        <p:spPr/>
        <p:txBody>
          <a:bodyPr/>
          <a:lstStyle/>
          <a:p>
            <a:fld id="{D57F1E4F-1CFF-5643-939E-217C01CDF565}" type="slidenum">
              <a:rPr lang="en-US" smtClean="0">
                <a:solidFill>
                  <a:schemeClr val="bg1"/>
                </a:solidFill>
              </a:rPr>
              <a:pPr/>
              <a:t>65</a:t>
            </a:fld>
            <a:endParaRPr lang="en-US" dirty="0">
              <a:solidFill>
                <a:schemeClr val="bg1"/>
              </a:solidFill>
            </a:endParaRPr>
          </a:p>
        </p:txBody>
      </p:sp>
      <p:pic>
        <p:nvPicPr>
          <p:cNvPr id="9" name="Content Placeholder 8">
            <a:extLst>
              <a:ext uri="{FF2B5EF4-FFF2-40B4-BE49-F238E27FC236}">
                <a16:creationId xmlns:a16="http://schemas.microsoft.com/office/drawing/2014/main" id="{61B38527-E526-4D06-BF5D-410595E66EA3}"/>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687042" y="1808163"/>
            <a:ext cx="4819504" cy="4052887"/>
          </a:xfrm>
        </p:spPr>
      </p:pic>
    </p:spTree>
    <p:extLst>
      <p:ext uri="{BB962C8B-B14F-4D97-AF65-F5344CB8AC3E}">
        <p14:creationId xmlns:p14="http://schemas.microsoft.com/office/powerpoint/2010/main" val="1636936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4093534"/>
            <a:ext cx="10515600" cy="1354765"/>
          </a:xfrm>
        </p:spPr>
        <p:txBody>
          <a:bodyPr/>
          <a:lstStyle/>
          <a:p>
            <a:r>
              <a:rPr lang="en-US" dirty="0">
                <a:solidFill>
                  <a:schemeClr val="tx1"/>
                </a:solidFill>
              </a:rPr>
              <a:t>Qualified Immunity and Police Reform</a:t>
            </a:r>
            <a:endParaRPr lang="en-US" b="0" dirty="0">
              <a:solidFill>
                <a:schemeClr val="tx1"/>
              </a:solidFill>
            </a:endParaRP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66</a:t>
            </a:fld>
            <a:endParaRPr lang="en-US" dirty="0">
              <a:solidFill>
                <a:schemeClr val="bg1"/>
              </a:solidFill>
            </a:endParaRPr>
          </a:p>
        </p:txBody>
      </p:sp>
      <p:pic>
        <p:nvPicPr>
          <p:cNvPr id="7" name="Picture 6">
            <a:extLst>
              <a:ext uri="{FF2B5EF4-FFF2-40B4-BE49-F238E27FC236}">
                <a16:creationId xmlns:a16="http://schemas.microsoft.com/office/drawing/2014/main" id="{F323E6E1-29B4-4CC1-8F6A-17945CFFF045}"/>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8" name="Picture 7">
            <a:extLst>
              <a:ext uri="{FF2B5EF4-FFF2-40B4-BE49-F238E27FC236}">
                <a16:creationId xmlns:a16="http://schemas.microsoft.com/office/drawing/2014/main" id="{3317994F-DD59-4808-BF41-5494E239FE4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049238" y="803023"/>
            <a:ext cx="6202052" cy="3548952"/>
          </a:xfrm>
          <a:prstGeom prst="rect">
            <a:avLst/>
          </a:prstGeom>
        </p:spPr>
      </p:pic>
    </p:spTree>
    <p:extLst>
      <p:ext uri="{BB962C8B-B14F-4D97-AF65-F5344CB8AC3E}">
        <p14:creationId xmlns:p14="http://schemas.microsoft.com/office/powerpoint/2010/main" val="1005119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is Qualified Immunity?</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546600"/>
          </a:xfrm>
        </p:spPr>
        <p:txBody>
          <a:bodyPr>
            <a:normAutofit lnSpcReduction="10000"/>
          </a:bodyPr>
          <a:lstStyle/>
          <a:p>
            <a:r>
              <a:rPr lang="en-US" sz="2600" dirty="0">
                <a:solidFill>
                  <a:schemeClr val="tx1"/>
                </a:solidFill>
              </a:rPr>
              <a:t>Defense in civil litigation (not criminal)</a:t>
            </a:r>
          </a:p>
          <a:p>
            <a:r>
              <a:rPr lang="en-US" sz="2600" dirty="0">
                <a:solidFill>
                  <a:schemeClr val="tx1"/>
                </a:solidFill>
              </a:rPr>
              <a:t>Doctrine created in the courts, not by statute. </a:t>
            </a:r>
          </a:p>
          <a:p>
            <a:r>
              <a:rPr lang="en-US" sz="2600" dirty="0">
                <a:solidFill>
                  <a:schemeClr val="tx1"/>
                </a:solidFill>
              </a:rPr>
              <a:t>Can be a defense where a plaintiff claims a government employee deprived him or her of a civil right. </a:t>
            </a:r>
          </a:p>
          <a:p>
            <a:r>
              <a:rPr lang="en-US" sz="2600" dirty="0">
                <a:solidFill>
                  <a:schemeClr val="tx1"/>
                </a:solidFill>
              </a:rPr>
              <a:t>Protects government employees, including law enforcement, if their actions do not clearly violate statutory or constitutional rights. </a:t>
            </a:r>
          </a:p>
          <a:p>
            <a:r>
              <a:rPr lang="en-US" sz="2600" dirty="0">
                <a:solidFill>
                  <a:schemeClr val="tx1"/>
                </a:solidFill>
              </a:rPr>
              <a:t>Judged from perspective of a reasonable person in the employee’s shoes, rather than 20/20 hindsight. </a:t>
            </a:r>
          </a:p>
          <a:p>
            <a:r>
              <a:rPr lang="en-US" sz="2600" dirty="0">
                <a:solidFill>
                  <a:schemeClr val="tx1"/>
                </a:solidFill>
              </a:rPr>
              <a:t>Protects government employees sued in their </a:t>
            </a:r>
            <a:r>
              <a:rPr lang="en-US" sz="2600" i="1" dirty="0">
                <a:solidFill>
                  <a:schemeClr val="tx1"/>
                </a:solidFill>
              </a:rPr>
              <a:t>individual </a:t>
            </a:r>
            <a:r>
              <a:rPr lang="en-US" sz="2600" dirty="0">
                <a:solidFill>
                  <a:schemeClr val="tx1"/>
                </a:solidFill>
              </a:rPr>
              <a:t>capacity, but does not protect the employing agency. </a:t>
            </a:r>
            <a:endParaRPr lang="en-US" sz="2200" dirty="0">
              <a:solidFill>
                <a:schemeClr val="tx1"/>
              </a:solidFill>
            </a:endParaRPr>
          </a:p>
          <a:p>
            <a:pPr lvl="1"/>
            <a:endParaRPr lang="en-US" sz="2200" b="1"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448735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Federal Legislation #1</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546600"/>
          </a:xfrm>
        </p:spPr>
        <p:txBody>
          <a:bodyPr>
            <a:normAutofit/>
          </a:bodyPr>
          <a:lstStyle/>
          <a:p>
            <a:r>
              <a:rPr lang="en-US" sz="2600" dirty="0">
                <a:solidFill>
                  <a:schemeClr val="tx1"/>
                </a:solidFill>
              </a:rPr>
              <a:t>“End Qualified Immunity Act” Introduced to the House of Representatives on June 4, 2020, and Senate on July 1, 2020.  Referred to respective Committees on the Judiciary.</a:t>
            </a:r>
          </a:p>
          <a:p>
            <a:pPr lvl="1"/>
            <a:r>
              <a:rPr lang="en-US" sz="2200" dirty="0">
                <a:solidFill>
                  <a:schemeClr val="tx1"/>
                </a:solidFill>
              </a:rPr>
              <a:t>Eliminates qualified immunity defense in civil actions. </a:t>
            </a:r>
          </a:p>
          <a:p>
            <a:pPr lvl="1"/>
            <a:r>
              <a:rPr lang="en-US" sz="2200" dirty="0">
                <a:solidFill>
                  <a:schemeClr val="tx1"/>
                </a:solidFill>
              </a:rPr>
              <a:t>Eliminates defense or immunity even if a defendant acts in good faith or believed conduct was lawful.</a:t>
            </a:r>
          </a:p>
          <a:p>
            <a:pPr lvl="1"/>
            <a:r>
              <a:rPr lang="en-US" sz="2200" dirty="0">
                <a:solidFill>
                  <a:schemeClr val="tx1"/>
                </a:solidFill>
              </a:rPr>
              <a:t>Eliminates defense or immunity even if the law or the individual’s rights were not clearly established, or the defendant could not reasonably have been expected to know that conduct was unlawful. </a:t>
            </a:r>
          </a:p>
          <a:p>
            <a:pPr lvl="1"/>
            <a:endParaRPr lang="en-US" sz="2200" b="1"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180986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Federal Legislation #2</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546600"/>
          </a:xfrm>
        </p:spPr>
        <p:txBody>
          <a:bodyPr>
            <a:normAutofit/>
          </a:bodyPr>
          <a:lstStyle/>
          <a:p>
            <a:r>
              <a:rPr lang="en-US" sz="2600" dirty="0">
                <a:solidFill>
                  <a:schemeClr val="tx1"/>
                </a:solidFill>
              </a:rPr>
              <a:t>“Reforming Qualified Immunity Act” Introduced to Senate on June 23, 2020.  </a:t>
            </a:r>
          </a:p>
          <a:p>
            <a:pPr lvl="1"/>
            <a:r>
              <a:rPr lang="en-US" sz="2200" dirty="0">
                <a:solidFill>
                  <a:schemeClr val="tx1"/>
                </a:solidFill>
              </a:rPr>
              <a:t>Like the End Qualified Immunity Act, it eliminates defenses or immunities based on good faith, or unclear status of the law. </a:t>
            </a:r>
          </a:p>
          <a:p>
            <a:pPr lvl="1"/>
            <a:r>
              <a:rPr lang="en-US" sz="2200" dirty="0">
                <a:solidFill>
                  <a:schemeClr val="tx1"/>
                </a:solidFill>
              </a:rPr>
              <a:t>However, an employee sued in an </a:t>
            </a:r>
            <a:r>
              <a:rPr lang="en-US" sz="2200" i="1" dirty="0">
                <a:solidFill>
                  <a:schemeClr val="tx1"/>
                </a:solidFill>
              </a:rPr>
              <a:t>individual capacity</a:t>
            </a:r>
            <a:r>
              <a:rPr lang="en-US" sz="2200" dirty="0">
                <a:solidFill>
                  <a:schemeClr val="tx1"/>
                </a:solidFill>
              </a:rPr>
              <a:t> may not be liable if certain conditions apply (for example, conduct was authorized or required under statutes). </a:t>
            </a:r>
          </a:p>
          <a:p>
            <a:pPr lvl="1"/>
            <a:r>
              <a:rPr lang="en-US" sz="2200" dirty="0">
                <a:solidFill>
                  <a:schemeClr val="tx1"/>
                </a:solidFill>
              </a:rPr>
              <a:t>Municipality may still be liable for an employee or agent acting within the scope of employment.</a:t>
            </a:r>
          </a:p>
          <a:p>
            <a:pPr lvl="1"/>
            <a:endParaRPr lang="en-US" sz="2200" b="1"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419216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4005260"/>
          </a:xfrm>
        </p:spPr>
        <p:txBody>
          <a:bodyPr/>
          <a:lstStyle/>
          <a:p>
            <a:r>
              <a:rPr lang="en-US" dirty="0"/>
              <a:t/>
            </a:r>
            <a:br>
              <a:rPr lang="en-US" dirty="0"/>
            </a:br>
            <a:r>
              <a:rPr lang="en-US" dirty="0"/>
              <a:t>Dues Authorization and Revocation</a:t>
            </a:r>
            <a:br>
              <a:rPr lang="en-US" dirty="0"/>
            </a:br>
            <a:r>
              <a:rPr lang="en-US" i="1" dirty="0"/>
              <a:t>Janus v. AFSCME </a:t>
            </a:r>
            <a:r>
              <a:rPr lang="en-US" dirty="0"/>
              <a:t>and RCW 41.56.110</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7</a:t>
            </a:fld>
            <a:endParaRPr lang="en-US" dirty="0">
              <a:solidFill>
                <a:schemeClr val="bg1"/>
              </a:solidFill>
            </a:endParaRPr>
          </a:p>
        </p:txBody>
      </p:sp>
      <p:pic>
        <p:nvPicPr>
          <p:cNvPr id="7" name="Picture 6">
            <a:extLst>
              <a:ext uri="{FF2B5EF4-FFF2-40B4-BE49-F238E27FC236}">
                <a16:creationId xmlns:a16="http://schemas.microsoft.com/office/drawing/2014/main" id="{C2E48A35-9495-4123-A106-C0E984C9D89C}"/>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B1F103C2-4167-48D8-A29D-2E711C1B4E08}"/>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037950" y="839115"/>
            <a:ext cx="4217182" cy="2945876"/>
          </a:xfrm>
          <a:prstGeom prst="rect">
            <a:avLst/>
          </a:prstGeom>
        </p:spPr>
      </p:pic>
    </p:spTree>
    <p:extLst>
      <p:ext uri="{BB962C8B-B14F-4D97-AF65-F5344CB8AC3E}">
        <p14:creationId xmlns:p14="http://schemas.microsoft.com/office/powerpoint/2010/main" val="3811723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WA State Actions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546600"/>
          </a:xfrm>
        </p:spPr>
        <p:txBody>
          <a:bodyPr>
            <a:normAutofit/>
          </a:bodyPr>
          <a:lstStyle/>
          <a:p>
            <a:r>
              <a:rPr lang="en-US" sz="2600" dirty="0">
                <a:solidFill>
                  <a:schemeClr val="tx1"/>
                </a:solidFill>
              </a:rPr>
              <a:t>Some localities have discussed and even advocated for changes to qualified immunity on the state level (for example, Spokane City Council and the Seattle Community Police Commission). </a:t>
            </a:r>
          </a:p>
          <a:p>
            <a:r>
              <a:rPr lang="en-US" dirty="0">
                <a:solidFill>
                  <a:schemeClr val="tx1"/>
                </a:solidFill>
              </a:rPr>
              <a:t>No movement from a legislative perspective… yet.  But likely to be a top issue in 2021 legislative session. </a:t>
            </a:r>
          </a:p>
          <a:p>
            <a:r>
              <a:rPr lang="en-US" dirty="0">
                <a:solidFill>
                  <a:schemeClr val="tx1"/>
                </a:solidFill>
              </a:rPr>
              <a:t>Other states have passed or are considering police reform that could reduce or eliminate qualified immunity… is Washington next? </a:t>
            </a:r>
            <a:endParaRPr lang="en-US" sz="2200"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622231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Other Police Reform Topics in WA…</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599"/>
            <a:ext cx="10517188" cy="4637795"/>
          </a:xfrm>
        </p:spPr>
        <p:txBody>
          <a:bodyPr>
            <a:normAutofit/>
          </a:bodyPr>
          <a:lstStyle/>
          <a:p>
            <a:r>
              <a:rPr lang="en-US" sz="2600" dirty="0">
                <a:solidFill>
                  <a:schemeClr val="tx1"/>
                </a:solidFill>
              </a:rPr>
              <a:t>Police accountability in bargaining process.</a:t>
            </a:r>
          </a:p>
          <a:p>
            <a:r>
              <a:rPr lang="en-US" sz="2600" dirty="0">
                <a:solidFill>
                  <a:schemeClr val="tx1"/>
                </a:solidFill>
              </a:rPr>
              <a:t>Arbitration as a route of appeal for misconduct.</a:t>
            </a:r>
          </a:p>
          <a:p>
            <a:r>
              <a:rPr lang="en-US" sz="2600" dirty="0">
                <a:solidFill>
                  <a:schemeClr val="tx1"/>
                </a:solidFill>
              </a:rPr>
              <a:t>Independent investigation reform related to police killings. </a:t>
            </a:r>
          </a:p>
          <a:p>
            <a:r>
              <a:rPr lang="en-US" sz="2600" dirty="0">
                <a:solidFill>
                  <a:schemeClr val="tx1"/>
                </a:solidFill>
              </a:rPr>
              <a:t>Ban tear gas. </a:t>
            </a:r>
          </a:p>
          <a:p>
            <a:r>
              <a:rPr lang="en-US" sz="2600" dirty="0">
                <a:solidFill>
                  <a:schemeClr val="tx1"/>
                </a:solidFill>
              </a:rPr>
              <a:t>Strengthen requirements for officers to intervene if they witness colleagues committing misconduct. </a:t>
            </a:r>
          </a:p>
          <a:p>
            <a:r>
              <a:rPr lang="en-US" sz="2600" dirty="0">
                <a:solidFill>
                  <a:schemeClr val="tx1"/>
                </a:solidFill>
              </a:rPr>
              <a:t>Increase community involvement in the WA Criminal Justice Training Commission. </a:t>
            </a:r>
          </a:p>
          <a:p>
            <a:r>
              <a:rPr lang="en-US" sz="2600" dirty="0">
                <a:solidFill>
                  <a:schemeClr val="tx1"/>
                </a:solidFill>
              </a:rPr>
              <a:t>Amend the decertification process and reporting.</a:t>
            </a:r>
          </a:p>
          <a:p>
            <a:r>
              <a:rPr lang="en-US" sz="2600" dirty="0">
                <a:solidFill>
                  <a:schemeClr val="tx1"/>
                </a:solidFill>
              </a:rPr>
              <a:t>Body worn cameras</a:t>
            </a:r>
            <a:endParaRPr lang="en-US" sz="2200"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642945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Police Reform is the Trend</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white"/>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546600"/>
          </a:xfrm>
        </p:spPr>
        <p:txBody>
          <a:bodyPr>
            <a:normAutofit/>
          </a:bodyPr>
          <a:lstStyle/>
          <a:p>
            <a:r>
              <a:rPr lang="en-US" sz="2600" dirty="0">
                <a:solidFill>
                  <a:schemeClr val="tx1"/>
                </a:solidFill>
              </a:rPr>
              <a:t>A D.C. judge recently dismissed a lawsuit from a police union challenging police reform law.</a:t>
            </a:r>
          </a:p>
          <a:p>
            <a:r>
              <a:rPr lang="en-US" sz="2600" dirty="0">
                <a:solidFill>
                  <a:schemeClr val="tx1"/>
                </a:solidFill>
              </a:rPr>
              <a:t>At issue: pulling the disciplinary process from negotiation in future CBAs.  No e</a:t>
            </a:r>
            <a:r>
              <a:rPr lang="en-US" dirty="0">
                <a:solidFill>
                  <a:schemeClr val="tx1"/>
                </a:solidFill>
              </a:rPr>
              <a:t>ffect on pre-existing CBA or members’ employment status. </a:t>
            </a:r>
          </a:p>
          <a:p>
            <a:r>
              <a:rPr lang="en-US" dirty="0">
                <a:solidFill>
                  <a:schemeClr val="tx1"/>
                </a:solidFill>
              </a:rPr>
              <a:t>D.C.’s argument: “[b]y ensuring that management’s right to discipline sworn officers is unencumbered by the CBA negotiations, the District can improve police accountability.” </a:t>
            </a:r>
          </a:p>
          <a:p>
            <a:r>
              <a:rPr lang="en-US" dirty="0">
                <a:solidFill>
                  <a:schemeClr val="tx1"/>
                </a:solidFill>
              </a:rPr>
              <a:t>Burden on police was not disproportionate to D.C.’s goal.</a:t>
            </a:r>
          </a:p>
          <a:p>
            <a:r>
              <a:rPr lang="en-US" dirty="0">
                <a:solidFill>
                  <a:schemeClr val="tx1"/>
                </a:solidFill>
              </a:rPr>
              <a:t>D.C. didn’t infringe on members’ constitutional rights in clarifying that discipline would be handled by management. </a:t>
            </a:r>
          </a:p>
          <a:p>
            <a:endParaRPr lang="en-US" dirty="0">
              <a:solidFill>
                <a:schemeClr val="tx1"/>
              </a:solidFill>
            </a:endParaRPr>
          </a:p>
          <a:p>
            <a:endParaRPr lang="en-US" sz="2200" dirty="0">
              <a:solidFill>
                <a:schemeClr val="tx1"/>
              </a:solidFill>
            </a:endParaRPr>
          </a:p>
          <a:p>
            <a:endParaRPr lang="en-US" sz="2600" b="1" dirty="0">
              <a:solidFill>
                <a:schemeClr val="tx1"/>
              </a:solidFill>
            </a:endParaRPr>
          </a:p>
        </p:txBody>
      </p:sp>
      <p:pic>
        <p:nvPicPr>
          <p:cNvPr id="6" name="Picture 5">
            <a:extLst>
              <a:ext uri="{FF2B5EF4-FFF2-40B4-BE49-F238E27FC236}">
                <a16:creationId xmlns:a16="http://schemas.microsoft.com/office/drawing/2014/main" id="{7393091D-EB6C-4B99-BAA7-E9D69C8EA931}"/>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32873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4093534"/>
            <a:ext cx="10515600" cy="1354765"/>
          </a:xfrm>
        </p:spPr>
        <p:txBody>
          <a:bodyPr/>
          <a:lstStyle/>
          <a:p>
            <a:r>
              <a:rPr lang="en-US" dirty="0">
                <a:solidFill>
                  <a:schemeClr val="tx1"/>
                </a:solidFill>
              </a:rPr>
              <a:t>Updates to the Washington Public Records Act (PRA)</a:t>
            </a:r>
            <a:endParaRPr lang="en-US" b="0" dirty="0">
              <a:solidFill>
                <a:schemeClr val="tx1"/>
              </a:solidFill>
            </a:endParaRP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73</a:t>
            </a:fld>
            <a:endParaRPr lang="en-US" dirty="0">
              <a:solidFill>
                <a:schemeClr val="bg1"/>
              </a:solidFill>
            </a:endParaRPr>
          </a:p>
        </p:txBody>
      </p:sp>
      <p:pic>
        <p:nvPicPr>
          <p:cNvPr id="7" name="Picture 6">
            <a:extLst>
              <a:ext uri="{FF2B5EF4-FFF2-40B4-BE49-F238E27FC236}">
                <a16:creationId xmlns:a16="http://schemas.microsoft.com/office/drawing/2014/main" id="{F323E6E1-29B4-4CC1-8F6A-17945CFFF045}"/>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62432283-C870-4659-88E4-4B9F509CE129}"/>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774559" y="1186876"/>
            <a:ext cx="4876800" cy="2438400"/>
          </a:xfrm>
          <a:prstGeom prst="rect">
            <a:avLst/>
          </a:prstGeom>
        </p:spPr>
      </p:pic>
    </p:spTree>
    <p:extLst>
      <p:ext uri="{BB962C8B-B14F-4D97-AF65-F5344CB8AC3E}">
        <p14:creationId xmlns:p14="http://schemas.microsoft.com/office/powerpoint/2010/main" val="104311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02F2-75FC-6D4E-A58C-F4B1CC19697A}"/>
              </a:ext>
            </a:extLst>
          </p:cNvPr>
          <p:cNvSpPr>
            <a:spLocks noGrp="1"/>
          </p:cNvSpPr>
          <p:nvPr>
            <p:ph type="title"/>
          </p:nvPr>
        </p:nvSpPr>
        <p:spPr/>
        <p:txBody>
          <a:bodyPr/>
          <a:lstStyle/>
          <a:p>
            <a:r>
              <a:rPr lang="en-US" sz="3600" dirty="0"/>
              <a:t>Overview</a:t>
            </a:r>
            <a:r>
              <a:rPr lang="en-US" dirty="0"/>
              <a:t/>
            </a:r>
            <a:br>
              <a:rPr lang="en-US" dirty="0"/>
            </a:br>
            <a:endParaRPr lang="en-US" dirty="0"/>
          </a:p>
        </p:txBody>
      </p:sp>
      <p:sp>
        <p:nvSpPr>
          <p:cNvPr id="3" name="Content Placeholder 2">
            <a:extLst>
              <a:ext uri="{FF2B5EF4-FFF2-40B4-BE49-F238E27FC236}">
                <a16:creationId xmlns:a16="http://schemas.microsoft.com/office/drawing/2014/main" id="{C92620BF-7B82-3D4B-8BC1-2F529E549971}"/>
              </a:ext>
            </a:extLst>
          </p:cNvPr>
          <p:cNvSpPr>
            <a:spLocks noGrp="1"/>
          </p:cNvSpPr>
          <p:nvPr>
            <p:ph idx="1"/>
          </p:nvPr>
        </p:nvSpPr>
        <p:spPr>
          <a:xfrm>
            <a:off x="838200" y="1414021"/>
            <a:ext cx="10517188" cy="4447031"/>
          </a:xfrm>
        </p:spPr>
        <p:txBody>
          <a:bodyPr/>
          <a:lstStyle/>
          <a:p>
            <a:r>
              <a:rPr lang="en-US" dirty="0">
                <a:solidFill>
                  <a:schemeClr val="tx1"/>
                </a:solidFill>
              </a:rPr>
              <a:t>New exemptions for certain information in personnel and public employment records.</a:t>
            </a:r>
          </a:p>
          <a:p>
            <a:r>
              <a:rPr lang="en-US" dirty="0">
                <a:solidFill>
                  <a:schemeClr val="tx1"/>
                </a:solidFill>
              </a:rPr>
              <a:t>Imposes an obligation on agencies to provide notice to employees of any request for certain personnel information. </a:t>
            </a:r>
          </a:p>
          <a:p>
            <a:r>
              <a:rPr lang="en-US" dirty="0">
                <a:solidFill>
                  <a:schemeClr val="tx1"/>
                </a:solidFill>
              </a:rPr>
              <a:t>Effective June 11, 2020.</a:t>
            </a:r>
          </a:p>
          <a:p>
            <a:endParaRPr lang="en-US" dirty="0"/>
          </a:p>
        </p:txBody>
      </p:sp>
    </p:spTree>
    <p:extLst>
      <p:ext uri="{BB962C8B-B14F-4D97-AF65-F5344CB8AC3E}">
        <p14:creationId xmlns:p14="http://schemas.microsoft.com/office/powerpoint/2010/main" val="3642093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6072-6EAE-4727-9E97-9D6B0D3F360E}"/>
              </a:ext>
            </a:extLst>
          </p:cNvPr>
          <p:cNvSpPr>
            <a:spLocks noGrp="1"/>
          </p:cNvSpPr>
          <p:nvPr>
            <p:ph type="title"/>
          </p:nvPr>
        </p:nvSpPr>
        <p:spPr>
          <a:xfrm>
            <a:off x="582930" y="365127"/>
            <a:ext cx="10687050" cy="1325563"/>
          </a:xfrm>
        </p:spPr>
        <p:txBody>
          <a:bodyPr>
            <a:normAutofit/>
          </a:bodyPr>
          <a:lstStyle/>
          <a:p>
            <a:r>
              <a:rPr lang="en-US" sz="3600" dirty="0">
                <a:solidFill>
                  <a:schemeClr val="tx1"/>
                </a:solidFill>
              </a:rPr>
              <a:t>Overview – Payroll Deductions </a:t>
            </a:r>
          </a:p>
        </p:txBody>
      </p:sp>
      <p:sp>
        <p:nvSpPr>
          <p:cNvPr id="3" name="Content Placeholder 2">
            <a:extLst>
              <a:ext uri="{FF2B5EF4-FFF2-40B4-BE49-F238E27FC236}">
                <a16:creationId xmlns:a16="http://schemas.microsoft.com/office/drawing/2014/main" id="{17455941-3F00-40AA-A76C-38E203D5C0D0}"/>
              </a:ext>
            </a:extLst>
          </p:cNvPr>
          <p:cNvSpPr>
            <a:spLocks noGrp="1"/>
          </p:cNvSpPr>
          <p:nvPr>
            <p:ph idx="1"/>
          </p:nvPr>
        </p:nvSpPr>
        <p:spPr>
          <a:xfrm>
            <a:off x="838200" y="1690689"/>
            <a:ext cx="10517188" cy="3745469"/>
          </a:xfrm>
        </p:spPr>
        <p:txBody>
          <a:bodyPr>
            <a:normAutofit/>
          </a:bodyPr>
          <a:lstStyle/>
          <a:p>
            <a:r>
              <a:rPr lang="en-US" dirty="0">
                <a:solidFill>
                  <a:schemeClr val="tx1"/>
                </a:solidFill>
              </a:rPr>
              <a:t>Payroll deductions are exempt from disclosure, including the amount and type of deduction, in personnel records and public employment-related records. </a:t>
            </a:r>
          </a:p>
          <a:p>
            <a:r>
              <a:rPr lang="en-US" dirty="0">
                <a:solidFill>
                  <a:schemeClr val="tx1"/>
                </a:solidFill>
              </a:rPr>
              <a:t>The exemption removes the need for employers to engage in a privacy analysis to determine which payroll deductions would be exempt. </a:t>
            </a:r>
          </a:p>
          <a:p>
            <a:r>
              <a:rPr lang="en-US" dirty="0">
                <a:solidFill>
                  <a:schemeClr val="tx1"/>
                </a:solidFill>
              </a:rPr>
              <a:t>Applies to information found in other public employment-related records, such as annual “cafeteria” deduction authorizations or garnishment orders—not just official payroll and pay stub records.</a:t>
            </a:r>
          </a:p>
          <a:p>
            <a:endParaRPr lang="en-US" dirty="0"/>
          </a:p>
        </p:txBody>
      </p:sp>
    </p:spTree>
    <p:extLst>
      <p:ext uri="{BB962C8B-B14F-4D97-AF65-F5344CB8AC3E}">
        <p14:creationId xmlns:p14="http://schemas.microsoft.com/office/powerpoint/2010/main" val="4170288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FAD3-15D4-9F4D-BBEF-7168A708462D}"/>
              </a:ext>
            </a:extLst>
          </p:cNvPr>
          <p:cNvSpPr>
            <a:spLocks noGrp="1"/>
          </p:cNvSpPr>
          <p:nvPr>
            <p:ph type="title"/>
          </p:nvPr>
        </p:nvSpPr>
        <p:spPr/>
        <p:txBody>
          <a:bodyPr>
            <a:normAutofit/>
          </a:bodyPr>
          <a:lstStyle/>
          <a:p>
            <a:r>
              <a:rPr lang="en-US" sz="3600" dirty="0">
                <a:solidFill>
                  <a:schemeClr val="tx1"/>
                </a:solidFill>
              </a:rPr>
              <a:t>Overview – PRA Data Breach Requirement</a:t>
            </a:r>
          </a:p>
        </p:txBody>
      </p:sp>
      <p:sp>
        <p:nvSpPr>
          <p:cNvPr id="3" name="Content Placeholder 2">
            <a:extLst>
              <a:ext uri="{FF2B5EF4-FFF2-40B4-BE49-F238E27FC236}">
                <a16:creationId xmlns:a16="http://schemas.microsoft.com/office/drawing/2014/main" id="{3DB4FF01-582D-0442-B10A-53E2730359E6}"/>
              </a:ext>
            </a:extLst>
          </p:cNvPr>
          <p:cNvSpPr>
            <a:spLocks noGrp="1"/>
          </p:cNvSpPr>
          <p:nvPr>
            <p:ph idx="1"/>
          </p:nvPr>
        </p:nvSpPr>
        <p:spPr/>
        <p:txBody>
          <a:bodyPr>
            <a:normAutofit/>
          </a:bodyPr>
          <a:lstStyle/>
          <a:p>
            <a:r>
              <a:rPr lang="en-US" sz="3000" dirty="0">
                <a:solidFill>
                  <a:schemeClr val="tx1"/>
                </a:solidFill>
              </a:rPr>
              <a:t>RCW 42.56.590: Requires notification when there is a breach of data involving “personal information.”</a:t>
            </a:r>
          </a:p>
          <a:p>
            <a:r>
              <a:rPr lang="en-US" sz="3000" dirty="0">
                <a:solidFill>
                  <a:schemeClr val="tx1"/>
                </a:solidFill>
              </a:rPr>
              <a:t>Defines “personal information” as the individual’s first name or first initial and last name in combination other types of identifying data as outlined in the statute.</a:t>
            </a:r>
          </a:p>
          <a:p>
            <a:r>
              <a:rPr lang="en-US" sz="3000" dirty="0">
                <a:solidFill>
                  <a:schemeClr val="tx1"/>
                </a:solidFill>
              </a:rPr>
              <a:t>Notification methods are outlined in the statute. </a:t>
            </a:r>
          </a:p>
          <a:p>
            <a:r>
              <a:rPr lang="en-US" sz="3000" dirty="0">
                <a:solidFill>
                  <a:schemeClr val="tx1"/>
                </a:solidFill>
              </a:rPr>
              <a:t>Effective June 11, 2020. </a:t>
            </a:r>
          </a:p>
        </p:txBody>
      </p:sp>
    </p:spTree>
    <p:extLst>
      <p:ext uri="{BB962C8B-B14F-4D97-AF65-F5344CB8AC3E}">
        <p14:creationId xmlns:p14="http://schemas.microsoft.com/office/powerpoint/2010/main" val="17670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40"/>
            <a:ext cx="10515600" cy="4290466"/>
          </a:xfrm>
        </p:spPr>
        <p:txBody>
          <a:bodyPr/>
          <a:lstStyle/>
          <a:p>
            <a:r>
              <a:rPr lang="en-US" dirty="0"/>
              <a:t>CASE UPDATE</a:t>
            </a:r>
            <a:br>
              <a:rPr lang="en-US" dirty="0"/>
            </a:br>
            <a:r>
              <a:rPr lang="en-US" b="0" dirty="0"/>
              <a:t>Obesity is a Recognized Disability</a:t>
            </a:r>
            <a:r>
              <a:rPr lang="en-US" dirty="0"/>
              <a:t/>
            </a:r>
            <a:br>
              <a:rPr lang="en-US" dirty="0"/>
            </a:br>
            <a:r>
              <a:rPr lang="en-US" i="1" dirty="0"/>
              <a:t>Taylor v. BNSF Railroad</a:t>
            </a:r>
            <a:br>
              <a:rPr lang="en-US" i="1" dirty="0"/>
            </a:br>
            <a:r>
              <a:rPr lang="en-US" dirty="0"/>
              <a:t>Washington Supreme Court</a:t>
            </a:r>
            <a:endParaRPr lang="en-US" b="0"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77</a:t>
            </a:fld>
            <a:endParaRPr lang="en-US" dirty="0">
              <a:solidFill>
                <a:schemeClr val="bg1"/>
              </a:solidFill>
            </a:endParaRPr>
          </a:p>
        </p:txBody>
      </p:sp>
      <p:pic>
        <p:nvPicPr>
          <p:cNvPr id="7" name="Picture 6">
            <a:extLst>
              <a:ext uri="{FF2B5EF4-FFF2-40B4-BE49-F238E27FC236}">
                <a16:creationId xmlns:a16="http://schemas.microsoft.com/office/drawing/2014/main" id="{BFA94A73-948B-4B83-A35D-1D551451DF7F}"/>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50F26DD2-9000-4E58-81E5-DA062CDD7B8E}"/>
              </a:ext>
            </a:extLst>
          </p:cNvPr>
          <p:cNvPicPr>
            <a:picLocks noChangeAspect="1"/>
          </p:cNvPicPr>
          <p:nvPr/>
        </p:nvPicPr>
        <p:blipFill>
          <a:blip r:embed="rId3"/>
          <a:stretch>
            <a:fillRect/>
          </a:stretch>
        </p:blipFill>
        <p:spPr>
          <a:xfrm>
            <a:off x="5855413" y="996948"/>
            <a:ext cx="3089090" cy="3089090"/>
          </a:xfrm>
          <a:prstGeom prst="rect">
            <a:avLst/>
          </a:prstGeom>
        </p:spPr>
      </p:pic>
    </p:spTree>
    <p:extLst>
      <p:ext uri="{BB962C8B-B14F-4D97-AF65-F5344CB8AC3E}">
        <p14:creationId xmlns:p14="http://schemas.microsoft.com/office/powerpoint/2010/main" val="1833179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78</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498600"/>
            <a:ext cx="10517188" cy="4375152"/>
          </a:xfrm>
        </p:spPr>
        <p:txBody>
          <a:bodyPr>
            <a:normAutofit/>
          </a:bodyPr>
          <a:lstStyle/>
          <a:p>
            <a:pPr>
              <a:spcAft>
                <a:spcPts val="600"/>
              </a:spcAft>
            </a:pPr>
            <a:r>
              <a:rPr lang="en-US" sz="3000" dirty="0">
                <a:solidFill>
                  <a:schemeClr val="tx1"/>
                </a:solidFill>
              </a:rPr>
              <a:t>Washington Supreme Court answered a certified question submitted by the federal Ninth Circuit.</a:t>
            </a:r>
          </a:p>
          <a:p>
            <a:pPr>
              <a:spcAft>
                <a:spcPts val="600"/>
              </a:spcAft>
            </a:pPr>
            <a:r>
              <a:rPr lang="en-US" sz="3000" dirty="0">
                <a:solidFill>
                  <a:schemeClr val="tx1"/>
                </a:solidFill>
              </a:rPr>
              <a:t>Under Washington law, obesity is a recognized impairment, even if not caused by an independent physiological condition or disorder.</a:t>
            </a:r>
          </a:p>
          <a:p>
            <a:pPr>
              <a:spcAft>
                <a:spcPts val="600"/>
              </a:spcAft>
            </a:pPr>
            <a:r>
              <a:rPr lang="en-US" sz="3000" dirty="0">
                <a:solidFill>
                  <a:schemeClr val="tx1"/>
                </a:solidFill>
              </a:rPr>
              <a:t>Washington Law Against Discrimination is more liberal than federal Americans with Disabilities Act. </a:t>
            </a:r>
          </a:p>
          <a:p>
            <a:pPr lvl="1">
              <a:spcAft>
                <a:spcPts val="600"/>
              </a:spcAft>
            </a:pPr>
            <a:r>
              <a:rPr lang="en-US" sz="2600" dirty="0">
                <a:solidFill>
                  <a:schemeClr val="tx1"/>
                </a:solidFill>
              </a:rPr>
              <a:t>Under federal law, obesity generally protected only when caused by underlying condition.</a:t>
            </a:r>
          </a:p>
        </p:txBody>
      </p:sp>
      <p:pic>
        <p:nvPicPr>
          <p:cNvPr id="6" name="Picture 5">
            <a:extLst>
              <a:ext uri="{FF2B5EF4-FFF2-40B4-BE49-F238E27FC236}">
                <a16:creationId xmlns:a16="http://schemas.microsoft.com/office/drawing/2014/main" id="{C316A601-4C10-4BDD-AB3F-A9333A72E6A6}"/>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986825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Suggestions for Compliance</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79</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62099"/>
            <a:ext cx="10517188" cy="4550833"/>
          </a:xfrm>
        </p:spPr>
        <p:txBody>
          <a:bodyPr>
            <a:normAutofit/>
          </a:bodyPr>
          <a:lstStyle/>
          <a:p>
            <a:r>
              <a:rPr lang="en-US" sz="3000" dirty="0">
                <a:solidFill>
                  <a:schemeClr val="tx1"/>
                </a:solidFill>
              </a:rPr>
              <a:t>Update disability and accommodation policies to comply with the law.</a:t>
            </a:r>
          </a:p>
          <a:p>
            <a:r>
              <a:rPr lang="en-US" sz="3000" dirty="0">
                <a:solidFill>
                  <a:schemeClr val="tx1"/>
                </a:solidFill>
              </a:rPr>
              <a:t>Do not discriminate against applicants who are obese.</a:t>
            </a:r>
          </a:p>
          <a:p>
            <a:r>
              <a:rPr lang="en-US" sz="3000" dirty="0">
                <a:solidFill>
                  <a:schemeClr val="tx1"/>
                </a:solidFill>
              </a:rPr>
              <a:t>Review the reasonable accommodation and interactive process requirements.</a:t>
            </a:r>
          </a:p>
          <a:p>
            <a:r>
              <a:rPr lang="en-US" sz="3000" dirty="0">
                <a:solidFill>
                  <a:schemeClr val="tx1"/>
                </a:solidFill>
              </a:rPr>
              <a:t>Be prepared to accommodate obese employees.</a:t>
            </a:r>
          </a:p>
          <a:p>
            <a:r>
              <a:rPr lang="en-US" sz="3000" dirty="0">
                <a:solidFill>
                  <a:schemeClr val="tx1"/>
                </a:solidFill>
              </a:rPr>
              <a:t>Employees still must be able to perform essential functions of the job, with or without accommodation, to be eligible for continued employment. </a:t>
            </a:r>
          </a:p>
        </p:txBody>
      </p:sp>
      <p:pic>
        <p:nvPicPr>
          <p:cNvPr id="6" name="Picture 5">
            <a:extLst>
              <a:ext uri="{FF2B5EF4-FFF2-40B4-BE49-F238E27FC236}">
                <a16:creationId xmlns:a16="http://schemas.microsoft.com/office/drawing/2014/main" id="{491C67A7-BD1C-4175-B47F-87E9EC5930D1}"/>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59912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8</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648730" y="1340708"/>
            <a:ext cx="10706658" cy="4794422"/>
          </a:xfrm>
        </p:spPr>
        <p:txBody>
          <a:bodyPr>
            <a:normAutofit/>
          </a:bodyPr>
          <a:lstStyle/>
          <a:p>
            <a:r>
              <a:rPr lang="en-US" sz="2600" dirty="0">
                <a:solidFill>
                  <a:schemeClr val="tx1"/>
                </a:solidFill>
              </a:rPr>
              <a:t>Under </a:t>
            </a:r>
            <a:r>
              <a:rPr lang="en-US" sz="2600" i="1" dirty="0">
                <a:solidFill>
                  <a:schemeClr val="tx1"/>
                </a:solidFill>
              </a:rPr>
              <a:t>Janus</a:t>
            </a:r>
            <a:r>
              <a:rPr lang="en-US" sz="2600" dirty="0">
                <a:solidFill>
                  <a:schemeClr val="tx1"/>
                </a:solidFill>
              </a:rPr>
              <a:t>, employees must “affirmatively consent” to union membership and the deduction of monthly union dues.</a:t>
            </a:r>
          </a:p>
          <a:p>
            <a:r>
              <a:rPr lang="en-US" sz="2600" i="1" dirty="0">
                <a:solidFill>
                  <a:schemeClr val="tx1"/>
                </a:solidFill>
              </a:rPr>
              <a:t>Janus</a:t>
            </a:r>
            <a:r>
              <a:rPr lang="en-US" sz="2600" dirty="0">
                <a:solidFill>
                  <a:schemeClr val="tx1"/>
                </a:solidFill>
              </a:rPr>
              <a:t> caused chaos for those employers who did not have written authorizations on file for employees.</a:t>
            </a:r>
          </a:p>
          <a:p>
            <a:r>
              <a:rPr lang="en-US" sz="2600" dirty="0">
                <a:solidFill>
                  <a:schemeClr val="tx1"/>
                </a:solidFill>
              </a:rPr>
              <a:t>By enacting RCW 41.56.110, Washington’s Legislature exercised control over the post-</a:t>
            </a:r>
            <a:r>
              <a:rPr lang="en-US" sz="2600" i="1" dirty="0">
                <a:solidFill>
                  <a:schemeClr val="tx1"/>
                </a:solidFill>
              </a:rPr>
              <a:t>Janus</a:t>
            </a:r>
            <a:r>
              <a:rPr lang="en-US" sz="2600" dirty="0">
                <a:solidFill>
                  <a:schemeClr val="tx1"/>
                </a:solidFill>
              </a:rPr>
              <a:t> authorization process.</a:t>
            </a:r>
          </a:p>
          <a:p>
            <a:pPr lvl="1"/>
            <a:r>
              <a:rPr lang="en-US" sz="2400" dirty="0">
                <a:solidFill>
                  <a:schemeClr val="tx1"/>
                </a:solidFill>
              </a:rPr>
              <a:t>Employees provide authorization to their union by written, electronic, or recorded voice authorization.  The Employer is then notified by the Union of the employee’s authorization.</a:t>
            </a:r>
          </a:p>
          <a:p>
            <a:pPr lvl="1"/>
            <a:r>
              <a:rPr lang="en-US" sz="2400" dirty="0">
                <a:solidFill>
                  <a:schemeClr val="tx1"/>
                </a:solidFill>
              </a:rPr>
              <a:t>Employees requesting to revoke authorization must do so, in writing, to the Union, which is then forwarded to the employer.</a:t>
            </a:r>
          </a:p>
          <a:p>
            <a:pPr lvl="1"/>
            <a:endParaRPr lang="en-US" sz="2200" b="1" dirty="0">
              <a:solidFill>
                <a:schemeClr val="tx1"/>
              </a:solidFill>
            </a:endParaRPr>
          </a:p>
          <a:p>
            <a:pPr lvl="1"/>
            <a:endParaRPr lang="en-US" b="1" dirty="0"/>
          </a:p>
        </p:txBody>
      </p:sp>
      <p:pic>
        <p:nvPicPr>
          <p:cNvPr id="6" name="Picture 5">
            <a:extLst>
              <a:ext uri="{FF2B5EF4-FFF2-40B4-BE49-F238E27FC236}">
                <a16:creationId xmlns:a16="http://schemas.microsoft.com/office/drawing/2014/main" id="{44A9CB44-39E2-4511-B0DE-A8CA3807A97C}"/>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8743755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39"/>
            <a:ext cx="10515600" cy="4115327"/>
          </a:xfrm>
        </p:spPr>
        <p:txBody>
          <a:bodyPr/>
          <a:lstStyle/>
          <a:p>
            <a:r>
              <a:rPr lang="en-US" dirty="0"/>
              <a:t>CASE UPDATE</a:t>
            </a:r>
            <a:br>
              <a:rPr lang="en-US" dirty="0"/>
            </a:br>
            <a:r>
              <a:rPr lang="en-US" b="0" dirty="0"/>
              <a:t>Pre-Employment Polygraph Results Not Necessarily Shielded from Disclosure</a:t>
            </a:r>
            <a:r>
              <a:rPr lang="en-US" dirty="0"/>
              <a:t/>
            </a:r>
            <a:br>
              <a:rPr lang="en-US" dirty="0"/>
            </a:br>
            <a:r>
              <a:rPr lang="en-US" i="1" dirty="0"/>
              <a:t>Sheats v. City of East Wenatchee</a:t>
            </a:r>
            <a:br>
              <a:rPr lang="en-US" i="1" dirty="0"/>
            </a:br>
            <a:r>
              <a:rPr lang="en-US" dirty="0"/>
              <a:t>Washington Court of Appeals, Division 3</a:t>
            </a:r>
            <a:endParaRPr lang="en-US" i="1"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80</a:t>
            </a:fld>
            <a:endParaRPr lang="en-US" dirty="0">
              <a:solidFill>
                <a:schemeClr val="bg1"/>
              </a:solidFill>
            </a:endParaRPr>
          </a:p>
        </p:txBody>
      </p:sp>
      <p:pic>
        <p:nvPicPr>
          <p:cNvPr id="7" name="Picture 6">
            <a:extLst>
              <a:ext uri="{FF2B5EF4-FFF2-40B4-BE49-F238E27FC236}">
                <a16:creationId xmlns:a16="http://schemas.microsoft.com/office/drawing/2014/main" id="{E5730A15-78FD-4126-9EAF-2590303999C9}"/>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13" name="Picture 12">
            <a:extLst>
              <a:ext uri="{FF2B5EF4-FFF2-40B4-BE49-F238E27FC236}">
                <a16:creationId xmlns:a16="http://schemas.microsoft.com/office/drawing/2014/main" id="{5B89647D-A6D2-483F-9CCC-2A23FA939C9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165130" y="1072709"/>
            <a:ext cx="3466952" cy="1919555"/>
          </a:xfrm>
          <a:prstGeom prst="rect">
            <a:avLst/>
          </a:prstGeom>
        </p:spPr>
      </p:pic>
    </p:spTree>
    <p:extLst>
      <p:ext uri="{BB962C8B-B14F-4D97-AF65-F5344CB8AC3E}">
        <p14:creationId xmlns:p14="http://schemas.microsoft.com/office/powerpoint/2010/main" val="1809554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81</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11300"/>
            <a:ext cx="10517188" cy="4635500"/>
          </a:xfrm>
        </p:spPr>
        <p:txBody>
          <a:bodyPr>
            <a:normAutofit/>
          </a:bodyPr>
          <a:lstStyle/>
          <a:p>
            <a:r>
              <a:rPr lang="en-US" dirty="0">
                <a:solidFill>
                  <a:schemeClr val="tx1"/>
                </a:solidFill>
              </a:rPr>
              <a:t>Police officer was subject to a request under the Public Records Act for his pre-employment polygraph report.  The police officer had admitted to misconduct during the polygraph examination.  Local prosecutor placed the police officer on a </a:t>
            </a:r>
            <a:r>
              <a:rPr lang="en-US" i="1" dirty="0">
                <a:solidFill>
                  <a:schemeClr val="tx1"/>
                </a:solidFill>
              </a:rPr>
              <a:t>Brady</a:t>
            </a:r>
            <a:r>
              <a:rPr lang="en-US" dirty="0">
                <a:solidFill>
                  <a:schemeClr val="tx1"/>
                </a:solidFill>
              </a:rPr>
              <a:t> list.</a:t>
            </a:r>
          </a:p>
          <a:p>
            <a:r>
              <a:rPr lang="en-US" dirty="0">
                <a:solidFill>
                  <a:schemeClr val="tx1"/>
                </a:solidFill>
              </a:rPr>
              <a:t>Local newspaper submitted PRA request for the polygraph report. </a:t>
            </a:r>
          </a:p>
          <a:p>
            <a:r>
              <a:rPr lang="en-US" dirty="0">
                <a:solidFill>
                  <a:schemeClr val="tx1"/>
                </a:solidFill>
              </a:rPr>
              <a:t>Police officer filed lawsuit, requesting a permanent injunction blocking the disclosure of his polygraph report, </a:t>
            </a:r>
            <a:r>
              <a:rPr lang="en-US" u="sng" dirty="0">
                <a:solidFill>
                  <a:schemeClr val="tx1"/>
                </a:solidFill>
              </a:rPr>
              <a:t>period</a:t>
            </a:r>
            <a:r>
              <a:rPr lang="en-US" dirty="0">
                <a:solidFill>
                  <a:schemeClr val="tx1"/>
                </a:solidFill>
              </a:rPr>
              <a:t>.</a:t>
            </a:r>
          </a:p>
          <a:p>
            <a:r>
              <a:rPr lang="en-US" dirty="0">
                <a:solidFill>
                  <a:schemeClr val="tx1"/>
                </a:solidFill>
              </a:rPr>
              <a:t>The Court denied the injunction.  Polygraph reports are generally exempt under the Public Records Act, but are still disclosable as part of the “public interest” with respect to </a:t>
            </a:r>
            <a:r>
              <a:rPr lang="en-US" i="1" dirty="0">
                <a:solidFill>
                  <a:schemeClr val="tx1"/>
                </a:solidFill>
              </a:rPr>
              <a:t>Brady</a:t>
            </a:r>
            <a:r>
              <a:rPr lang="en-US" dirty="0">
                <a:solidFill>
                  <a:schemeClr val="tx1"/>
                </a:solidFill>
              </a:rPr>
              <a:t> disclosures.</a:t>
            </a:r>
          </a:p>
          <a:p>
            <a:endParaRPr lang="en-US" sz="2600" b="1" dirty="0">
              <a:solidFill>
                <a:schemeClr val="tx1"/>
              </a:solidFill>
            </a:endParaRPr>
          </a:p>
        </p:txBody>
      </p:sp>
      <p:pic>
        <p:nvPicPr>
          <p:cNvPr id="6" name="Picture 5">
            <a:extLst>
              <a:ext uri="{FF2B5EF4-FFF2-40B4-BE49-F238E27FC236}">
                <a16:creationId xmlns:a16="http://schemas.microsoft.com/office/drawing/2014/main" id="{FF6F98D3-027F-4497-B419-5803CA00BB0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4860782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82</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4000"/>
            <a:ext cx="10517188" cy="4337052"/>
          </a:xfrm>
        </p:spPr>
        <p:txBody>
          <a:bodyPr>
            <a:normAutofit/>
          </a:bodyPr>
          <a:lstStyle/>
          <a:p>
            <a:r>
              <a:rPr lang="en-US" sz="3000" dirty="0">
                <a:solidFill>
                  <a:schemeClr val="tx1"/>
                </a:solidFill>
              </a:rPr>
              <a:t>Polygraph results remain exempt under the Public Records Act.</a:t>
            </a:r>
          </a:p>
          <a:p>
            <a:r>
              <a:rPr lang="en-US" sz="3000" dirty="0">
                <a:solidFill>
                  <a:schemeClr val="tx1"/>
                </a:solidFill>
              </a:rPr>
              <a:t>Polygraph results are still disclosable when the public interest supports knowing whether a police officer is a law abiding person, including </a:t>
            </a:r>
            <a:r>
              <a:rPr lang="en-US" sz="3000" i="1" dirty="0">
                <a:solidFill>
                  <a:schemeClr val="tx1"/>
                </a:solidFill>
              </a:rPr>
              <a:t>Brady</a:t>
            </a:r>
            <a:r>
              <a:rPr lang="en-US" sz="3000" dirty="0">
                <a:solidFill>
                  <a:schemeClr val="tx1"/>
                </a:solidFill>
              </a:rPr>
              <a:t> issues.</a:t>
            </a:r>
          </a:p>
          <a:p>
            <a:endParaRPr lang="en-US" sz="2600" b="1" dirty="0">
              <a:solidFill>
                <a:schemeClr val="tx1"/>
              </a:solidFill>
            </a:endParaRPr>
          </a:p>
        </p:txBody>
      </p:sp>
      <p:pic>
        <p:nvPicPr>
          <p:cNvPr id="6" name="Picture 5">
            <a:extLst>
              <a:ext uri="{FF2B5EF4-FFF2-40B4-BE49-F238E27FC236}">
                <a16:creationId xmlns:a16="http://schemas.microsoft.com/office/drawing/2014/main" id="{291C7E9C-AB4B-45E0-845A-5817823EA262}"/>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915546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39"/>
            <a:ext cx="10515600" cy="3950831"/>
          </a:xfrm>
        </p:spPr>
        <p:txBody>
          <a:bodyPr/>
          <a:lstStyle/>
          <a:p>
            <a:r>
              <a:rPr lang="en-US" dirty="0"/>
              <a:t>CASE UPDATE</a:t>
            </a:r>
            <a:br>
              <a:rPr lang="en-US" dirty="0"/>
            </a:br>
            <a:r>
              <a:rPr lang="en-US" b="0" dirty="0"/>
              <a:t>Supervisors May Be Individually Liable for Wrongful Termination Claims</a:t>
            </a:r>
            <a:r>
              <a:rPr lang="en-US" dirty="0"/>
              <a:t/>
            </a:r>
            <a:br>
              <a:rPr lang="en-US" dirty="0"/>
            </a:br>
            <a:r>
              <a:rPr lang="en-US" i="1" dirty="0"/>
              <a:t>Blackman v. Omak School District</a:t>
            </a:r>
            <a:br>
              <a:rPr lang="en-US" i="1" dirty="0"/>
            </a:br>
            <a:r>
              <a:rPr lang="en-US" dirty="0"/>
              <a:t>E.D. Washington Federal District Court</a:t>
            </a:r>
            <a:endParaRPr lang="en-US" i="1"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83</a:t>
            </a:fld>
            <a:endParaRPr lang="en-US" dirty="0">
              <a:solidFill>
                <a:schemeClr val="bg1"/>
              </a:solidFill>
            </a:endParaRPr>
          </a:p>
        </p:txBody>
      </p:sp>
      <p:pic>
        <p:nvPicPr>
          <p:cNvPr id="7" name="Picture 6">
            <a:extLst>
              <a:ext uri="{FF2B5EF4-FFF2-40B4-BE49-F238E27FC236}">
                <a16:creationId xmlns:a16="http://schemas.microsoft.com/office/drawing/2014/main" id="{E5730A15-78FD-4126-9EAF-2590303999C9}"/>
              </a:ext>
            </a:extLst>
          </p:cNvPr>
          <p:cNvPicPr>
            <a:picLocks noChangeAspect="1"/>
          </p:cNvPicPr>
          <p:nvPr/>
        </p:nvPicPr>
        <p:blipFill>
          <a:blip r:embed="rId2"/>
          <a:stretch>
            <a:fillRect/>
          </a:stretch>
        </p:blipFill>
        <p:spPr>
          <a:xfrm>
            <a:off x="9142763" y="339910"/>
            <a:ext cx="1729238" cy="657038"/>
          </a:xfrm>
          <a:prstGeom prst="rect">
            <a:avLst/>
          </a:prstGeom>
        </p:spPr>
      </p:pic>
      <p:pic>
        <p:nvPicPr>
          <p:cNvPr id="3" name="Picture 2">
            <a:extLst>
              <a:ext uri="{FF2B5EF4-FFF2-40B4-BE49-F238E27FC236}">
                <a16:creationId xmlns:a16="http://schemas.microsoft.com/office/drawing/2014/main" id="{C739FC9D-32CB-45FD-9D3A-EB5DB03F8E1E}"/>
              </a:ext>
            </a:extLst>
          </p:cNvPr>
          <p:cNvPicPr>
            <a:picLocks noChangeAspect="1"/>
          </p:cNvPicPr>
          <p:nvPr/>
        </p:nvPicPr>
        <p:blipFill>
          <a:blip r:embed="rId3"/>
          <a:stretch>
            <a:fillRect/>
          </a:stretch>
        </p:blipFill>
        <p:spPr>
          <a:xfrm>
            <a:off x="4641931" y="908213"/>
            <a:ext cx="4500832" cy="2250417"/>
          </a:xfrm>
          <a:prstGeom prst="rect">
            <a:avLst/>
          </a:prstGeom>
        </p:spPr>
      </p:pic>
    </p:spTree>
    <p:extLst>
      <p:ext uri="{BB962C8B-B14F-4D97-AF65-F5344CB8AC3E}">
        <p14:creationId xmlns:p14="http://schemas.microsoft.com/office/powerpoint/2010/main" val="40945407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Overview</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84</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11300"/>
            <a:ext cx="10517188" cy="4635500"/>
          </a:xfrm>
        </p:spPr>
        <p:txBody>
          <a:bodyPr>
            <a:normAutofit/>
          </a:bodyPr>
          <a:lstStyle/>
          <a:p>
            <a:r>
              <a:rPr lang="en-US" sz="2600" dirty="0">
                <a:solidFill>
                  <a:schemeClr val="tx1"/>
                </a:solidFill>
              </a:rPr>
              <a:t>Former middle school principal brought claim for wrongful discharge in violation of public policy.  Principal was terminated shortly after alleging wrongful conduct against the school district, including the misuse of funds and plans to avoid the state auditor.</a:t>
            </a:r>
          </a:p>
          <a:p>
            <a:r>
              <a:rPr lang="en-US" sz="2600" dirty="0">
                <a:solidFill>
                  <a:schemeClr val="tx1"/>
                </a:solidFill>
              </a:rPr>
              <a:t>The lawsuit was filed against both the school district and the individual supervisor who participated in the termination decision.</a:t>
            </a:r>
          </a:p>
          <a:p>
            <a:r>
              <a:rPr lang="en-US" sz="2600" dirty="0">
                <a:solidFill>
                  <a:schemeClr val="tx1"/>
                </a:solidFill>
              </a:rPr>
              <a:t>The federal district court ruled that the individual supervisor could be individually liable for the wrongful discharge if the supervisor’s conduct resulted in the wrongful termination.</a:t>
            </a:r>
          </a:p>
          <a:p>
            <a:endParaRPr lang="en-US" sz="2600" b="1" dirty="0">
              <a:solidFill>
                <a:schemeClr val="tx1"/>
              </a:solidFill>
            </a:endParaRPr>
          </a:p>
        </p:txBody>
      </p:sp>
      <p:pic>
        <p:nvPicPr>
          <p:cNvPr id="6" name="Picture 5">
            <a:extLst>
              <a:ext uri="{FF2B5EF4-FFF2-40B4-BE49-F238E27FC236}">
                <a16:creationId xmlns:a16="http://schemas.microsoft.com/office/drawing/2014/main" id="{FF6F98D3-027F-4497-B419-5803CA00BB0D}"/>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21153725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85</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3999"/>
            <a:ext cx="10517188" cy="4707467"/>
          </a:xfrm>
        </p:spPr>
        <p:txBody>
          <a:bodyPr>
            <a:normAutofit lnSpcReduction="10000"/>
          </a:bodyPr>
          <a:lstStyle/>
          <a:p>
            <a:r>
              <a:rPr lang="en-US" sz="3000" dirty="0">
                <a:solidFill>
                  <a:schemeClr val="tx1"/>
                </a:solidFill>
              </a:rPr>
              <a:t>Case is a good reminder of the longstanding legal rule that employees (and their employers) are always responsible for their own legal violations.</a:t>
            </a:r>
          </a:p>
          <a:p>
            <a:r>
              <a:rPr lang="en-US" sz="3000" dirty="0">
                <a:solidFill>
                  <a:schemeClr val="tx1"/>
                </a:solidFill>
              </a:rPr>
              <a:t>The rule applies to both traditional police misconduct and employment/tort laws.</a:t>
            </a:r>
          </a:p>
          <a:p>
            <a:r>
              <a:rPr lang="en-US" sz="3000" dirty="0">
                <a:solidFill>
                  <a:schemeClr val="tx1"/>
                </a:solidFill>
              </a:rPr>
              <a:t>In most cases, employees remain covered by employer’s liability insurance or indemnification requirements.</a:t>
            </a:r>
          </a:p>
          <a:p>
            <a:r>
              <a:rPr lang="en-US" sz="3000" dirty="0">
                <a:solidFill>
                  <a:schemeClr val="tx1"/>
                </a:solidFill>
              </a:rPr>
              <a:t>Ensure supervisors are trained on basic employment laws and compliance obligations.  That’s why you’re here, right!?</a:t>
            </a:r>
          </a:p>
          <a:p>
            <a:endParaRPr lang="en-US" sz="2600" b="1" dirty="0">
              <a:solidFill>
                <a:schemeClr val="tx1"/>
              </a:solidFill>
            </a:endParaRPr>
          </a:p>
        </p:txBody>
      </p:sp>
      <p:pic>
        <p:nvPicPr>
          <p:cNvPr id="6" name="Picture 5">
            <a:extLst>
              <a:ext uri="{FF2B5EF4-FFF2-40B4-BE49-F238E27FC236}">
                <a16:creationId xmlns:a16="http://schemas.microsoft.com/office/drawing/2014/main" id="{291C7E9C-AB4B-45E0-845A-5817823EA262}"/>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9564011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158630"/>
            <a:ext cx="10515600" cy="3087491"/>
          </a:xfrm>
        </p:spPr>
        <p:txBody>
          <a:bodyPr/>
          <a:lstStyle/>
          <a:p>
            <a:r>
              <a:rPr lang="en-US" dirty="0">
                <a:solidFill>
                  <a:schemeClr val="tx1"/>
                </a:solidFill>
              </a:rPr>
              <a:t>CASE UPDATE</a:t>
            </a:r>
            <a:br>
              <a:rPr lang="en-US" dirty="0">
                <a:solidFill>
                  <a:schemeClr val="tx1"/>
                </a:solidFill>
              </a:rPr>
            </a:br>
            <a:r>
              <a:rPr lang="en-US" b="0" dirty="0">
                <a:solidFill>
                  <a:schemeClr val="tx1"/>
                </a:solidFill>
              </a:rPr>
              <a:t>Title VII Covers Discrimination Based on Sexual Orientation and Gender Identity</a:t>
            </a:r>
            <a:r>
              <a:rPr lang="en-US" dirty="0">
                <a:solidFill>
                  <a:schemeClr val="tx1"/>
                </a:solidFill>
              </a:rPr>
              <a:t/>
            </a:r>
            <a:br>
              <a:rPr lang="en-US" dirty="0">
                <a:solidFill>
                  <a:schemeClr val="tx1"/>
                </a:solidFill>
              </a:rPr>
            </a:br>
            <a:r>
              <a:rPr lang="en-US" i="1" dirty="0">
                <a:solidFill>
                  <a:schemeClr val="tx1"/>
                </a:solidFill>
              </a:rPr>
              <a:t>Bostock v. Clayton County, Georgia</a:t>
            </a:r>
            <a:br>
              <a:rPr lang="en-US" i="1" dirty="0">
                <a:solidFill>
                  <a:schemeClr val="tx1"/>
                </a:solidFill>
              </a:rPr>
            </a:br>
            <a:r>
              <a:rPr lang="en-US" i="1" dirty="0">
                <a:solidFill>
                  <a:schemeClr val="tx1"/>
                </a:solidFill>
              </a:rPr>
              <a:t>U.S. Supreme Court, 2020</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86</a:t>
            </a:fld>
            <a:endParaRPr lang="en-US" dirty="0">
              <a:solidFill>
                <a:schemeClr val="bg1"/>
              </a:solidFill>
            </a:endParaRPr>
          </a:p>
        </p:txBody>
      </p:sp>
      <p:pic>
        <p:nvPicPr>
          <p:cNvPr id="7" name="Picture 6">
            <a:extLst>
              <a:ext uri="{FF2B5EF4-FFF2-40B4-BE49-F238E27FC236}">
                <a16:creationId xmlns:a16="http://schemas.microsoft.com/office/drawing/2014/main" id="{E5730A15-78FD-4126-9EAF-2590303999C9}"/>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8" name="Picture 7">
            <a:extLst>
              <a:ext uri="{FF2B5EF4-FFF2-40B4-BE49-F238E27FC236}">
                <a16:creationId xmlns:a16="http://schemas.microsoft.com/office/drawing/2014/main" id="{9E0AEC0F-B58A-4884-8DDF-BE282D82C2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723860" y="1077651"/>
            <a:ext cx="5442097" cy="2604819"/>
          </a:xfrm>
          <a:prstGeom prst="rect">
            <a:avLst/>
          </a:prstGeom>
        </p:spPr>
      </p:pic>
    </p:spTree>
    <p:extLst>
      <p:ext uri="{BB962C8B-B14F-4D97-AF65-F5344CB8AC3E}">
        <p14:creationId xmlns:p14="http://schemas.microsoft.com/office/powerpoint/2010/main" val="302245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8289-2CC0-F546-B119-E7CFD52A3D29}"/>
              </a:ext>
            </a:extLst>
          </p:cNvPr>
          <p:cNvSpPr>
            <a:spLocks noGrp="1"/>
          </p:cNvSpPr>
          <p:nvPr>
            <p:ph type="title"/>
          </p:nvPr>
        </p:nvSpPr>
        <p:spPr>
          <a:xfrm>
            <a:off x="458788" y="334166"/>
            <a:ext cx="10896600" cy="1325563"/>
          </a:xfrm>
        </p:spPr>
        <p:txBody>
          <a:bodyPr>
            <a:noAutofit/>
          </a:bodyPr>
          <a:lstStyle/>
          <a:p>
            <a:r>
              <a:rPr lang="en-US" sz="3600" dirty="0"/>
              <a:t>Overview</a:t>
            </a:r>
          </a:p>
        </p:txBody>
      </p:sp>
      <p:sp>
        <p:nvSpPr>
          <p:cNvPr id="3" name="Content Placeholder 2">
            <a:extLst>
              <a:ext uri="{FF2B5EF4-FFF2-40B4-BE49-F238E27FC236}">
                <a16:creationId xmlns:a16="http://schemas.microsoft.com/office/drawing/2014/main" id="{1CAA7FA8-4318-E541-BADE-E4B9A456DC76}"/>
              </a:ext>
            </a:extLst>
          </p:cNvPr>
          <p:cNvSpPr>
            <a:spLocks noGrp="1"/>
          </p:cNvSpPr>
          <p:nvPr>
            <p:ph idx="1"/>
          </p:nvPr>
        </p:nvSpPr>
        <p:spPr>
          <a:xfrm>
            <a:off x="458788" y="1467293"/>
            <a:ext cx="11131232" cy="4819207"/>
          </a:xfrm>
        </p:spPr>
        <p:txBody>
          <a:bodyPr>
            <a:normAutofit/>
          </a:bodyPr>
          <a:lstStyle/>
          <a:p>
            <a:pPr fontAlgn="base"/>
            <a:r>
              <a:rPr lang="en-US" sz="3000" dirty="0">
                <a:solidFill>
                  <a:schemeClr val="tx1"/>
                </a:solidFill>
              </a:rPr>
              <a:t>Prohibition against sex-based discrimination in employment set forth in Title VII of the Civil Rights Act includes claims of </a:t>
            </a:r>
            <a:r>
              <a:rPr lang="en-US" sz="3000" u="sng" dirty="0">
                <a:solidFill>
                  <a:schemeClr val="tx1"/>
                </a:solidFill>
              </a:rPr>
              <a:t>sexual orientation </a:t>
            </a:r>
            <a:r>
              <a:rPr lang="en-US" sz="3000" dirty="0">
                <a:solidFill>
                  <a:schemeClr val="tx1"/>
                </a:solidFill>
              </a:rPr>
              <a:t>and </a:t>
            </a:r>
            <a:r>
              <a:rPr lang="en-US" sz="3000" u="sng" dirty="0">
                <a:solidFill>
                  <a:schemeClr val="tx1"/>
                </a:solidFill>
              </a:rPr>
              <a:t>gender identity-based discrimination.</a:t>
            </a:r>
          </a:p>
          <a:p>
            <a:pPr fontAlgn="base"/>
            <a:r>
              <a:rPr lang="en-US" sz="3000" dirty="0">
                <a:solidFill>
                  <a:schemeClr val="tx1"/>
                </a:solidFill>
              </a:rPr>
              <a:t>The Court stated that “[a]n employer violates Title VII when it intentionally fires an individual employee based in part on sex,” explaining that “[a]n individual’s homosexuality or transgender status is not relevant to employment decisions.” </a:t>
            </a:r>
          </a:p>
          <a:p>
            <a:endParaRPr lang="en-US" dirty="0"/>
          </a:p>
        </p:txBody>
      </p:sp>
    </p:spTree>
    <p:extLst>
      <p:ext uri="{BB962C8B-B14F-4D97-AF65-F5344CB8AC3E}">
        <p14:creationId xmlns:p14="http://schemas.microsoft.com/office/powerpoint/2010/main" val="2027851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88</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889124"/>
            <a:ext cx="10517188" cy="3389645"/>
          </a:xfrm>
        </p:spPr>
        <p:txBody>
          <a:bodyPr>
            <a:noAutofit/>
          </a:bodyPr>
          <a:lstStyle/>
          <a:p>
            <a:pPr fontAlgn="base"/>
            <a:r>
              <a:rPr lang="en-US" sz="2700" dirty="0">
                <a:solidFill>
                  <a:schemeClr val="tx1"/>
                </a:solidFill>
              </a:rPr>
              <a:t>State law (the WLAD) already covered discrimination based on sexual orientation for Washington employers.  </a:t>
            </a:r>
          </a:p>
          <a:p>
            <a:pPr fontAlgn="base"/>
            <a:r>
              <a:rPr lang="en-US" sz="2700" dirty="0">
                <a:solidFill>
                  <a:schemeClr val="tx1"/>
                </a:solidFill>
              </a:rPr>
              <a:t>However, a lawsuit under Title VII could lead to additional damages, if liable.  (</a:t>
            </a:r>
            <a:r>
              <a:rPr lang="en-US" sz="2700" i="1" dirty="0">
                <a:solidFill>
                  <a:schemeClr val="tx1"/>
                </a:solidFill>
              </a:rPr>
              <a:t>E.g., </a:t>
            </a:r>
            <a:r>
              <a:rPr lang="en-US" sz="2700" dirty="0">
                <a:solidFill>
                  <a:schemeClr val="tx1"/>
                </a:solidFill>
              </a:rPr>
              <a:t>punitive damages)</a:t>
            </a:r>
          </a:p>
          <a:p>
            <a:pPr fontAlgn="base"/>
            <a:r>
              <a:rPr lang="en-US" sz="2700" dirty="0">
                <a:solidFill>
                  <a:schemeClr val="tx1"/>
                </a:solidFill>
              </a:rPr>
              <a:t>Provide training (and retraining!) to personnel to ensure they are aware that sexual orientation and gender identity are protected categories. </a:t>
            </a:r>
          </a:p>
        </p:txBody>
      </p:sp>
      <p:pic>
        <p:nvPicPr>
          <p:cNvPr id="6" name="Picture 5">
            <a:extLst>
              <a:ext uri="{FF2B5EF4-FFF2-40B4-BE49-F238E27FC236}">
                <a16:creationId xmlns:a16="http://schemas.microsoft.com/office/drawing/2014/main" id="{291C7E9C-AB4B-45E0-845A-5817823EA262}"/>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1232733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39"/>
            <a:ext cx="10515600" cy="4115327"/>
          </a:xfrm>
        </p:spPr>
        <p:txBody>
          <a:bodyPr/>
          <a:lstStyle/>
          <a:p>
            <a:r>
              <a:rPr lang="en-US" dirty="0"/>
              <a:t>CASE UPDATE</a:t>
            </a:r>
            <a:br>
              <a:rPr lang="en-US" dirty="0"/>
            </a:br>
            <a:r>
              <a:rPr lang="en-US" b="0" dirty="0"/>
              <a:t>LEOFF 2 Benefits</a:t>
            </a:r>
            <a:r>
              <a:rPr lang="en-US" dirty="0"/>
              <a:t/>
            </a:r>
            <a:br>
              <a:rPr lang="en-US" dirty="0"/>
            </a:br>
            <a:r>
              <a:rPr lang="en-US" i="1" dirty="0"/>
              <a:t>Wilson . Dept. of Retirement Systems</a:t>
            </a:r>
            <a:br>
              <a:rPr lang="en-US" i="1" dirty="0"/>
            </a:br>
            <a:r>
              <a:rPr lang="en-US" i="1" dirty="0"/>
              <a:t>WA Court of Appeals, Div. 1</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89</a:t>
            </a:fld>
            <a:endParaRPr lang="en-US" dirty="0">
              <a:solidFill>
                <a:schemeClr val="bg1"/>
              </a:solidFill>
            </a:endParaRPr>
          </a:p>
        </p:txBody>
      </p:sp>
      <p:pic>
        <p:nvPicPr>
          <p:cNvPr id="7" name="Picture 6">
            <a:extLst>
              <a:ext uri="{FF2B5EF4-FFF2-40B4-BE49-F238E27FC236}">
                <a16:creationId xmlns:a16="http://schemas.microsoft.com/office/drawing/2014/main" id="{E5730A15-78FD-4126-9EAF-2590303999C9}"/>
              </a:ext>
            </a:extLst>
          </p:cNvPr>
          <p:cNvPicPr>
            <a:picLocks noChangeAspect="1"/>
          </p:cNvPicPr>
          <p:nvPr/>
        </p:nvPicPr>
        <p:blipFill>
          <a:blip r:embed="rId3"/>
          <a:stretch>
            <a:fillRect/>
          </a:stretch>
        </p:blipFill>
        <p:spPr>
          <a:xfrm>
            <a:off x="9142763" y="339910"/>
            <a:ext cx="1729238" cy="657038"/>
          </a:xfrm>
          <a:prstGeom prst="rect">
            <a:avLst/>
          </a:prstGeom>
        </p:spPr>
      </p:pic>
      <p:pic>
        <p:nvPicPr>
          <p:cNvPr id="15" name="Picture 14">
            <a:extLst>
              <a:ext uri="{FF2B5EF4-FFF2-40B4-BE49-F238E27FC236}">
                <a16:creationId xmlns:a16="http://schemas.microsoft.com/office/drawing/2014/main" id="{B393017F-3641-4E06-BA38-E8D146E6F35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096000" y="1127164"/>
            <a:ext cx="4883468" cy="3249726"/>
          </a:xfrm>
          <a:prstGeom prst="rect">
            <a:avLst/>
          </a:prstGeom>
        </p:spPr>
      </p:pic>
    </p:spTree>
    <p:extLst>
      <p:ext uri="{BB962C8B-B14F-4D97-AF65-F5344CB8AC3E}">
        <p14:creationId xmlns:p14="http://schemas.microsoft.com/office/powerpoint/2010/main" val="222272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9</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36700"/>
            <a:ext cx="10517188" cy="4324352"/>
          </a:xfrm>
        </p:spPr>
        <p:txBody>
          <a:bodyPr>
            <a:normAutofit lnSpcReduction="10000"/>
          </a:bodyPr>
          <a:lstStyle/>
          <a:p>
            <a:r>
              <a:rPr lang="en-US" sz="3000" dirty="0">
                <a:solidFill>
                  <a:schemeClr val="tx1"/>
                </a:solidFill>
              </a:rPr>
              <a:t>Based on RCW 41.56.110, employers do not need to keep written employee authorizations on file, and likely cannot insist that they be obtained.</a:t>
            </a:r>
          </a:p>
          <a:p>
            <a:r>
              <a:rPr lang="en-US" sz="3000" dirty="0">
                <a:solidFill>
                  <a:schemeClr val="tx1"/>
                </a:solidFill>
              </a:rPr>
              <a:t>Instead, employers should simply rely on assurances from the union.</a:t>
            </a:r>
          </a:p>
          <a:p>
            <a:r>
              <a:rPr lang="en-US" sz="3000" dirty="0">
                <a:solidFill>
                  <a:schemeClr val="tx1"/>
                </a:solidFill>
              </a:rPr>
              <a:t>To avoid confusion or disputes, it is a good idea to keep communications from the union on file, whether written or electronic.</a:t>
            </a:r>
          </a:p>
          <a:p>
            <a:pPr lvl="1"/>
            <a:r>
              <a:rPr lang="en-US" sz="2600" dirty="0">
                <a:solidFill>
                  <a:schemeClr val="tx1"/>
                </a:solidFill>
              </a:rPr>
              <a:t>Bargain CBA language requiring the union to provide written or electronic—but not verbal—confirmation, for each employee who authorizes deductions.</a:t>
            </a:r>
          </a:p>
          <a:p>
            <a:pPr lvl="1"/>
            <a:endParaRPr lang="en-US" b="1" dirty="0"/>
          </a:p>
        </p:txBody>
      </p:sp>
      <p:pic>
        <p:nvPicPr>
          <p:cNvPr id="6" name="Picture 5">
            <a:extLst>
              <a:ext uri="{FF2B5EF4-FFF2-40B4-BE49-F238E27FC236}">
                <a16:creationId xmlns:a16="http://schemas.microsoft.com/office/drawing/2014/main" id="{93B20EAD-46E5-441A-BB87-5BC9A74D4E04}"/>
              </a:ext>
            </a:extLst>
          </p:cNvPr>
          <p:cNvPicPr>
            <a:picLocks noChangeAspect="1"/>
          </p:cNvPicPr>
          <p:nvPr/>
        </p:nvPicPr>
        <p:blipFill>
          <a:blip r:embed="rId2"/>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41566840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8289-2CC0-F546-B119-E7CFD52A3D29}"/>
              </a:ext>
            </a:extLst>
          </p:cNvPr>
          <p:cNvSpPr>
            <a:spLocks noGrp="1"/>
          </p:cNvSpPr>
          <p:nvPr>
            <p:ph type="title"/>
          </p:nvPr>
        </p:nvSpPr>
        <p:spPr>
          <a:xfrm>
            <a:off x="458788" y="334166"/>
            <a:ext cx="10896600" cy="1325563"/>
          </a:xfrm>
        </p:spPr>
        <p:txBody>
          <a:bodyPr>
            <a:noAutofit/>
          </a:bodyPr>
          <a:lstStyle/>
          <a:p>
            <a:r>
              <a:rPr lang="en-US" sz="3600" dirty="0"/>
              <a:t>Overview</a:t>
            </a:r>
          </a:p>
        </p:txBody>
      </p:sp>
      <p:sp>
        <p:nvSpPr>
          <p:cNvPr id="3" name="Content Placeholder 2">
            <a:extLst>
              <a:ext uri="{FF2B5EF4-FFF2-40B4-BE49-F238E27FC236}">
                <a16:creationId xmlns:a16="http://schemas.microsoft.com/office/drawing/2014/main" id="{1CAA7FA8-4318-E541-BADE-E4B9A456DC76}"/>
              </a:ext>
            </a:extLst>
          </p:cNvPr>
          <p:cNvSpPr>
            <a:spLocks noGrp="1"/>
          </p:cNvSpPr>
          <p:nvPr>
            <p:ph idx="1"/>
          </p:nvPr>
        </p:nvSpPr>
        <p:spPr>
          <a:xfrm>
            <a:off x="458788" y="1467293"/>
            <a:ext cx="11131232" cy="4819207"/>
          </a:xfrm>
        </p:spPr>
        <p:txBody>
          <a:bodyPr>
            <a:normAutofit lnSpcReduction="10000"/>
          </a:bodyPr>
          <a:lstStyle/>
          <a:p>
            <a:pPr fontAlgn="base"/>
            <a:r>
              <a:rPr lang="en-US" sz="3000" dirty="0">
                <a:solidFill>
                  <a:schemeClr val="tx1"/>
                </a:solidFill>
              </a:rPr>
              <a:t>Wilson retired as Chief of Police with a City, and took job as chief of staff under the mayor.  Considered the same employer.</a:t>
            </a:r>
          </a:p>
          <a:p>
            <a:pPr fontAlgn="base"/>
            <a:r>
              <a:rPr lang="en-US" sz="3000" dirty="0">
                <a:solidFill>
                  <a:schemeClr val="tx1"/>
                </a:solidFill>
              </a:rPr>
              <a:t>Sought to collect LEOFF 2 retirement benefits.  </a:t>
            </a:r>
          </a:p>
          <a:p>
            <a:pPr fontAlgn="base"/>
            <a:r>
              <a:rPr lang="en-US" sz="3000" dirty="0">
                <a:solidFill>
                  <a:schemeClr val="tx1"/>
                </a:solidFill>
              </a:rPr>
              <a:t>DRS denied his benefits because he took a job with the same employer a few days after retiring. </a:t>
            </a:r>
          </a:p>
          <a:p>
            <a:pPr fontAlgn="base"/>
            <a:r>
              <a:rPr lang="en-US" sz="3000" dirty="0">
                <a:solidFill>
                  <a:schemeClr val="tx1"/>
                </a:solidFill>
              </a:rPr>
              <a:t>Court reversed the DRS’s final order.</a:t>
            </a:r>
          </a:p>
          <a:p>
            <a:pPr lvl="1" fontAlgn="base"/>
            <a:r>
              <a:rPr lang="en-US" sz="2600" dirty="0">
                <a:solidFill>
                  <a:schemeClr val="tx1"/>
                </a:solidFill>
              </a:rPr>
              <a:t>Unjust to deny LEOFF 2 when employee met the requirements in effect when Wilson left his police position.</a:t>
            </a:r>
          </a:p>
          <a:p>
            <a:pPr lvl="1" fontAlgn="base"/>
            <a:r>
              <a:rPr lang="en-US" sz="2600" dirty="0">
                <a:solidFill>
                  <a:schemeClr val="tx1"/>
                </a:solidFill>
              </a:rPr>
              <a:t>Even though there’s a new WAC saying otherwise, DRS could not retroactively apply the new standards. </a:t>
            </a:r>
          </a:p>
        </p:txBody>
      </p:sp>
    </p:spTree>
    <p:extLst>
      <p:ext uri="{BB962C8B-B14F-4D97-AF65-F5344CB8AC3E}">
        <p14:creationId xmlns:p14="http://schemas.microsoft.com/office/powerpoint/2010/main" val="16744805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91</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3999"/>
            <a:ext cx="10517188" cy="4707467"/>
          </a:xfrm>
        </p:spPr>
        <p:txBody>
          <a:bodyPr>
            <a:noAutofit/>
          </a:bodyPr>
          <a:lstStyle/>
          <a:p>
            <a:pPr fontAlgn="base"/>
            <a:r>
              <a:rPr lang="en-US" sz="2500" dirty="0">
                <a:solidFill>
                  <a:schemeClr val="tx1"/>
                </a:solidFill>
              </a:rPr>
              <a:t>Employee must separate from service; meet age/service requirements; and apply for retirement with DRS to qualify for LEOFF 2.</a:t>
            </a:r>
          </a:p>
          <a:p>
            <a:pPr fontAlgn="base"/>
            <a:r>
              <a:rPr lang="en-US" sz="2500" dirty="0">
                <a:solidFill>
                  <a:schemeClr val="tx1"/>
                </a:solidFill>
              </a:rPr>
              <a:t>WAC 415-02-115(3) was updated in 2016 to clarify that an employee does not “separate from service” if they terminate a position with an understanding that they will return to service with the same employer.  </a:t>
            </a:r>
          </a:p>
          <a:p>
            <a:pPr fontAlgn="base"/>
            <a:r>
              <a:rPr lang="en-US" sz="2500" dirty="0">
                <a:solidFill>
                  <a:schemeClr val="tx1"/>
                </a:solidFill>
              </a:rPr>
              <a:t>DRS can interpret their own rules, and there’s no requirement that they go through a rulemaking process beforehand. BUT even reasonable rules shouldn’t be applied retroactively. </a:t>
            </a:r>
          </a:p>
        </p:txBody>
      </p:sp>
      <p:pic>
        <p:nvPicPr>
          <p:cNvPr id="6" name="Picture 5">
            <a:extLst>
              <a:ext uri="{FF2B5EF4-FFF2-40B4-BE49-F238E27FC236}">
                <a16:creationId xmlns:a16="http://schemas.microsoft.com/office/drawing/2014/main" id="{291C7E9C-AB4B-45E0-845A-5817823EA262}"/>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41806120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39"/>
            <a:ext cx="10515600" cy="4115327"/>
          </a:xfrm>
        </p:spPr>
        <p:txBody>
          <a:bodyPr/>
          <a:lstStyle/>
          <a:p>
            <a:r>
              <a:rPr lang="en-US" dirty="0"/>
              <a:t>CASE UPDATE</a:t>
            </a:r>
            <a:br>
              <a:rPr lang="en-US" dirty="0"/>
            </a:br>
            <a:r>
              <a:rPr lang="en-US" b="0" dirty="0"/>
              <a:t>Collective Bargaining</a:t>
            </a:r>
            <a:r>
              <a:rPr lang="en-US" dirty="0"/>
              <a:t/>
            </a:r>
            <a:br>
              <a:rPr lang="en-US" dirty="0"/>
            </a:br>
            <a:r>
              <a:rPr lang="en-US" i="1" dirty="0"/>
              <a:t>Lincoln City vs. PERC</a:t>
            </a:r>
            <a:br>
              <a:rPr lang="en-US" i="1" dirty="0"/>
            </a:br>
            <a:r>
              <a:rPr lang="en-US" i="1" dirty="0"/>
              <a:t>WA Court of Appeals, Div. 3</a:t>
            </a:r>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92</a:t>
            </a:fld>
            <a:endParaRPr lang="en-US" dirty="0">
              <a:solidFill>
                <a:schemeClr val="bg1"/>
              </a:solidFill>
            </a:endParaRPr>
          </a:p>
        </p:txBody>
      </p:sp>
      <p:pic>
        <p:nvPicPr>
          <p:cNvPr id="7" name="Picture 6">
            <a:extLst>
              <a:ext uri="{FF2B5EF4-FFF2-40B4-BE49-F238E27FC236}">
                <a16:creationId xmlns:a16="http://schemas.microsoft.com/office/drawing/2014/main" id="{E5730A15-78FD-4126-9EAF-2590303999C9}"/>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3928970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8289-2CC0-F546-B119-E7CFD52A3D29}"/>
              </a:ext>
            </a:extLst>
          </p:cNvPr>
          <p:cNvSpPr>
            <a:spLocks noGrp="1"/>
          </p:cNvSpPr>
          <p:nvPr>
            <p:ph type="title"/>
          </p:nvPr>
        </p:nvSpPr>
        <p:spPr>
          <a:xfrm>
            <a:off x="458788" y="334166"/>
            <a:ext cx="10896600" cy="1325563"/>
          </a:xfrm>
        </p:spPr>
        <p:txBody>
          <a:bodyPr>
            <a:noAutofit/>
          </a:bodyPr>
          <a:lstStyle/>
          <a:p>
            <a:r>
              <a:rPr lang="en-US" sz="3600" dirty="0"/>
              <a:t>Overview</a:t>
            </a:r>
          </a:p>
        </p:txBody>
      </p:sp>
      <p:sp>
        <p:nvSpPr>
          <p:cNvPr id="3" name="Content Placeholder 2">
            <a:extLst>
              <a:ext uri="{FF2B5EF4-FFF2-40B4-BE49-F238E27FC236}">
                <a16:creationId xmlns:a16="http://schemas.microsoft.com/office/drawing/2014/main" id="{1CAA7FA8-4318-E541-BADE-E4B9A456DC76}"/>
              </a:ext>
            </a:extLst>
          </p:cNvPr>
          <p:cNvSpPr>
            <a:spLocks noGrp="1"/>
          </p:cNvSpPr>
          <p:nvPr>
            <p:ph idx="1"/>
          </p:nvPr>
        </p:nvSpPr>
        <p:spPr>
          <a:xfrm>
            <a:off x="458788" y="1467293"/>
            <a:ext cx="11131232" cy="4819207"/>
          </a:xfrm>
        </p:spPr>
        <p:txBody>
          <a:bodyPr>
            <a:normAutofit fontScale="92500" lnSpcReduction="10000"/>
          </a:bodyPr>
          <a:lstStyle/>
          <a:p>
            <a:pPr fontAlgn="base"/>
            <a:r>
              <a:rPr lang="en-US" sz="3000" dirty="0">
                <a:solidFill>
                  <a:schemeClr val="tx1"/>
                </a:solidFill>
              </a:rPr>
              <a:t>County passed resolution requiring collective bargaining to be conducted publicly. </a:t>
            </a:r>
          </a:p>
          <a:p>
            <a:pPr fontAlgn="base"/>
            <a:r>
              <a:rPr lang="en-US" sz="3000" dirty="0">
                <a:solidFill>
                  <a:schemeClr val="tx1"/>
                </a:solidFill>
              </a:rPr>
              <a:t>When bargaining began, the union disagreed with holding public meetings, and was not waiving its position.  As such, several bargaining issues had to be decided privately. </a:t>
            </a:r>
          </a:p>
          <a:p>
            <a:pPr fontAlgn="base"/>
            <a:r>
              <a:rPr lang="en-US" sz="3000" dirty="0">
                <a:solidFill>
                  <a:schemeClr val="tx1"/>
                </a:solidFill>
              </a:rPr>
              <a:t>Teamsters passed its </a:t>
            </a:r>
            <a:r>
              <a:rPr lang="en-US" sz="3000" i="1" dirty="0">
                <a:solidFill>
                  <a:schemeClr val="tx1"/>
                </a:solidFill>
              </a:rPr>
              <a:t>own </a:t>
            </a:r>
            <a:r>
              <a:rPr lang="en-US" sz="3000" dirty="0">
                <a:solidFill>
                  <a:schemeClr val="tx1"/>
                </a:solidFill>
              </a:rPr>
              <a:t>resolution requiring private bargaining. </a:t>
            </a:r>
          </a:p>
          <a:p>
            <a:pPr fontAlgn="base"/>
            <a:r>
              <a:rPr lang="en-US" sz="3000" dirty="0">
                <a:solidFill>
                  <a:schemeClr val="tx1"/>
                </a:solidFill>
              </a:rPr>
              <a:t>County filed a ULP against Teamsters alleging that the union refused to bargain on mandatory subjects of bargaining unless the County acquiesced on a permissive subject of bargaining.  Union filed a cross-ULP alleging the County refused to bargain. </a:t>
            </a:r>
          </a:p>
        </p:txBody>
      </p:sp>
    </p:spTree>
    <p:extLst>
      <p:ext uri="{BB962C8B-B14F-4D97-AF65-F5344CB8AC3E}">
        <p14:creationId xmlns:p14="http://schemas.microsoft.com/office/powerpoint/2010/main" val="177941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8289-2CC0-F546-B119-E7CFD52A3D29}"/>
              </a:ext>
            </a:extLst>
          </p:cNvPr>
          <p:cNvSpPr>
            <a:spLocks noGrp="1"/>
          </p:cNvSpPr>
          <p:nvPr>
            <p:ph type="title"/>
          </p:nvPr>
        </p:nvSpPr>
        <p:spPr>
          <a:xfrm>
            <a:off x="458788" y="334166"/>
            <a:ext cx="10896600" cy="1325563"/>
          </a:xfrm>
        </p:spPr>
        <p:txBody>
          <a:bodyPr>
            <a:noAutofit/>
          </a:bodyPr>
          <a:lstStyle/>
          <a:p>
            <a:r>
              <a:rPr lang="en-US" sz="3600" dirty="0"/>
              <a:t>PERC Holding</a:t>
            </a:r>
          </a:p>
        </p:txBody>
      </p:sp>
      <p:sp>
        <p:nvSpPr>
          <p:cNvPr id="3" name="Content Placeholder 2">
            <a:extLst>
              <a:ext uri="{FF2B5EF4-FFF2-40B4-BE49-F238E27FC236}">
                <a16:creationId xmlns:a16="http://schemas.microsoft.com/office/drawing/2014/main" id="{1CAA7FA8-4318-E541-BADE-E4B9A456DC76}"/>
              </a:ext>
            </a:extLst>
          </p:cNvPr>
          <p:cNvSpPr>
            <a:spLocks noGrp="1"/>
          </p:cNvSpPr>
          <p:nvPr>
            <p:ph idx="1"/>
          </p:nvPr>
        </p:nvSpPr>
        <p:spPr>
          <a:xfrm>
            <a:off x="458788" y="1467293"/>
            <a:ext cx="11131232" cy="4819207"/>
          </a:xfrm>
        </p:spPr>
        <p:txBody>
          <a:bodyPr>
            <a:normAutofit/>
          </a:bodyPr>
          <a:lstStyle/>
          <a:p>
            <a:pPr fontAlgn="base"/>
            <a:r>
              <a:rPr lang="en-US" sz="3000" dirty="0">
                <a:solidFill>
                  <a:schemeClr val="tx1"/>
                </a:solidFill>
              </a:rPr>
              <a:t>PERC held that both parties committed ULPs by refusing to negotiate mandatory subjects unless they first agreed to a bargaining procedure.  </a:t>
            </a:r>
          </a:p>
          <a:p>
            <a:pPr fontAlgn="base"/>
            <a:r>
              <a:rPr lang="en-US" sz="3000" dirty="0">
                <a:solidFill>
                  <a:schemeClr val="tx1"/>
                </a:solidFill>
              </a:rPr>
              <a:t>PERC ordered the parties to bargain in good faith over the procedure, go through mediation, and if that failed, return to the status quo position. </a:t>
            </a:r>
          </a:p>
        </p:txBody>
      </p:sp>
    </p:spTree>
    <p:extLst>
      <p:ext uri="{BB962C8B-B14F-4D97-AF65-F5344CB8AC3E}">
        <p14:creationId xmlns:p14="http://schemas.microsoft.com/office/powerpoint/2010/main" val="6819339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8289-2CC0-F546-B119-E7CFD52A3D29}"/>
              </a:ext>
            </a:extLst>
          </p:cNvPr>
          <p:cNvSpPr>
            <a:spLocks noGrp="1"/>
          </p:cNvSpPr>
          <p:nvPr>
            <p:ph type="title"/>
          </p:nvPr>
        </p:nvSpPr>
        <p:spPr>
          <a:xfrm>
            <a:off x="458788" y="334166"/>
            <a:ext cx="10896600" cy="1325563"/>
          </a:xfrm>
        </p:spPr>
        <p:txBody>
          <a:bodyPr>
            <a:noAutofit/>
          </a:bodyPr>
          <a:lstStyle/>
          <a:p>
            <a:r>
              <a:rPr lang="en-US" sz="3600" dirty="0"/>
              <a:t>Court Holding</a:t>
            </a:r>
          </a:p>
        </p:txBody>
      </p:sp>
      <p:sp>
        <p:nvSpPr>
          <p:cNvPr id="3" name="Content Placeholder 2">
            <a:extLst>
              <a:ext uri="{FF2B5EF4-FFF2-40B4-BE49-F238E27FC236}">
                <a16:creationId xmlns:a16="http://schemas.microsoft.com/office/drawing/2014/main" id="{1CAA7FA8-4318-E541-BADE-E4B9A456DC76}"/>
              </a:ext>
            </a:extLst>
          </p:cNvPr>
          <p:cNvSpPr>
            <a:spLocks noGrp="1"/>
          </p:cNvSpPr>
          <p:nvPr>
            <p:ph idx="1"/>
          </p:nvPr>
        </p:nvSpPr>
        <p:spPr>
          <a:xfrm>
            <a:off x="458788" y="1467293"/>
            <a:ext cx="11131232" cy="4819207"/>
          </a:xfrm>
        </p:spPr>
        <p:txBody>
          <a:bodyPr>
            <a:normAutofit/>
          </a:bodyPr>
          <a:lstStyle/>
          <a:p>
            <a:pPr fontAlgn="base"/>
            <a:r>
              <a:rPr lang="en-US" sz="3000" dirty="0">
                <a:solidFill>
                  <a:schemeClr val="tx1"/>
                </a:solidFill>
              </a:rPr>
              <a:t>PERC was right that both parties committed ULPs by refusing to negotiate mandatory subjects unless they first agreed to a bargaining procedure.  </a:t>
            </a:r>
          </a:p>
          <a:p>
            <a:pPr fontAlgn="base"/>
            <a:r>
              <a:rPr lang="en-US" sz="3000" dirty="0">
                <a:solidFill>
                  <a:schemeClr val="tx1"/>
                </a:solidFill>
              </a:rPr>
              <a:t>PERC was wrong that the correct remedy was to return to the status quo position because bargaining procedures are permissive subjects of bargaining and expire – no status quo rule.</a:t>
            </a:r>
          </a:p>
          <a:p>
            <a:pPr fontAlgn="base"/>
            <a:r>
              <a:rPr lang="en-US" sz="3000" dirty="0">
                <a:solidFill>
                  <a:schemeClr val="tx1"/>
                </a:solidFill>
              </a:rPr>
              <a:t>Hinted at interest arbitration option.  </a:t>
            </a:r>
          </a:p>
          <a:p>
            <a:pPr fontAlgn="base"/>
            <a:r>
              <a:rPr lang="en-US" sz="3000" dirty="0">
                <a:solidFill>
                  <a:schemeClr val="tx1"/>
                </a:solidFill>
              </a:rPr>
              <a:t>Teamsters appealing to WA Supreme Court as of 11/13/20</a:t>
            </a:r>
          </a:p>
        </p:txBody>
      </p:sp>
    </p:spTree>
    <p:extLst>
      <p:ext uri="{BB962C8B-B14F-4D97-AF65-F5344CB8AC3E}">
        <p14:creationId xmlns:p14="http://schemas.microsoft.com/office/powerpoint/2010/main" val="11068511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What This Means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96</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3999"/>
            <a:ext cx="10517188" cy="4707467"/>
          </a:xfrm>
        </p:spPr>
        <p:txBody>
          <a:bodyPr>
            <a:noAutofit/>
          </a:bodyPr>
          <a:lstStyle/>
          <a:p>
            <a:pPr fontAlgn="base"/>
            <a:endParaRPr lang="en-US" sz="2800" dirty="0">
              <a:solidFill>
                <a:schemeClr val="tx1"/>
              </a:solidFill>
            </a:endParaRPr>
          </a:p>
          <a:p>
            <a:pPr fontAlgn="base"/>
            <a:r>
              <a:rPr lang="en-US" sz="2800" dirty="0">
                <a:solidFill>
                  <a:schemeClr val="tx1"/>
                </a:solidFill>
              </a:rPr>
              <a:t>No dispute that bargaining in private or public is a ground rule or bargaining procedure that is permissive. </a:t>
            </a:r>
          </a:p>
          <a:p>
            <a:pPr fontAlgn="base"/>
            <a:r>
              <a:rPr lang="en-US" sz="2800" dirty="0">
                <a:solidFill>
                  <a:schemeClr val="tx1"/>
                </a:solidFill>
              </a:rPr>
              <a:t>Public collective bargaining is not a managerial prerogative or a union prerogative. </a:t>
            </a:r>
          </a:p>
          <a:p>
            <a:pPr fontAlgn="base"/>
            <a:r>
              <a:rPr lang="en-US" sz="2800" dirty="0">
                <a:solidFill>
                  <a:schemeClr val="tx1"/>
                </a:solidFill>
              </a:rPr>
              <a:t>Insistence on a procedure can result in an improper impasse on a permissive subject. </a:t>
            </a:r>
          </a:p>
          <a:p>
            <a:pPr fontAlgn="base"/>
            <a:r>
              <a:rPr lang="en-US" sz="2800" dirty="0">
                <a:solidFill>
                  <a:schemeClr val="tx1"/>
                </a:solidFill>
              </a:rPr>
              <a:t>Status quo doctrine does not apply to permissive subjects of bargaining, and is not an appropriate remedy. </a:t>
            </a:r>
          </a:p>
        </p:txBody>
      </p:sp>
      <p:pic>
        <p:nvPicPr>
          <p:cNvPr id="6" name="Picture 5">
            <a:extLst>
              <a:ext uri="{FF2B5EF4-FFF2-40B4-BE49-F238E27FC236}">
                <a16:creationId xmlns:a16="http://schemas.microsoft.com/office/drawing/2014/main" id="{291C7E9C-AB4B-45E0-845A-5817823EA262}"/>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7695488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1" y="1709739"/>
            <a:ext cx="10515600" cy="4115327"/>
          </a:xfrm>
        </p:spPr>
        <p:txBody>
          <a:bodyPr/>
          <a:lstStyle/>
          <a:p>
            <a:r>
              <a:rPr lang="en-US" dirty="0"/>
              <a:t>FLSA Update &amp; New Overtime Rules</a:t>
            </a:r>
            <a:br>
              <a:rPr lang="en-US" dirty="0"/>
            </a:br>
            <a:endParaRPr lang="en-US" i="1" dirty="0"/>
          </a:p>
        </p:txBody>
      </p:sp>
      <p:sp>
        <p:nvSpPr>
          <p:cNvPr id="4" name="Footer Placeholder 3"/>
          <p:cNvSpPr>
            <a:spLocks noGrp="1"/>
          </p:cNvSpPr>
          <p:nvPr>
            <p:ph type="ftr" sz="quarter" idx="3"/>
          </p:nvPr>
        </p:nvSpPr>
        <p:spPr/>
        <p:txBody>
          <a:bodyPr/>
          <a:lstStyle/>
          <a:p>
            <a:r>
              <a:rPr lang="en-US" dirty="0">
                <a:solidFill>
                  <a:schemeClr val="bg1"/>
                </a:solidFill>
              </a:rPr>
              <a:t>			summitlaw.com</a:t>
            </a:r>
          </a:p>
          <a:p>
            <a:endParaRPr lang="en-US" dirty="0"/>
          </a:p>
        </p:txBody>
      </p:sp>
      <p:sp>
        <p:nvSpPr>
          <p:cNvPr id="5" name="Slide Number Placeholder 4"/>
          <p:cNvSpPr>
            <a:spLocks noGrp="1"/>
          </p:cNvSpPr>
          <p:nvPr>
            <p:ph type="sldNum" sz="quarter" idx="4"/>
          </p:nvPr>
        </p:nvSpPr>
        <p:spPr/>
        <p:txBody>
          <a:bodyPr/>
          <a:lstStyle/>
          <a:p>
            <a:fld id="{739226F1-66C7-7343-9634-BC9FB0838FA5}" type="slidenum">
              <a:rPr lang="en-US" smtClean="0">
                <a:solidFill>
                  <a:schemeClr val="bg1"/>
                </a:solidFill>
              </a:rPr>
              <a:pPr/>
              <a:t>97</a:t>
            </a:fld>
            <a:endParaRPr lang="en-US" dirty="0">
              <a:solidFill>
                <a:schemeClr val="bg1"/>
              </a:solidFill>
            </a:endParaRPr>
          </a:p>
        </p:txBody>
      </p:sp>
      <p:pic>
        <p:nvPicPr>
          <p:cNvPr id="7" name="Picture 6">
            <a:extLst>
              <a:ext uri="{FF2B5EF4-FFF2-40B4-BE49-F238E27FC236}">
                <a16:creationId xmlns:a16="http://schemas.microsoft.com/office/drawing/2014/main" id="{E5730A15-78FD-4126-9EAF-2590303999C9}"/>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1921624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Summary of New OT Rules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98</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495300" y="1511299"/>
            <a:ext cx="11544300" cy="4826001"/>
          </a:xfrm>
        </p:spPr>
        <p:txBody>
          <a:bodyPr>
            <a:noAutofit/>
          </a:bodyPr>
          <a:lstStyle/>
          <a:p>
            <a:pPr marL="0" indent="0" fontAlgn="base">
              <a:buNone/>
            </a:pPr>
            <a:r>
              <a:rPr lang="en-US" sz="2500" b="1" i="1" dirty="0"/>
              <a:t>Salary threshold for exempt status</a:t>
            </a:r>
            <a:endParaRPr lang="en-US" sz="2500" b="1" dirty="0"/>
          </a:p>
          <a:p>
            <a:pPr fontAlgn="base"/>
            <a:r>
              <a:rPr lang="en-US" sz="2500" dirty="0"/>
              <a:t>The new rules increased Washington's minimum salary threshold for all employers to $675 a week. (roughly $35,000 annual)</a:t>
            </a:r>
          </a:p>
          <a:p>
            <a:pPr fontAlgn="base"/>
            <a:r>
              <a:rPr lang="en-US" sz="2500" dirty="0"/>
              <a:t>The salary threshold will increase incrementally until January 2028. </a:t>
            </a:r>
          </a:p>
          <a:p>
            <a:pPr fontAlgn="base"/>
            <a:r>
              <a:rPr lang="en-US" sz="2500" dirty="0"/>
              <a:t>It is expected to reach approximately $1,603 a week. (roughly $83,356)</a:t>
            </a:r>
          </a:p>
          <a:p>
            <a:pPr lvl="1" fontAlgn="base"/>
            <a:r>
              <a:rPr lang="en-US" sz="2500" dirty="0"/>
              <a:t>The previous salary threshold was $250 a week.</a:t>
            </a:r>
          </a:p>
          <a:p>
            <a:pPr marL="0" indent="0" fontAlgn="base">
              <a:buNone/>
            </a:pPr>
            <a:endParaRPr lang="en-US" sz="2500" b="1" i="1" dirty="0"/>
          </a:p>
          <a:p>
            <a:pPr marL="0" indent="0" fontAlgn="base">
              <a:buNone/>
            </a:pPr>
            <a:r>
              <a:rPr lang="en-US" sz="2500" b="1" i="1" dirty="0"/>
              <a:t>Washington</a:t>
            </a:r>
            <a:r>
              <a:rPr lang="en-US" sz="2500" i="1" dirty="0"/>
              <a:t> </a:t>
            </a:r>
            <a:r>
              <a:rPr lang="en-US" sz="2500" b="1" i="1" dirty="0"/>
              <a:t>Minimum wage</a:t>
            </a:r>
            <a:endParaRPr lang="en-US" sz="2500" dirty="0"/>
          </a:p>
          <a:p>
            <a:pPr fontAlgn="base"/>
            <a:r>
              <a:rPr lang="en-US" sz="2500" dirty="0"/>
              <a:t>January 1, 2020: $13.50/hour.</a:t>
            </a:r>
          </a:p>
          <a:p>
            <a:pPr fontAlgn="base"/>
            <a:r>
              <a:rPr lang="en-US" sz="2500" dirty="0"/>
              <a:t>January 1, 2021: $13.69/hour.</a:t>
            </a:r>
          </a:p>
        </p:txBody>
      </p:sp>
      <p:pic>
        <p:nvPicPr>
          <p:cNvPr id="6" name="Picture 5">
            <a:extLst>
              <a:ext uri="{FF2B5EF4-FFF2-40B4-BE49-F238E27FC236}">
                <a16:creationId xmlns:a16="http://schemas.microsoft.com/office/drawing/2014/main" id="{291C7E9C-AB4B-45E0-845A-5817823EA262}"/>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13790381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C361BD3-A193-E847-B057-EBDA63AB5CF0}"/>
              </a:ext>
            </a:extLst>
          </p:cNvPr>
          <p:cNvSpPr>
            <a:spLocks noGrp="1"/>
          </p:cNvSpPr>
          <p:nvPr>
            <p:ph type="title"/>
          </p:nvPr>
        </p:nvSpPr>
        <p:spPr/>
        <p:txBody>
          <a:bodyPr/>
          <a:lstStyle/>
          <a:p>
            <a:r>
              <a:rPr lang="en-US" dirty="0"/>
              <a:t>Summary of New OT Rules</a:t>
            </a:r>
          </a:p>
        </p:txBody>
      </p:sp>
      <p:sp>
        <p:nvSpPr>
          <p:cNvPr id="4" name="Footer Placeholder 3">
            <a:extLst>
              <a:ext uri="{FF2B5EF4-FFF2-40B4-BE49-F238E27FC236}">
                <a16:creationId xmlns:a16="http://schemas.microsoft.com/office/drawing/2014/main" id="{FD583E6C-9F8E-9E47-8C8C-AC68389C90EA}"/>
              </a:ext>
            </a:extLst>
          </p:cNvPr>
          <p:cNvSpPr>
            <a:spLocks noGrp="1"/>
          </p:cNvSpPr>
          <p:nvPr>
            <p:ph type="ftr" sz="quarter" idx="10"/>
          </p:nvPr>
        </p:nvSpPr>
        <p:spPr/>
        <p:txBody>
          <a:bodyPr/>
          <a:lstStyle/>
          <a:p>
            <a:pPr algn="r"/>
            <a:r>
              <a:rPr lang="en-US" dirty="0">
                <a:solidFill>
                  <a:schemeClr val="bg1"/>
                </a:solidFill>
              </a:rPr>
              <a:t>summitlaw.com</a:t>
            </a:r>
          </a:p>
        </p:txBody>
      </p:sp>
      <p:sp>
        <p:nvSpPr>
          <p:cNvPr id="5" name="Slide Number Placeholder 4">
            <a:extLst>
              <a:ext uri="{FF2B5EF4-FFF2-40B4-BE49-F238E27FC236}">
                <a16:creationId xmlns:a16="http://schemas.microsoft.com/office/drawing/2014/main" id="{4D70D1A2-FCE4-544D-88DE-4ABF9AD1AE38}"/>
              </a:ext>
            </a:extLst>
          </p:cNvPr>
          <p:cNvSpPr>
            <a:spLocks noGrp="1"/>
          </p:cNvSpPr>
          <p:nvPr>
            <p:ph type="sldNum" sz="quarter" idx="11"/>
          </p:nvPr>
        </p:nvSpPr>
        <p:spPr/>
        <p:txBody>
          <a:bodyPr/>
          <a:lstStyle/>
          <a:p>
            <a:fld id="{D57F1E4F-1CFF-5643-939E-217C01CDF565}" type="slidenum">
              <a:rPr lang="en-US" smtClean="0">
                <a:solidFill>
                  <a:schemeClr val="bg1"/>
                </a:solidFill>
              </a:rPr>
              <a:pPr/>
              <a:t>99</a:t>
            </a:fld>
            <a:endParaRPr lang="en-US" dirty="0">
              <a:solidFill>
                <a:schemeClr val="bg1"/>
              </a:solidFill>
            </a:endParaRPr>
          </a:p>
        </p:txBody>
      </p:sp>
      <p:sp>
        <p:nvSpPr>
          <p:cNvPr id="18" name="Content Placeholder 17">
            <a:extLst>
              <a:ext uri="{FF2B5EF4-FFF2-40B4-BE49-F238E27FC236}">
                <a16:creationId xmlns:a16="http://schemas.microsoft.com/office/drawing/2014/main" id="{C85253A2-678B-C445-873F-72FF6CC355DF}"/>
              </a:ext>
            </a:extLst>
          </p:cNvPr>
          <p:cNvSpPr>
            <a:spLocks noGrp="1"/>
          </p:cNvSpPr>
          <p:nvPr>
            <p:ph idx="1"/>
          </p:nvPr>
        </p:nvSpPr>
        <p:spPr>
          <a:xfrm>
            <a:off x="838200" y="1523999"/>
            <a:ext cx="10517188" cy="4707467"/>
          </a:xfrm>
        </p:spPr>
        <p:txBody>
          <a:bodyPr>
            <a:noAutofit/>
          </a:bodyPr>
          <a:lstStyle/>
          <a:p>
            <a:pPr marL="0" indent="0" fontAlgn="base">
              <a:buNone/>
            </a:pPr>
            <a:r>
              <a:rPr lang="en-US" sz="2800" b="1" i="1" dirty="0"/>
              <a:t>Job duties test</a:t>
            </a:r>
            <a:endParaRPr lang="en-US" sz="2800" b="1" dirty="0"/>
          </a:p>
          <a:p>
            <a:pPr fontAlgn="base"/>
            <a:r>
              <a:rPr lang="en-US" sz="2800" dirty="0"/>
              <a:t>Washington's new overtime rules also updated the job duties test. </a:t>
            </a:r>
          </a:p>
          <a:p>
            <a:pPr fontAlgn="base"/>
            <a:r>
              <a:rPr lang="en-US" sz="2800" dirty="0"/>
              <a:t>The test is used alongside the salary threshold to help employers determine which workers are considered exempt from overtime. </a:t>
            </a:r>
          </a:p>
          <a:p>
            <a:pPr fontAlgn="base"/>
            <a:r>
              <a:rPr lang="en-US" sz="2800" dirty="0"/>
              <a:t>Only one test now. </a:t>
            </a:r>
          </a:p>
          <a:p>
            <a:pPr fontAlgn="base"/>
            <a:r>
              <a:rPr lang="en-US" sz="2800" dirty="0"/>
              <a:t>The new test describes what duties an employee must perform to be classified as exempt, regardless of the employee’s job title or job description.</a:t>
            </a:r>
          </a:p>
        </p:txBody>
      </p:sp>
      <p:pic>
        <p:nvPicPr>
          <p:cNvPr id="6" name="Picture 5">
            <a:extLst>
              <a:ext uri="{FF2B5EF4-FFF2-40B4-BE49-F238E27FC236}">
                <a16:creationId xmlns:a16="http://schemas.microsoft.com/office/drawing/2014/main" id="{291C7E9C-AB4B-45E0-845A-5817823EA262}"/>
              </a:ext>
            </a:extLst>
          </p:cNvPr>
          <p:cNvPicPr>
            <a:picLocks noChangeAspect="1"/>
          </p:cNvPicPr>
          <p:nvPr/>
        </p:nvPicPr>
        <p:blipFill>
          <a:blip r:embed="rId3"/>
          <a:stretch>
            <a:fillRect/>
          </a:stretch>
        </p:blipFill>
        <p:spPr>
          <a:xfrm>
            <a:off x="9142763" y="339910"/>
            <a:ext cx="1729238" cy="657038"/>
          </a:xfrm>
          <a:prstGeom prst="rect">
            <a:avLst/>
          </a:prstGeom>
        </p:spPr>
      </p:pic>
    </p:spTree>
    <p:extLst>
      <p:ext uri="{BB962C8B-B14F-4D97-AF65-F5344CB8AC3E}">
        <p14:creationId xmlns:p14="http://schemas.microsoft.com/office/powerpoint/2010/main" val="34700170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 Law Group Template - Widescreen (best for viewing) 4850-0760-5613 1 [Read-Only]" id="{955FEE0B-B80F-4899-A13B-E41343150160}" vid="{F08D0F78-88F1-4BC8-88F9-C742AD5475A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 Law Group Template - Widescreen (best for viewing) 4850-0760-5613 1 [Read-Only]" id="{955FEE0B-B80F-4899-A13B-E41343150160}" vid="{E06DE937-8216-47A3-B3DF-94AE546F350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 Law Group Template - Widescreen (best for viewing) 4850-0760-5613 1 [Read-Only]" id="{955FEE0B-B80F-4899-A13B-E41343150160}" vid="{04F3D1D4-8BD5-43E7-A00B-889CC2409B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PPTX-SLG Template - Widescreen</Template>
  <TotalTime>11153</TotalTime>
  <Words>7304</Words>
  <Application>Microsoft Office PowerPoint</Application>
  <PresentationFormat>Widescreen</PresentationFormat>
  <Paragraphs>713</Paragraphs>
  <Slides>100</Slides>
  <Notes>36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100</vt:i4>
      </vt:variant>
    </vt:vector>
  </HeadingPairs>
  <TitlesOfParts>
    <vt:vector size="108" baseType="lpstr">
      <vt:lpstr>Century Gothic</vt:lpstr>
      <vt:lpstr>Calibri</vt:lpstr>
      <vt:lpstr>Arial</vt:lpstr>
      <vt:lpstr>Wingdings</vt:lpstr>
      <vt:lpstr>Courier New</vt:lpstr>
      <vt:lpstr>Theme1</vt:lpstr>
      <vt:lpstr>1_Custom Design</vt:lpstr>
      <vt:lpstr>Custom Design</vt:lpstr>
      <vt:lpstr>PowerPoint Presentation</vt:lpstr>
      <vt:lpstr>This Morning’s Focus</vt:lpstr>
      <vt:lpstr>Labor Law Updates  Collective bargaining, grievances, unfair labor practices, etc.</vt:lpstr>
      <vt:lpstr>Latest Trend in Police Management</vt:lpstr>
      <vt:lpstr>Interest Arbitration Trends</vt:lpstr>
      <vt:lpstr>Recent Awards</vt:lpstr>
      <vt:lpstr> Dues Authorization and Revocation Janus v. AFSCME and RCW 41.56.110</vt:lpstr>
      <vt:lpstr>Overview</vt:lpstr>
      <vt:lpstr>What This Means</vt:lpstr>
      <vt:lpstr>Staffing Levels City of Everett v. PERC Washington Court of Appeals, Division 1</vt:lpstr>
      <vt:lpstr>Historical Background</vt:lpstr>
      <vt:lpstr>The Legal Challenge</vt:lpstr>
      <vt:lpstr>What This Means</vt:lpstr>
      <vt:lpstr>Whatcom County ULP Payment of PFML Premiums PERC Decision 13082-A</vt:lpstr>
      <vt:lpstr>Background</vt:lpstr>
      <vt:lpstr>PERC Ruling</vt:lpstr>
      <vt:lpstr>What This Means</vt:lpstr>
      <vt:lpstr>Ben Franklin Transit Access to an Employer’s Office PERC Decision 13190</vt:lpstr>
      <vt:lpstr>Background</vt:lpstr>
      <vt:lpstr>PERC Ruling</vt:lpstr>
      <vt:lpstr>What This Means</vt:lpstr>
      <vt:lpstr>Snohomish County Employment Policy Revisions PERC Decision 13098</vt:lpstr>
      <vt:lpstr>Background</vt:lpstr>
      <vt:lpstr>What This Means</vt:lpstr>
      <vt:lpstr>Pierce County Hard Bargaining PERC Decision 13023-A</vt:lpstr>
      <vt:lpstr>Background</vt:lpstr>
      <vt:lpstr>What This Means</vt:lpstr>
      <vt:lpstr>Ben Franklin Transit ULP Take Home Car Policies  PERC Decision 13249</vt:lpstr>
      <vt:lpstr>Background</vt:lpstr>
      <vt:lpstr>PERC Ruling</vt:lpstr>
      <vt:lpstr>What This Means</vt:lpstr>
      <vt:lpstr>Employment Law Updates  Employment statutes, regulations, and case law</vt:lpstr>
      <vt:lpstr>Brady Law RCW 10.93.150</vt:lpstr>
      <vt:lpstr>Overview</vt:lpstr>
      <vt:lpstr>What This Means</vt:lpstr>
      <vt:lpstr>Washington’s Paid Family and Medical Leave RCW 50A et seq. WAC 195-500 through 192-800</vt:lpstr>
      <vt:lpstr>Overview</vt:lpstr>
      <vt:lpstr>What This Means</vt:lpstr>
      <vt:lpstr>Washington’s Long-Term Care Act RCW 50B et seq.</vt:lpstr>
      <vt:lpstr>Overview</vt:lpstr>
      <vt:lpstr>Escriba, the FMLA, and the Dept. of Labor DOL Opinion Letter (March 2019)</vt:lpstr>
      <vt:lpstr>Background</vt:lpstr>
      <vt:lpstr>Overview of the Opinion Letter</vt:lpstr>
      <vt:lpstr>What This Means</vt:lpstr>
      <vt:lpstr>Fair Labor Standards Act (FLSA) Refresher  Preliminary/postliminary activities  Off-duty emails and phone calls  “Flex” time for non-exempt employees</vt:lpstr>
      <vt:lpstr>Overview</vt:lpstr>
      <vt:lpstr>Preliminary/Postliminary Activities</vt:lpstr>
      <vt:lpstr>Best Practices</vt:lpstr>
      <vt:lpstr>Off-Duty Emails and Phone Calls</vt:lpstr>
      <vt:lpstr>Best Practices</vt:lpstr>
      <vt:lpstr>“Flex” Time for Non-Exempt Employees</vt:lpstr>
      <vt:lpstr>Best Practices</vt:lpstr>
      <vt:lpstr>Amendment to Pregnancy Accommodations Act RCW 43.10.005</vt:lpstr>
      <vt:lpstr>Overview</vt:lpstr>
      <vt:lpstr>Suggestions for Compliance</vt:lpstr>
      <vt:lpstr>Amendment to Equal Pay Act RCW 49.58.005 et seq.</vt:lpstr>
      <vt:lpstr>Overview</vt:lpstr>
      <vt:lpstr>Suggestions for Compliance</vt:lpstr>
      <vt:lpstr>Engrossed Senate Bill 6280:  Regulation of Gov’t Agencies’ Use of Facial Recognition Services.</vt:lpstr>
      <vt:lpstr>Overview</vt:lpstr>
      <vt:lpstr>Overview</vt:lpstr>
      <vt:lpstr>Recommendations </vt:lpstr>
      <vt:lpstr>Updates to the Washington Law Against Discrimination (WLAD), RCW 49.60, et seq.</vt:lpstr>
      <vt:lpstr>Overview</vt:lpstr>
      <vt:lpstr>Break Time</vt:lpstr>
      <vt:lpstr>Qualified Immunity and Police Reform</vt:lpstr>
      <vt:lpstr>What is Qualified Immunity?</vt:lpstr>
      <vt:lpstr>Federal Legislation #1</vt:lpstr>
      <vt:lpstr>Federal Legislation #2</vt:lpstr>
      <vt:lpstr>WA State Actions</vt:lpstr>
      <vt:lpstr>Other Police Reform Topics in WA…</vt:lpstr>
      <vt:lpstr>Police Reform is the Trend</vt:lpstr>
      <vt:lpstr>Updates to the Washington Public Records Act (PRA)</vt:lpstr>
      <vt:lpstr>Overview </vt:lpstr>
      <vt:lpstr>Overview – Payroll Deductions </vt:lpstr>
      <vt:lpstr>Overview – PRA Data Breach Requirement</vt:lpstr>
      <vt:lpstr>CASE UPDATE Obesity is a Recognized Disability Taylor v. BNSF Railroad Washington Supreme Court</vt:lpstr>
      <vt:lpstr>Overview</vt:lpstr>
      <vt:lpstr>Suggestions for Compliance</vt:lpstr>
      <vt:lpstr>CASE UPDATE Pre-Employment Polygraph Results Not Necessarily Shielded from Disclosure Sheats v. City of East Wenatchee Washington Court of Appeals, Division 3</vt:lpstr>
      <vt:lpstr>Overview</vt:lpstr>
      <vt:lpstr>What This Means</vt:lpstr>
      <vt:lpstr>CASE UPDATE Supervisors May Be Individually Liable for Wrongful Termination Claims Blackman v. Omak School District E.D. Washington Federal District Court</vt:lpstr>
      <vt:lpstr>Overview</vt:lpstr>
      <vt:lpstr>What This Means</vt:lpstr>
      <vt:lpstr>CASE UPDATE Title VII Covers Discrimination Based on Sexual Orientation and Gender Identity Bostock v. Clayton County, Georgia U.S. Supreme Court, 2020</vt:lpstr>
      <vt:lpstr>Overview</vt:lpstr>
      <vt:lpstr>What This Means</vt:lpstr>
      <vt:lpstr>CASE UPDATE LEOFF 2 Benefits Wilson . Dept. of Retirement Systems WA Court of Appeals, Div. 1</vt:lpstr>
      <vt:lpstr>Overview</vt:lpstr>
      <vt:lpstr>What This Means</vt:lpstr>
      <vt:lpstr>CASE UPDATE Collective Bargaining Lincoln City vs. PERC WA Court of Appeals, Div. 3</vt:lpstr>
      <vt:lpstr>Overview</vt:lpstr>
      <vt:lpstr>PERC Holding</vt:lpstr>
      <vt:lpstr>Court Holding</vt:lpstr>
      <vt:lpstr>What This Means</vt:lpstr>
      <vt:lpstr>FLSA Update &amp; New Overtime Rules </vt:lpstr>
      <vt:lpstr>Summary of New OT Rules</vt:lpstr>
      <vt:lpstr>Summary of New OT Rules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Suzy Windes</dc:creator>
  <cp:lastModifiedBy>Deb Gregory</cp:lastModifiedBy>
  <cp:revision>526</cp:revision>
  <dcterms:created xsi:type="dcterms:W3CDTF">2018-07-31T23:15:15Z</dcterms:created>
  <dcterms:modified xsi:type="dcterms:W3CDTF">2020-11-20T23:32:40Z</dcterms:modified>
</cp:coreProperties>
</file>