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2.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4.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4.xml" ContentType="application/vnd.ms-office.drawingml.diagramDrawing+xml"/>
  <Override PartName="/ppt/diagrams/quickStyle4.xml" ContentType="application/vnd.openxmlformats-officedocument.drawingml.diagramStyle+xml"/>
  <Override PartName="/ppt/diagrams/colors2.xml" ContentType="application/vnd.openxmlformats-officedocument.drawingml.diagramColors+xml"/>
  <Override PartName="/ppt/diagrams/drawing3.xml" ContentType="application/vnd.ms-office.drawingml.diagramDrawing+xml"/>
  <Override PartName="/ppt/diagrams/colors4.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83" r:id="rId2"/>
    <p:sldId id="384" r:id="rId3"/>
    <p:sldId id="385" r:id="rId4"/>
    <p:sldId id="370" r:id="rId5"/>
    <p:sldId id="372" r:id="rId6"/>
    <p:sldId id="386" r:id="rId7"/>
    <p:sldId id="388" r:id="rId8"/>
    <p:sldId id="387" r:id="rId9"/>
    <p:sldId id="389" r:id="rId10"/>
    <p:sldId id="398" r:id="rId11"/>
    <p:sldId id="390" r:id="rId12"/>
    <p:sldId id="371" r:id="rId13"/>
    <p:sldId id="394" r:id="rId14"/>
    <p:sldId id="391" r:id="rId15"/>
    <p:sldId id="392" r:id="rId16"/>
    <p:sldId id="395" r:id="rId17"/>
    <p:sldId id="399" r:id="rId18"/>
    <p:sldId id="396" r:id="rId19"/>
    <p:sldId id="369" r:id="rId20"/>
  </p:sldIdLst>
  <p:sldSz cx="12192000" cy="6858000"/>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37A43-5DAE-40D9-B1EE-15029FB941BE}" v="2" dt="2023-11-06T19:53:33.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4"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729D6-C45D-489C-A813-915E83719D2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F68838A-5300-4825-862F-283B32B01973}">
      <dgm:prSet/>
      <dgm:spPr/>
      <dgm:t>
        <a:bodyPr/>
        <a:lstStyle/>
        <a:p>
          <a:r>
            <a:rPr lang="en-US" dirty="0"/>
            <a:t>2020: Nationwide protests and significant loss of public trust </a:t>
          </a:r>
        </a:p>
      </dgm:t>
    </dgm:pt>
    <dgm:pt modelId="{8E340B84-981F-4250-84D1-8CFF3772797B}" type="parTrans" cxnId="{A8C0338E-F5AD-454F-BFC5-57F888886389}">
      <dgm:prSet/>
      <dgm:spPr/>
      <dgm:t>
        <a:bodyPr/>
        <a:lstStyle/>
        <a:p>
          <a:endParaRPr lang="en-US"/>
        </a:p>
      </dgm:t>
    </dgm:pt>
    <dgm:pt modelId="{54A8D63C-ACB9-4F8A-ACA9-7F016A26B410}" type="sibTrans" cxnId="{A8C0338E-F5AD-454F-BFC5-57F888886389}">
      <dgm:prSet/>
      <dgm:spPr/>
      <dgm:t>
        <a:bodyPr/>
        <a:lstStyle/>
        <a:p>
          <a:endParaRPr lang="en-US"/>
        </a:p>
      </dgm:t>
    </dgm:pt>
    <dgm:pt modelId="{A367CD74-8981-4CE6-9E95-DAD83940AB16}">
      <dgm:prSet/>
      <dgm:spPr/>
      <dgm:t>
        <a:bodyPr/>
        <a:lstStyle/>
        <a:p>
          <a:r>
            <a:rPr lang="en-US" dirty="0"/>
            <a:t>COVID-19 pandemic subsequent challenges </a:t>
          </a:r>
        </a:p>
      </dgm:t>
    </dgm:pt>
    <dgm:pt modelId="{BD554180-828F-4F45-BA0C-6505EF29FECE}" type="parTrans" cxnId="{517DDF07-7DF5-435B-B7D5-E05CD8849990}">
      <dgm:prSet/>
      <dgm:spPr/>
      <dgm:t>
        <a:bodyPr/>
        <a:lstStyle/>
        <a:p>
          <a:endParaRPr lang="en-US"/>
        </a:p>
      </dgm:t>
    </dgm:pt>
    <dgm:pt modelId="{CA323F64-2F36-4282-9296-291BB32CC561}" type="sibTrans" cxnId="{517DDF07-7DF5-435B-B7D5-E05CD8849990}">
      <dgm:prSet/>
      <dgm:spPr/>
      <dgm:t>
        <a:bodyPr/>
        <a:lstStyle/>
        <a:p>
          <a:endParaRPr lang="en-US"/>
        </a:p>
      </dgm:t>
    </dgm:pt>
    <dgm:pt modelId="{F8817C7B-42A1-4717-907A-48DE74F1227E}">
      <dgm:prSet/>
      <dgm:spPr/>
      <dgm:t>
        <a:bodyPr/>
        <a:lstStyle/>
        <a:p>
          <a:r>
            <a:rPr lang="en-US" dirty="0"/>
            <a:t>Loss of officers and police applicants both regionally and nationwide</a:t>
          </a:r>
        </a:p>
      </dgm:t>
    </dgm:pt>
    <dgm:pt modelId="{EEA0D5FA-DE19-4C9C-B24E-F6190E21B484}" type="parTrans" cxnId="{CEC180BE-9873-401A-9E70-09DEDF968439}">
      <dgm:prSet/>
      <dgm:spPr/>
      <dgm:t>
        <a:bodyPr/>
        <a:lstStyle/>
        <a:p>
          <a:endParaRPr lang="en-US"/>
        </a:p>
      </dgm:t>
    </dgm:pt>
    <dgm:pt modelId="{64DA2941-7D54-4FC3-A2F5-4AEF7CAF5736}" type="sibTrans" cxnId="{CEC180BE-9873-401A-9E70-09DEDF968439}">
      <dgm:prSet/>
      <dgm:spPr/>
      <dgm:t>
        <a:bodyPr/>
        <a:lstStyle/>
        <a:p>
          <a:endParaRPr lang="en-US"/>
        </a:p>
      </dgm:t>
    </dgm:pt>
    <dgm:pt modelId="{7F8335F1-5BFE-4983-9423-111B9E9F1070}">
      <dgm:prSet/>
      <dgm:spPr/>
      <dgm:t>
        <a:bodyPr/>
        <a:lstStyle/>
        <a:p>
          <a:r>
            <a:rPr lang="en-US" dirty="0"/>
            <a:t>Opportunity to take a meaningful step toward the community, specifically communities of color, in attempt to earn and sustain public trust</a:t>
          </a:r>
        </a:p>
      </dgm:t>
    </dgm:pt>
    <dgm:pt modelId="{5B0D17C2-FFE1-499A-892B-81BFA9F08FFE}" type="parTrans" cxnId="{CA522422-9320-407E-A116-5767BAB55692}">
      <dgm:prSet/>
      <dgm:spPr/>
      <dgm:t>
        <a:bodyPr/>
        <a:lstStyle/>
        <a:p>
          <a:endParaRPr lang="en-US"/>
        </a:p>
      </dgm:t>
    </dgm:pt>
    <dgm:pt modelId="{BF263011-3FE6-4D94-A42F-436973555478}" type="sibTrans" cxnId="{CA522422-9320-407E-A116-5767BAB55692}">
      <dgm:prSet/>
      <dgm:spPr/>
      <dgm:t>
        <a:bodyPr/>
        <a:lstStyle/>
        <a:p>
          <a:endParaRPr lang="en-US"/>
        </a:p>
      </dgm:t>
    </dgm:pt>
    <dgm:pt modelId="{539AB28B-B4FA-4995-A2F0-92C2F96B9E11}">
      <dgm:prSet/>
      <dgm:spPr/>
      <dgm:t>
        <a:bodyPr/>
        <a:lstStyle/>
        <a:p>
          <a:r>
            <a:rPr lang="en-US" dirty="0"/>
            <a:t>Chief’s vision: Deploy newly hired police recruits to serve the community for an extended period of time prior to the academy </a:t>
          </a:r>
        </a:p>
      </dgm:t>
    </dgm:pt>
    <dgm:pt modelId="{BAAF0624-ECC1-4ABC-AD78-3F9C856470D3}" type="parTrans" cxnId="{44365B95-CA9A-4EBF-B6DB-0FD46FA1B765}">
      <dgm:prSet/>
      <dgm:spPr/>
      <dgm:t>
        <a:bodyPr/>
        <a:lstStyle/>
        <a:p>
          <a:endParaRPr lang="en-US"/>
        </a:p>
      </dgm:t>
    </dgm:pt>
    <dgm:pt modelId="{E2DB3AC1-9DF8-435F-8CA0-EC9360ADAD77}" type="sibTrans" cxnId="{44365B95-CA9A-4EBF-B6DB-0FD46FA1B765}">
      <dgm:prSet/>
      <dgm:spPr/>
      <dgm:t>
        <a:bodyPr/>
        <a:lstStyle/>
        <a:p>
          <a:endParaRPr lang="en-US"/>
        </a:p>
      </dgm:t>
    </dgm:pt>
    <dgm:pt modelId="{CCD88799-E8C1-43E7-9A04-66BC7D243B98}">
      <dgm:prSet/>
      <dgm:spPr/>
      <dgm:t>
        <a:bodyPr/>
        <a:lstStyle/>
        <a:p>
          <a:r>
            <a:rPr lang="en-US" dirty="0"/>
            <a:t>Goal: To promote human dignity and increase our officers’ cultural competency through an immersive experience of service in cultures other than their own</a:t>
          </a:r>
        </a:p>
      </dgm:t>
    </dgm:pt>
    <dgm:pt modelId="{19E75872-CC85-44DF-8E89-8C97794DFBC8}" type="parTrans" cxnId="{D089CDFC-9883-498B-A346-70D12F12C65A}">
      <dgm:prSet/>
      <dgm:spPr/>
      <dgm:t>
        <a:bodyPr/>
        <a:lstStyle/>
        <a:p>
          <a:endParaRPr lang="en-US"/>
        </a:p>
      </dgm:t>
    </dgm:pt>
    <dgm:pt modelId="{A599A9F0-D8A8-4E54-B9AD-913AF78A56D6}" type="sibTrans" cxnId="{D089CDFC-9883-498B-A346-70D12F12C65A}">
      <dgm:prSet/>
      <dgm:spPr/>
      <dgm:t>
        <a:bodyPr/>
        <a:lstStyle/>
        <a:p>
          <a:endParaRPr lang="en-US"/>
        </a:p>
      </dgm:t>
    </dgm:pt>
    <dgm:pt modelId="{B3E3AB58-BD17-4153-A384-B9C61EE231C6}" type="pres">
      <dgm:prSet presAssocID="{41D729D6-C45D-489C-A813-915E83719D29}" presName="diagram" presStyleCnt="0">
        <dgm:presLayoutVars>
          <dgm:dir/>
          <dgm:resizeHandles val="exact"/>
        </dgm:presLayoutVars>
      </dgm:prSet>
      <dgm:spPr/>
    </dgm:pt>
    <dgm:pt modelId="{16728459-6DBE-40E2-9316-1AEA5338C558}" type="pres">
      <dgm:prSet presAssocID="{DF68838A-5300-4825-862F-283B32B01973}" presName="node" presStyleLbl="node1" presStyleIdx="0" presStyleCnt="6">
        <dgm:presLayoutVars>
          <dgm:bulletEnabled val="1"/>
        </dgm:presLayoutVars>
      </dgm:prSet>
      <dgm:spPr/>
    </dgm:pt>
    <dgm:pt modelId="{F2E9F88A-2603-454C-97B1-4700643DAE2A}" type="pres">
      <dgm:prSet presAssocID="{54A8D63C-ACB9-4F8A-ACA9-7F016A26B410}" presName="sibTrans" presStyleCnt="0"/>
      <dgm:spPr/>
    </dgm:pt>
    <dgm:pt modelId="{71660D10-F1CB-4AFF-85DB-9C612B30088C}" type="pres">
      <dgm:prSet presAssocID="{A367CD74-8981-4CE6-9E95-DAD83940AB16}" presName="node" presStyleLbl="node1" presStyleIdx="1" presStyleCnt="6">
        <dgm:presLayoutVars>
          <dgm:bulletEnabled val="1"/>
        </dgm:presLayoutVars>
      </dgm:prSet>
      <dgm:spPr/>
    </dgm:pt>
    <dgm:pt modelId="{53AF2CCA-5664-419B-9FA8-86EEED0B3EE2}" type="pres">
      <dgm:prSet presAssocID="{CA323F64-2F36-4282-9296-291BB32CC561}" presName="sibTrans" presStyleCnt="0"/>
      <dgm:spPr/>
    </dgm:pt>
    <dgm:pt modelId="{B2114F7B-3A47-4386-8866-268EE355053F}" type="pres">
      <dgm:prSet presAssocID="{F8817C7B-42A1-4717-907A-48DE74F1227E}" presName="node" presStyleLbl="node1" presStyleIdx="2" presStyleCnt="6">
        <dgm:presLayoutVars>
          <dgm:bulletEnabled val="1"/>
        </dgm:presLayoutVars>
      </dgm:prSet>
      <dgm:spPr/>
    </dgm:pt>
    <dgm:pt modelId="{D66BEFFA-BB06-4D9D-BDC0-046E86DAC471}" type="pres">
      <dgm:prSet presAssocID="{64DA2941-7D54-4FC3-A2F5-4AEF7CAF5736}" presName="sibTrans" presStyleCnt="0"/>
      <dgm:spPr/>
    </dgm:pt>
    <dgm:pt modelId="{56419F64-9A2D-4D2C-A441-3372E21AB1D2}" type="pres">
      <dgm:prSet presAssocID="{7F8335F1-5BFE-4983-9423-111B9E9F1070}" presName="node" presStyleLbl="node1" presStyleIdx="3" presStyleCnt="6">
        <dgm:presLayoutVars>
          <dgm:bulletEnabled val="1"/>
        </dgm:presLayoutVars>
      </dgm:prSet>
      <dgm:spPr/>
    </dgm:pt>
    <dgm:pt modelId="{71F3BEBB-BC8D-4687-B483-054F234C79E4}" type="pres">
      <dgm:prSet presAssocID="{BF263011-3FE6-4D94-A42F-436973555478}" presName="sibTrans" presStyleCnt="0"/>
      <dgm:spPr/>
    </dgm:pt>
    <dgm:pt modelId="{8835DD61-83E6-4B07-99F2-AB56AEE12295}" type="pres">
      <dgm:prSet presAssocID="{539AB28B-B4FA-4995-A2F0-92C2F96B9E11}" presName="node" presStyleLbl="node1" presStyleIdx="4" presStyleCnt="6">
        <dgm:presLayoutVars>
          <dgm:bulletEnabled val="1"/>
        </dgm:presLayoutVars>
      </dgm:prSet>
      <dgm:spPr/>
    </dgm:pt>
    <dgm:pt modelId="{EB6DC20B-C977-4B0E-B7A0-FC1EB82A6FFE}" type="pres">
      <dgm:prSet presAssocID="{E2DB3AC1-9DF8-435F-8CA0-EC9360ADAD77}" presName="sibTrans" presStyleCnt="0"/>
      <dgm:spPr/>
    </dgm:pt>
    <dgm:pt modelId="{48BE459A-F941-494B-BA70-B1F6A03206A4}" type="pres">
      <dgm:prSet presAssocID="{CCD88799-E8C1-43E7-9A04-66BC7D243B98}" presName="node" presStyleLbl="node1" presStyleIdx="5" presStyleCnt="6">
        <dgm:presLayoutVars>
          <dgm:bulletEnabled val="1"/>
        </dgm:presLayoutVars>
      </dgm:prSet>
      <dgm:spPr/>
    </dgm:pt>
  </dgm:ptLst>
  <dgm:cxnLst>
    <dgm:cxn modelId="{517DDF07-7DF5-435B-B7D5-E05CD8849990}" srcId="{41D729D6-C45D-489C-A813-915E83719D29}" destId="{A367CD74-8981-4CE6-9E95-DAD83940AB16}" srcOrd="1" destOrd="0" parTransId="{BD554180-828F-4F45-BA0C-6505EF29FECE}" sibTransId="{CA323F64-2F36-4282-9296-291BB32CC561}"/>
    <dgm:cxn modelId="{CA522422-9320-407E-A116-5767BAB55692}" srcId="{41D729D6-C45D-489C-A813-915E83719D29}" destId="{7F8335F1-5BFE-4983-9423-111B9E9F1070}" srcOrd="3" destOrd="0" parTransId="{5B0D17C2-FFE1-499A-892B-81BFA9F08FFE}" sibTransId="{BF263011-3FE6-4D94-A42F-436973555478}"/>
    <dgm:cxn modelId="{33156332-F412-4D50-84FC-D793C2070CD5}" type="presOf" srcId="{A367CD74-8981-4CE6-9E95-DAD83940AB16}" destId="{71660D10-F1CB-4AFF-85DB-9C612B30088C}" srcOrd="0" destOrd="0" presId="urn:microsoft.com/office/officeart/2005/8/layout/default"/>
    <dgm:cxn modelId="{0C24723D-040C-4452-9981-173ED2857CFD}" type="presOf" srcId="{7F8335F1-5BFE-4983-9423-111B9E9F1070}" destId="{56419F64-9A2D-4D2C-A441-3372E21AB1D2}" srcOrd="0" destOrd="0" presId="urn:microsoft.com/office/officeart/2005/8/layout/default"/>
    <dgm:cxn modelId="{46209C63-1B6C-4AAB-B840-15E89CA952B1}" type="presOf" srcId="{DF68838A-5300-4825-862F-283B32B01973}" destId="{16728459-6DBE-40E2-9316-1AEA5338C558}" srcOrd="0" destOrd="0" presId="urn:microsoft.com/office/officeart/2005/8/layout/default"/>
    <dgm:cxn modelId="{A8C0338E-F5AD-454F-BFC5-57F888886389}" srcId="{41D729D6-C45D-489C-A813-915E83719D29}" destId="{DF68838A-5300-4825-862F-283B32B01973}" srcOrd="0" destOrd="0" parTransId="{8E340B84-981F-4250-84D1-8CFF3772797B}" sibTransId="{54A8D63C-ACB9-4F8A-ACA9-7F016A26B410}"/>
    <dgm:cxn modelId="{44365B95-CA9A-4EBF-B6DB-0FD46FA1B765}" srcId="{41D729D6-C45D-489C-A813-915E83719D29}" destId="{539AB28B-B4FA-4995-A2F0-92C2F96B9E11}" srcOrd="4" destOrd="0" parTransId="{BAAF0624-ECC1-4ABC-AD78-3F9C856470D3}" sibTransId="{E2DB3AC1-9DF8-435F-8CA0-EC9360ADAD77}"/>
    <dgm:cxn modelId="{F98AD7A4-0992-4A69-9B81-FC11D8A6004A}" type="presOf" srcId="{539AB28B-B4FA-4995-A2F0-92C2F96B9E11}" destId="{8835DD61-83E6-4B07-99F2-AB56AEE12295}" srcOrd="0" destOrd="0" presId="urn:microsoft.com/office/officeart/2005/8/layout/default"/>
    <dgm:cxn modelId="{DB99FEAC-77CF-4E5D-97BA-BB1E4A5B8E2A}" type="presOf" srcId="{41D729D6-C45D-489C-A813-915E83719D29}" destId="{B3E3AB58-BD17-4153-A384-B9C61EE231C6}" srcOrd="0" destOrd="0" presId="urn:microsoft.com/office/officeart/2005/8/layout/default"/>
    <dgm:cxn modelId="{851968B8-2DE9-4B6A-ABA5-E1A62A6F0D23}" type="presOf" srcId="{CCD88799-E8C1-43E7-9A04-66BC7D243B98}" destId="{48BE459A-F941-494B-BA70-B1F6A03206A4}" srcOrd="0" destOrd="0" presId="urn:microsoft.com/office/officeart/2005/8/layout/default"/>
    <dgm:cxn modelId="{CEC180BE-9873-401A-9E70-09DEDF968439}" srcId="{41D729D6-C45D-489C-A813-915E83719D29}" destId="{F8817C7B-42A1-4717-907A-48DE74F1227E}" srcOrd="2" destOrd="0" parTransId="{EEA0D5FA-DE19-4C9C-B24E-F6190E21B484}" sibTransId="{64DA2941-7D54-4FC3-A2F5-4AEF7CAF5736}"/>
    <dgm:cxn modelId="{09C12BED-56D7-401A-8DB2-CD4FC01732B6}" type="presOf" srcId="{F8817C7B-42A1-4717-907A-48DE74F1227E}" destId="{B2114F7B-3A47-4386-8866-268EE355053F}" srcOrd="0" destOrd="0" presId="urn:microsoft.com/office/officeart/2005/8/layout/default"/>
    <dgm:cxn modelId="{D089CDFC-9883-498B-A346-70D12F12C65A}" srcId="{41D729D6-C45D-489C-A813-915E83719D29}" destId="{CCD88799-E8C1-43E7-9A04-66BC7D243B98}" srcOrd="5" destOrd="0" parTransId="{19E75872-CC85-44DF-8E89-8C97794DFBC8}" sibTransId="{A599A9F0-D8A8-4E54-B9AD-913AF78A56D6}"/>
    <dgm:cxn modelId="{81AD5E06-9F57-470F-AD2B-F87A89E4A36E}" type="presParOf" srcId="{B3E3AB58-BD17-4153-A384-B9C61EE231C6}" destId="{16728459-6DBE-40E2-9316-1AEA5338C558}" srcOrd="0" destOrd="0" presId="urn:microsoft.com/office/officeart/2005/8/layout/default"/>
    <dgm:cxn modelId="{A4AB1785-9432-4C9F-A630-A8BD2FE33093}" type="presParOf" srcId="{B3E3AB58-BD17-4153-A384-B9C61EE231C6}" destId="{F2E9F88A-2603-454C-97B1-4700643DAE2A}" srcOrd="1" destOrd="0" presId="urn:microsoft.com/office/officeart/2005/8/layout/default"/>
    <dgm:cxn modelId="{1F5DBCAC-2BAC-445D-9145-99B738F820C6}" type="presParOf" srcId="{B3E3AB58-BD17-4153-A384-B9C61EE231C6}" destId="{71660D10-F1CB-4AFF-85DB-9C612B30088C}" srcOrd="2" destOrd="0" presId="urn:microsoft.com/office/officeart/2005/8/layout/default"/>
    <dgm:cxn modelId="{53E9FD26-51D1-41C1-96A3-3653C0A03049}" type="presParOf" srcId="{B3E3AB58-BD17-4153-A384-B9C61EE231C6}" destId="{53AF2CCA-5664-419B-9FA8-86EEED0B3EE2}" srcOrd="3" destOrd="0" presId="urn:microsoft.com/office/officeart/2005/8/layout/default"/>
    <dgm:cxn modelId="{715E2E26-081D-4B97-BE25-3A97A60EAD0C}" type="presParOf" srcId="{B3E3AB58-BD17-4153-A384-B9C61EE231C6}" destId="{B2114F7B-3A47-4386-8866-268EE355053F}" srcOrd="4" destOrd="0" presId="urn:microsoft.com/office/officeart/2005/8/layout/default"/>
    <dgm:cxn modelId="{760CF13A-0768-4EB5-ACF1-18B1CE46603D}" type="presParOf" srcId="{B3E3AB58-BD17-4153-A384-B9C61EE231C6}" destId="{D66BEFFA-BB06-4D9D-BDC0-046E86DAC471}" srcOrd="5" destOrd="0" presId="urn:microsoft.com/office/officeart/2005/8/layout/default"/>
    <dgm:cxn modelId="{44C21A48-CDE1-48A2-9B53-65C4D854A719}" type="presParOf" srcId="{B3E3AB58-BD17-4153-A384-B9C61EE231C6}" destId="{56419F64-9A2D-4D2C-A441-3372E21AB1D2}" srcOrd="6" destOrd="0" presId="urn:microsoft.com/office/officeart/2005/8/layout/default"/>
    <dgm:cxn modelId="{5C47227A-5EA8-4BB7-9AD5-3B389C260138}" type="presParOf" srcId="{B3E3AB58-BD17-4153-A384-B9C61EE231C6}" destId="{71F3BEBB-BC8D-4687-B483-054F234C79E4}" srcOrd="7" destOrd="0" presId="urn:microsoft.com/office/officeart/2005/8/layout/default"/>
    <dgm:cxn modelId="{9B5C54E4-4F8E-49C3-8D9C-5D364A76CAEA}" type="presParOf" srcId="{B3E3AB58-BD17-4153-A384-B9C61EE231C6}" destId="{8835DD61-83E6-4B07-99F2-AB56AEE12295}" srcOrd="8" destOrd="0" presId="urn:microsoft.com/office/officeart/2005/8/layout/default"/>
    <dgm:cxn modelId="{59044216-9F36-44C0-B653-5003BFC9BB9A}" type="presParOf" srcId="{B3E3AB58-BD17-4153-A384-B9C61EE231C6}" destId="{EB6DC20B-C977-4B0E-B7A0-FC1EB82A6FFE}" srcOrd="9" destOrd="0" presId="urn:microsoft.com/office/officeart/2005/8/layout/default"/>
    <dgm:cxn modelId="{A89EAFFA-175C-4B55-BBE4-D27223B601C0}" type="presParOf" srcId="{B3E3AB58-BD17-4153-A384-B9C61EE231C6}" destId="{48BE459A-F941-494B-BA70-B1F6A03206A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3874A-E03F-4EE7-9A7B-FA85B05B294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696BF67-E778-4DEF-9407-C96CD8006946}">
      <dgm:prSet/>
      <dgm:spPr/>
      <dgm:t>
        <a:bodyPr/>
        <a:lstStyle/>
        <a:p>
          <a:r>
            <a:rPr lang="en-US" dirty="0"/>
            <a:t>Law enforcement agencies historically struggle to culturally represent the communities they serve and support</a:t>
          </a:r>
        </a:p>
      </dgm:t>
    </dgm:pt>
    <dgm:pt modelId="{EE586138-7BD2-4367-BC96-E99A9932B6CF}" type="parTrans" cxnId="{14DAE4FF-7E57-4F3B-ABC4-2CFB4A0BF229}">
      <dgm:prSet/>
      <dgm:spPr/>
      <dgm:t>
        <a:bodyPr/>
        <a:lstStyle/>
        <a:p>
          <a:endParaRPr lang="en-US"/>
        </a:p>
      </dgm:t>
    </dgm:pt>
    <dgm:pt modelId="{3E762494-47FD-45BB-AB30-375F091628C9}" type="sibTrans" cxnId="{14DAE4FF-7E57-4F3B-ABC4-2CFB4A0BF229}">
      <dgm:prSet/>
      <dgm:spPr/>
      <dgm:t>
        <a:bodyPr/>
        <a:lstStyle/>
        <a:p>
          <a:endParaRPr lang="en-US"/>
        </a:p>
      </dgm:t>
    </dgm:pt>
    <dgm:pt modelId="{D5178AC5-8651-481C-B04E-2BF69CFAD464}">
      <dgm:prSet/>
      <dgm:spPr/>
      <dgm:t>
        <a:bodyPr/>
        <a:lstStyle/>
        <a:p>
          <a:r>
            <a:rPr lang="en-US" dirty="0"/>
            <a:t>It is reasonable to believe that the ethnic and cultural gap between LE and the community continues to undermine police/community relationships and erode public trust </a:t>
          </a:r>
        </a:p>
      </dgm:t>
    </dgm:pt>
    <dgm:pt modelId="{37779883-13DA-40B9-BE0B-C3E1ECAF8B13}" type="parTrans" cxnId="{A614316A-C071-4420-8628-6C684C78B356}">
      <dgm:prSet/>
      <dgm:spPr/>
      <dgm:t>
        <a:bodyPr/>
        <a:lstStyle/>
        <a:p>
          <a:endParaRPr lang="en-US"/>
        </a:p>
      </dgm:t>
    </dgm:pt>
    <dgm:pt modelId="{28002D3F-6042-4862-8ED0-4F1652D512BE}" type="sibTrans" cxnId="{A614316A-C071-4420-8628-6C684C78B356}">
      <dgm:prSet/>
      <dgm:spPr/>
      <dgm:t>
        <a:bodyPr/>
        <a:lstStyle/>
        <a:p>
          <a:endParaRPr lang="en-US"/>
        </a:p>
      </dgm:t>
    </dgm:pt>
    <dgm:pt modelId="{128A7DB2-D732-4CEF-801A-FCA390D481FF}">
      <dgm:prSet/>
      <dgm:spPr/>
      <dgm:t>
        <a:bodyPr/>
        <a:lstStyle/>
        <a:p>
          <a:r>
            <a:rPr lang="en-US" dirty="0"/>
            <a:t>Most law enforcement officers do not live in the communities they serve and support</a:t>
          </a:r>
        </a:p>
      </dgm:t>
    </dgm:pt>
    <dgm:pt modelId="{09A8815B-4360-4B9C-8AD5-BF00263E796C}" type="parTrans" cxnId="{2B7C5D19-785F-4991-BCE7-6A17BB4FCA80}">
      <dgm:prSet/>
      <dgm:spPr/>
      <dgm:t>
        <a:bodyPr/>
        <a:lstStyle/>
        <a:p>
          <a:endParaRPr lang="en-US"/>
        </a:p>
      </dgm:t>
    </dgm:pt>
    <dgm:pt modelId="{5450E4E3-025C-4565-B81C-74E9465B27DB}" type="sibTrans" cxnId="{2B7C5D19-785F-4991-BCE7-6A17BB4FCA80}">
      <dgm:prSet/>
      <dgm:spPr/>
      <dgm:t>
        <a:bodyPr/>
        <a:lstStyle/>
        <a:p>
          <a:endParaRPr lang="en-US"/>
        </a:p>
      </dgm:t>
    </dgm:pt>
    <dgm:pt modelId="{D73D82C2-762B-445B-B29C-FA2C30DF75B8}">
      <dgm:prSet/>
      <dgm:spPr/>
      <dgm:t>
        <a:bodyPr/>
        <a:lstStyle/>
        <a:p>
          <a:r>
            <a:rPr lang="en-US" dirty="0"/>
            <a:t>The City of Kent is rich with cultural diversity.  There are more than 140 recognized languages represented in the Kent School District</a:t>
          </a:r>
        </a:p>
      </dgm:t>
    </dgm:pt>
    <dgm:pt modelId="{37836D1A-68EF-47FC-8973-AA222BFEDEC2}" type="parTrans" cxnId="{F5A62302-5BFE-49CD-9879-7F6C758AB00F}">
      <dgm:prSet/>
      <dgm:spPr/>
      <dgm:t>
        <a:bodyPr/>
        <a:lstStyle/>
        <a:p>
          <a:endParaRPr lang="en-US"/>
        </a:p>
      </dgm:t>
    </dgm:pt>
    <dgm:pt modelId="{AE8A0307-4E48-476C-B579-48912A2469FB}" type="sibTrans" cxnId="{F5A62302-5BFE-49CD-9879-7F6C758AB00F}">
      <dgm:prSet/>
      <dgm:spPr/>
      <dgm:t>
        <a:bodyPr/>
        <a:lstStyle/>
        <a:p>
          <a:endParaRPr lang="en-US"/>
        </a:p>
      </dgm:t>
    </dgm:pt>
    <dgm:pt modelId="{D1BDA159-514B-434D-BB41-F506F743E819}">
      <dgm:prSet/>
      <dgm:spPr/>
      <dgm:t>
        <a:bodyPr/>
        <a:lstStyle/>
        <a:p>
          <a:r>
            <a:rPr lang="en-US" b="0" i="0" dirty="0"/>
            <a:t>In the past two years we’ve increased underrepresented candidates hired to 47%</a:t>
          </a:r>
          <a:endParaRPr lang="en-US" dirty="0"/>
        </a:p>
      </dgm:t>
    </dgm:pt>
    <dgm:pt modelId="{B9600366-A691-4112-99C9-D8B58C1FFD4C}" type="parTrans" cxnId="{4F25FC8B-8F99-4203-B990-BF0E34FD0306}">
      <dgm:prSet/>
      <dgm:spPr/>
      <dgm:t>
        <a:bodyPr/>
        <a:lstStyle/>
        <a:p>
          <a:endParaRPr lang="en-US"/>
        </a:p>
      </dgm:t>
    </dgm:pt>
    <dgm:pt modelId="{5ECC2F9A-93FE-47D7-9075-0D3F10523D93}" type="sibTrans" cxnId="{4F25FC8B-8F99-4203-B990-BF0E34FD0306}">
      <dgm:prSet/>
      <dgm:spPr/>
      <dgm:t>
        <a:bodyPr/>
        <a:lstStyle/>
        <a:p>
          <a:endParaRPr lang="en-US"/>
        </a:p>
      </dgm:t>
    </dgm:pt>
    <dgm:pt modelId="{C7121077-2DA3-4CDF-9C8B-2F997F5291F3}" type="pres">
      <dgm:prSet presAssocID="{F713874A-E03F-4EE7-9A7B-FA85B05B2944}" presName="linear" presStyleCnt="0">
        <dgm:presLayoutVars>
          <dgm:animLvl val="lvl"/>
          <dgm:resizeHandles val="exact"/>
        </dgm:presLayoutVars>
      </dgm:prSet>
      <dgm:spPr/>
    </dgm:pt>
    <dgm:pt modelId="{9947613B-6712-4AD3-BB4A-AA98CB054DD0}" type="pres">
      <dgm:prSet presAssocID="{D696BF67-E778-4DEF-9407-C96CD8006946}" presName="parentText" presStyleLbl="node1" presStyleIdx="0" presStyleCnt="5">
        <dgm:presLayoutVars>
          <dgm:chMax val="0"/>
          <dgm:bulletEnabled val="1"/>
        </dgm:presLayoutVars>
      </dgm:prSet>
      <dgm:spPr/>
    </dgm:pt>
    <dgm:pt modelId="{6783A3D9-7F27-4F5D-BB0C-123C0D89E1CC}" type="pres">
      <dgm:prSet presAssocID="{3E762494-47FD-45BB-AB30-375F091628C9}" presName="spacer" presStyleCnt="0"/>
      <dgm:spPr/>
    </dgm:pt>
    <dgm:pt modelId="{6A337496-7D8E-42DF-A2C9-9C7424FF0159}" type="pres">
      <dgm:prSet presAssocID="{128A7DB2-D732-4CEF-801A-FCA390D481FF}" presName="parentText" presStyleLbl="node1" presStyleIdx="1" presStyleCnt="5">
        <dgm:presLayoutVars>
          <dgm:chMax val="0"/>
          <dgm:bulletEnabled val="1"/>
        </dgm:presLayoutVars>
      </dgm:prSet>
      <dgm:spPr/>
    </dgm:pt>
    <dgm:pt modelId="{C26575B8-6152-4894-BA78-5390BE6F2697}" type="pres">
      <dgm:prSet presAssocID="{5450E4E3-025C-4565-B81C-74E9465B27DB}" presName="spacer" presStyleCnt="0"/>
      <dgm:spPr/>
    </dgm:pt>
    <dgm:pt modelId="{FE226B66-A8C8-4760-A63F-2C4F5796C73A}" type="pres">
      <dgm:prSet presAssocID="{D1BDA159-514B-434D-BB41-F506F743E819}" presName="parentText" presStyleLbl="node1" presStyleIdx="2" presStyleCnt="5">
        <dgm:presLayoutVars>
          <dgm:chMax val="0"/>
          <dgm:bulletEnabled val="1"/>
        </dgm:presLayoutVars>
      </dgm:prSet>
      <dgm:spPr/>
    </dgm:pt>
    <dgm:pt modelId="{BEB4FDBE-A2EF-46CD-9AAE-1215558A0E59}" type="pres">
      <dgm:prSet presAssocID="{5ECC2F9A-93FE-47D7-9075-0D3F10523D93}" presName="spacer" presStyleCnt="0"/>
      <dgm:spPr/>
    </dgm:pt>
    <dgm:pt modelId="{44371F36-6BF9-4302-91D7-21937A8C2949}" type="pres">
      <dgm:prSet presAssocID="{D73D82C2-762B-445B-B29C-FA2C30DF75B8}" presName="parentText" presStyleLbl="node1" presStyleIdx="3" presStyleCnt="5" custLinFactNeighborX="-88">
        <dgm:presLayoutVars>
          <dgm:chMax val="0"/>
          <dgm:bulletEnabled val="1"/>
        </dgm:presLayoutVars>
      </dgm:prSet>
      <dgm:spPr/>
    </dgm:pt>
    <dgm:pt modelId="{3973DBB6-C904-4F32-9D57-E6AAA0B727C4}" type="pres">
      <dgm:prSet presAssocID="{AE8A0307-4E48-476C-B579-48912A2469FB}" presName="spacer" presStyleCnt="0"/>
      <dgm:spPr/>
    </dgm:pt>
    <dgm:pt modelId="{FB96D376-7F21-4EC5-A946-DDB9395E8C1B}" type="pres">
      <dgm:prSet presAssocID="{D5178AC5-8651-481C-B04E-2BF69CFAD464}" presName="parentText" presStyleLbl="node1" presStyleIdx="4" presStyleCnt="5">
        <dgm:presLayoutVars>
          <dgm:chMax val="0"/>
          <dgm:bulletEnabled val="1"/>
        </dgm:presLayoutVars>
      </dgm:prSet>
      <dgm:spPr/>
    </dgm:pt>
  </dgm:ptLst>
  <dgm:cxnLst>
    <dgm:cxn modelId="{F5A62302-5BFE-49CD-9879-7F6C758AB00F}" srcId="{F713874A-E03F-4EE7-9A7B-FA85B05B2944}" destId="{D73D82C2-762B-445B-B29C-FA2C30DF75B8}" srcOrd="3" destOrd="0" parTransId="{37836D1A-68EF-47FC-8973-AA222BFEDEC2}" sibTransId="{AE8A0307-4E48-476C-B579-48912A2469FB}"/>
    <dgm:cxn modelId="{7EC9D608-0E87-4A26-9FCB-D2EBD4F37986}" type="presOf" srcId="{128A7DB2-D732-4CEF-801A-FCA390D481FF}" destId="{6A337496-7D8E-42DF-A2C9-9C7424FF0159}" srcOrd="0" destOrd="0" presId="urn:microsoft.com/office/officeart/2005/8/layout/vList2"/>
    <dgm:cxn modelId="{ECE8200C-C446-4D9E-9A98-E144C2E6F651}" type="presOf" srcId="{F713874A-E03F-4EE7-9A7B-FA85B05B2944}" destId="{C7121077-2DA3-4CDF-9C8B-2F997F5291F3}" srcOrd="0" destOrd="0" presId="urn:microsoft.com/office/officeart/2005/8/layout/vList2"/>
    <dgm:cxn modelId="{2B7C5D19-785F-4991-BCE7-6A17BB4FCA80}" srcId="{F713874A-E03F-4EE7-9A7B-FA85B05B2944}" destId="{128A7DB2-D732-4CEF-801A-FCA390D481FF}" srcOrd="1" destOrd="0" parTransId="{09A8815B-4360-4B9C-8AD5-BF00263E796C}" sibTransId="{5450E4E3-025C-4565-B81C-74E9465B27DB}"/>
    <dgm:cxn modelId="{A614316A-C071-4420-8628-6C684C78B356}" srcId="{F713874A-E03F-4EE7-9A7B-FA85B05B2944}" destId="{D5178AC5-8651-481C-B04E-2BF69CFAD464}" srcOrd="4" destOrd="0" parTransId="{37779883-13DA-40B9-BE0B-C3E1ECAF8B13}" sibTransId="{28002D3F-6042-4862-8ED0-4F1652D512BE}"/>
    <dgm:cxn modelId="{BCC9A57F-C5A8-49BF-B3FA-AB691F4F7DA4}" type="presOf" srcId="{D1BDA159-514B-434D-BB41-F506F743E819}" destId="{FE226B66-A8C8-4760-A63F-2C4F5796C73A}" srcOrd="0" destOrd="0" presId="urn:microsoft.com/office/officeart/2005/8/layout/vList2"/>
    <dgm:cxn modelId="{E64C6483-FCDA-4AF0-9256-A15279F5FEE7}" type="presOf" srcId="{D696BF67-E778-4DEF-9407-C96CD8006946}" destId="{9947613B-6712-4AD3-BB4A-AA98CB054DD0}" srcOrd="0" destOrd="0" presId="urn:microsoft.com/office/officeart/2005/8/layout/vList2"/>
    <dgm:cxn modelId="{4F25FC8B-8F99-4203-B990-BF0E34FD0306}" srcId="{F713874A-E03F-4EE7-9A7B-FA85B05B2944}" destId="{D1BDA159-514B-434D-BB41-F506F743E819}" srcOrd="2" destOrd="0" parTransId="{B9600366-A691-4112-99C9-D8B58C1FFD4C}" sibTransId="{5ECC2F9A-93FE-47D7-9075-0D3F10523D93}"/>
    <dgm:cxn modelId="{CD629EEA-60BE-488D-AEBB-BF293D3D39CA}" type="presOf" srcId="{D5178AC5-8651-481C-B04E-2BF69CFAD464}" destId="{FB96D376-7F21-4EC5-A946-DDB9395E8C1B}" srcOrd="0" destOrd="0" presId="urn:microsoft.com/office/officeart/2005/8/layout/vList2"/>
    <dgm:cxn modelId="{C4C681EC-1E3F-4521-A63E-1D14AB437C30}" type="presOf" srcId="{D73D82C2-762B-445B-B29C-FA2C30DF75B8}" destId="{44371F36-6BF9-4302-91D7-21937A8C2949}" srcOrd="0" destOrd="0" presId="urn:microsoft.com/office/officeart/2005/8/layout/vList2"/>
    <dgm:cxn modelId="{14DAE4FF-7E57-4F3B-ABC4-2CFB4A0BF229}" srcId="{F713874A-E03F-4EE7-9A7B-FA85B05B2944}" destId="{D696BF67-E778-4DEF-9407-C96CD8006946}" srcOrd="0" destOrd="0" parTransId="{EE586138-7BD2-4367-BC96-E99A9932B6CF}" sibTransId="{3E762494-47FD-45BB-AB30-375F091628C9}"/>
    <dgm:cxn modelId="{42CBCF11-C25C-4C34-9B3C-6EE4733C743C}" type="presParOf" srcId="{C7121077-2DA3-4CDF-9C8B-2F997F5291F3}" destId="{9947613B-6712-4AD3-BB4A-AA98CB054DD0}" srcOrd="0" destOrd="0" presId="urn:microsoft.com/office/officeart/2005/8/layout/vList2"/>
    <dgm:cxn modelId="{CBCF84F6-4940-4BA2-A7A6-86B526E6067A}" type="presParOf" srcId="{C7121077-2DA3-4CDF-9C8B-2F997F5291F3}" destId="{6783A3D9-7F27-4F5D-BB0C-123C0D89E1CC}" srcOrd="1" destOrd="0" presId="urn:microsoft.com/office/officeart/2005/8/layout/vList2"/>
    <dgm:cxn modelId="{2E568A7D-E986-48C4-9E98-A06C7EF48141}" type="presParOf" srcId="{C7121077-2DA3-4CDF-9C8B-2F997F5291F3}" destId="{6A337496-7D8E-42DF-A2C9-9C7424FF0159}" srcOrd="2" destOrd="0" presId="urn:microsoft.com/office/officeart/2005/8/layout/vList2"/>
    <dgm:cxn modelId="{913AF217-407A-4FF9-BF36-9A99DFC7E058}" type="presParOf" srcId="{C7121077-2DA3-4CDF-9C8B-2F997F5291F3}" destId="{C26575B8-6152-4894-BA78-5390BE6F2697}" srcOrd="3" destOrd="0" presId="urn:microsoft.com/office/officeart/2005/8/layout/vList2"/>
    <dgm:cxn modelId="{2DF1E4C4-A5EA-4950-838B-AAE74CCEA5D0}" type="presParOf" srcId="{C7121077-2DA3-4CDF-9C8B-2F997F5291F3}" destId="{FE226B66-A8C8-4760-A63F-2C4F5796C73A}" srcOrd="4" destOrd="0" presId="urn:microsoft.com/office/officeart/2005/8/layout/vList2"/>
    <dgm:cxn modelId="{4240548D-FB88-429C-8C44-B540D8D9D20E}" type="presParOf" srcId="{C7121077-2DA3-4CDF-9C8B-2F997F5291F3}" destId="{BEB4FDBE-A2EF-46CD-9AAE-1215558A0E59}" srcOrd="5" destOrd="0" presId="urn:microsoft.com/office/officeart/2005/8/layout/vList2"/>
    <dgm:cxn modelId="{0A1B893D-E78A-43BA-BF5F-9867957F043A}" type="presParOf" srcId="{C7121077-2DA3-4CDF-9C8B-2F997F5291F3}" destId="{44371F36-6BF9-4302-91D7-21937A8C2949}" srcOrd="6" destOrd="0" presId="urn:microsoft.com/office/officeart/2005/8/layout/vList2"/>
    <dgm:cxn modelId="{F6537005-195E-4D7F-A1B3-B6BD07FCF909}" type="presParOf" srcId="{C7121077-2DA3-4CDF-9C8B-2F997F5291F3}" destId="{3973DBB6-C904-4F32-9D57-E6AAA0B727C4}" srcOrd="7" destOrd="0" presId="urn:microsoft.com/office/officeart/2005/8/layout/vList2"/>
    <dgm:cxn modelId="{F0539BD2-2AD0-4A14-87DA-4049CE19414C}" type="presParOf" srcId="{C7121077-2DA3-4CDF-9C8B-2F997F5291F3}" destId="{FB96D376-7F21-4EC5-A946-DDB9395E8C1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3CAFC9-8FB8-468E-BF8E-8BB1D6A7DC7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F22E5B-67EC-4294-9D08-AC68484B13DF}">
      <dgm:prSet/>
      <dgm:spPr/>
      <dgm:t>
        <a:bodyPr/>
        <a:lstStyle/>
        <a:p>
          <a:r>
            <a:rPr lang="en-US"/>
            <a:t>&gt;</a:t>
          </a:r>
          <a:r>
            <a:rPr lang="en-US" b="1"/>
            <a:t>Process evaluation of first year pilot program</a:t>
          </a:r>
          <a:endParaRPr lang="en-US"/>
        </a:p>
      </dgm:t>
    </dgm:pt>
    <dgm:pt modelId="{A4D8BDE9-467B-4667-B8C6-0F3690C4C9D3}" type="parTrans" cxnId="{778905AD-DD02-443D-8D59-D777D7815840}">
      <dgm:prSet/>
      <dgm:spPr/>
      <dgm:t>
        <a:bodyPr/>
        <a:lstStyle/>
        <a:p>
          <a:endParaRPr lang="en-US"/>
        </a:p>
      </dgm:t>
    </dgm:pt>
    <dgm:pt modelId="{EE489CF9-8DAC-4803-9C0E-FC90AE647334}" type="sibTrans" cxnId="{778905AD-DD02-443D-8D59-D777D7815840}">
      <dgm:prSet/>
      <dgm:spPr/>
      <dgm:t>
        <a:bodyPr/>
        <a:lstStyle/>
        <a:p>
          <a:endParaRPr lang="en-US"/>
        </a:p>
      </dgm:t>
    </dgm:pt>
    <dgm:pt modelId="{AB7E81D5-A369-4027-8260-20D5962DC42A}">
      <dgm:prSet/>
      <dgm:spPr/>
      <dgm:t>
        <a:bodyPr/>
        <a:lstStyle/>
        <a:p>
          <a:r>
            <a:rPr lang="en-US"/>
            <a:t>–</a:t>
          </a:r>
          <a:r>
            <a:rPr lang="en-US" b="1"/>
            <a:t>19 recruits completed program</a:t>
          </a:r>
          <a:endParaRPr lang="en-US"/>
        </a:p>
      </dgm:t>
    </dgm:pt>
    <dgm:pt modelId="{AAAF1A9D-403D-4735-A8F7-57E7256C2673}" type="parTrans" cxnId="{5F89FE4E-C463-456B-818A-DAFB64C8570B}">
      <dgm:prSet/>
      <dgm:spPr/>
      <dgm:t>
        <a:bodyPr/>
        <a:lstStyle/>
        <a:p>
          <a:endParaRPr lang="en-US"/>
        </a:p>
      </dgm:t>
    </dgm:pt>
    <dgm:pt modelId="{2977E047-599B-49C5-B917-B0E938FCD298}" type="sibTrans" cxnId="{5F89FE4E-C463-456B-818A-DAFB64C8570B}">
      <dgm:prSet/>
      <dgm:spPr/>
      <dgm:t>
        <a:bodyPr/>
        <a:lstStyle/>
        <a:p>
          <a:endParaRPr lang="en-US"/>
        </a:p>
      </dgm:t>
    </dgm:pt>
    <dgm:pt modelId="{4FE9E727-4488-4967-9204-22C85C030E8C}">
      <dgm:prSet/>
      <dgm:spPr/>
      <dgm:t>
        <a:bodyPr/>
        <a:lstStyle/>
        <a:p>
          <a:r>
            <a:rPr lang="en-US"/>
            <a:t>–</a:t>
          </a:r>
          <a:r>
            <a:rPr lang="en-US" b="1"/>
            <a:t>1 CBO organization</a:t>
          </a:r>
          <a:endParaRPr lang="en-US"/>
        </a:p>
      </dgm:t>
    </dgm:pt>
    <dgm:pt modelId="{4C7EBA6C-CEE5-47E0-8F0B-509B7D6F11F9}" type="parTrans" cxnId="{1FC619BD-A786-4E6B-A2CD-D24DDC716624}">
      <dgm:prSet/>
      <dgm:spPr/>
      <dgm:t>
        <a:bodyPr/>
        <a:lstStyle/>
        <a:p>
          <a:endParaRPr lang="en-US"/>
        </a:p>
      </dgm:t>
    </dgm:pt>
    <dgm:pt modelId="{40EF0465-2FE6-4672-98FC-D98B5C20E9C0}" type="sibTrans" cxnId="{1FC619BD-A786-4E6B-A2CD-D24DDC716624}">
      <dgm:prSet/>
      <dgm:spPr/>
      <dgm:t>
        <a:bodyPr/>
        <a:lstStyle/>
        <a:p>
          <a:endParaRPr lang="en-US"/>
        </a:p>
      </dgm:t>
    </dgm:pt>
    <dgm:pt modelId="{961D2019-A8D1-45F4-8835-200E52001215}">
      <dgm:prSet/>
      <dgm:spPr/>
      <dgm:t>
        <a:bodyPr/>
        <a:lstStyle/>
        <a:p>
          <a:r>
            <a:rPr lang="en-US"/>
            <a:t>&gt;</a:t>
          </a:r>
          <a:r>
            <a:rPr lang="en-US" b="1"/>
            <a:t>Data collection methods:</a:t>
          </a:r>
          <a:endParaRPr lang="en-US"/>
        </a:p>
      </dgm:t>
    </dgm:pt>
    <dgm:pt modelId="{9305A92E-2EC6-460E-81FA-EBE5EE28EF99}" type="parTrans" cxnId="{D81ACC2D-EAC1-45E4-9343-3DE2BF532AFC}">
      <dgm:prSet/>
      <dgm:spPr/>
      <dgm:t>
        <a:bodyPr/>
        <a:lstStyle/>
        <a:p>
          <a:endParaRPr lang="en-US"/>
        </a:p>
      </dgm:t>
    </dgm:pt>
    <dgm:pt modelId="{7A1FE467-FCB6-4A3C-A73C-5A2B0255C979}" type="sibTrans" cxnId="{D81ACC2D-EAC1-45E4-9343-3DE2BF532AFC}">
      <dgm:prSet/>
      <dgm:spPr/>
      <dgm:t>
        <a:bodyPr/>
        <a:lstStyle/>
        <a:p>
          <a:endParaRPr lang="en-US"/>
        </a:p>
      </dgm:t>
    </dgm:pt>
    <dgm:pt modelId="{1CCA1A5F-3CEA-4096-B143-B626F0DA321F}">
      <dgm:prSet/>
      <dgm:spPr/>
      <dgm:t>
        <a:bodyPr/>
        <a:lstStyle/>
        <a:p>
          <a:r>
            <a:rPr lang="en-US"/>
            <a:t>–</a:t>
          </a:r>
          <a:r>
            <a:rPr lang="en-US" b="1"/>
            <a:t>Qualitative interviews</a:t>
          </a:r>
          <a:endParaRPr lang="en-US"/>
        </a:p>
      </dgm:t>
    </dgm:pt>
    <dgm:pt modelId="{F3F6A10F-5C27-4284-AA64-3E9AFD7EFD4C}" type="parTrans" cxnId="{5CDB5D6F-27FE-4DA2-96A6-21656448C684}">
      <dgm:prSet/>
      <dgm:spPr/>
      <dgm:t>
        <a:bodyPr/>
        <a:lstStyle/>
        <a:p>
          <a:endParaRPr lang="en-US"/>
        </a:p>
      </dgm:t>
    </dgm:pt>
    <dgm:pt modelId="{E49B186E-2DCF-4B66-916E-5C22EC5409CB}" type="sibTrans" cxnId="{5CDB5D6F-27FE-4DA2-96A6-21656448C684}">
      <dgm:prSet/>
      <dgm:spPr/>
      <dgm:t>
        <a:bodyPr/>
        <a:lstStyle/>
        <a:p>
          <a:endParaRPr lang="en-US"/>
        </a:p>
      </dgm:t>
    </dgm:pt>
    <dgm:pt modelId="{BEA3B7AB-DA6C-4256-B738-828311E9312C}">
      <dgm:prSet/>
      <dgm:spPr/>
      <dgm:t>
        <a:bodyPr/>
        <a:lstStyle/>
        <a:p>
          <a:r>
            <a:rPr lang="en-US"/>
            <a:t>&gt;</a:t>
          </a:r>
          <a:r>
            <a:rPr lang="en-US" b="1"/>
            <a:t>28 one-on-one interviews (12 stakeholders, 16 recruits)</a:t>
          </a:r>
          <a:endParaRPr lang="en-US"/>
        </a:p>
      </dgm:t>
    </dgm:pt>
    <dgm:pt modelId="{AA4667FF-6189-4DE2-A5C6-A77CD192FBD2}" type="parTrans" cxnId="{CADEE386-1DB4-41BB-A369-62480DCEDCF2}">
      <dgm:prSet/>
      <dgm:spPr/>
      <dgm:t>
        <a:bodyPr/>
        <a:lstStyle/>
        <a:p>
          <a:endParaRPr lang="en-US"/>
        </a:p>
      </dgm:t>
    </dgm:pt>
    <dgm:pt modelId="{362A34C5-D6ED-4EA5-A162-41140395EDD1}" type="sibTrans" cxnId="{CADEE386-1DB4-41BB-A369-62480DCEDCF2}">
      <dgm:prSet/>
      <dgm:spPr/>
      <dgm:t>
        <a:bodyPr/>
        <a:lstStyle/>
        <a:p>
          <a:endParaRPr lang="en-US"/>
        </a:p>
      </dgm:t>
    </dgm:pt>
    <dgm:pt modelId="{84C74551-4E38-401B-AE5E-6AC051128080}">
      <dgm:prSet/>
      <dgm:spPr/>
      <dgm:t>
        <a:bodyPr/>
        <a:lstStyle/>
        <a:p>
          <a:r>
            <a:rPr lang="en-US"/>
            <a:t>–</a:t>
          </a:r>
          <a:r>
            <a:rPr lang="en-US" b="1"/>
            <a:t>Quantitative Survey</a:t>
          </a:r>
          <a:endParaRPr lang="en-US"/>
        </a:p>
      </dgm:t>
    </dgm:pt>
    <dgm:pt modelId="{709F1AC1-1B0E-4C63-8C6F-7AD8793759B1}" type="parTrans" cxnId="{81E95130-2DE8-4200-8F78-D56D2972BC28}">
      <dgm:prSet/>
      <dgm:spPr/>
      <dgm:t>
        <a:bodyPr/>
        <a:lstStyle/>
        <a:p>
          <a:endParaRPr lang="en-US"/>
        </a:p>
      </dgm:t>
    </dgm:pt>
    <dgm:pt modelId="{E05C9EA1-FB61-47E7-8FF2-0BC54E5FA11D}" type="sibTrans" cxnId="{81E95130-2DE8-4200-8F78-D56D2972BC28}">
      <dgm:prSet/>
      <dgm:spPr/>
      <dgm:t>
        <a:bodyPr/>
        <a:lstStyle/>
        <a:p>
          <a:endParaRPr lang="en-US"/>
        </a:p>
      </dgm:t>
    </dgm:pt>
    <dgm:pt modelId="{73D51577-BEA4-4B3D-B274-35D3423F7E69}">
      <dgm:prSet/>
      <dgm:spPr/>
      <dgm:t>
        <a:bodyPr/>
        <a:lstStyle/>
        <a:p>
          <a:r>
            <a:rPr lang="en-US"/>
            <a:t>&gt;</a:t>
          </a:r>
          <a:r>
            <a:rPr lang="en-US" b="1"/>
            <a:t>Recruit survey (16 recruits)</a:t>
          </a:r>
          <a:endParaRPr lang="en-US"/>
        </a:p>
      </dgm:t>
    </dgm:pt>
    <dgm:pt modelId="{01015CB1-9693-4D6F-BA6C-25A57FCCE97F}" type="parTrans" cxnId="{27DA0637-9322-4964-9AE5-DDB4D4AEC613}">
      <dgm:prSet/>
      <dgm:spPr/>
      <dgm:t>
        <a:bodyPr/>
        <a:lstStyle/>
        <a:p>
          <a:endParaRPr lang="en-US"/>
        </a:p>
      </dgm:t>
    </dgm:pt>
    <dgm:pt modelId="{8CC4BBCB-7C02-4316-A7AF-E4F2B7E02531}" type="sibTrans" cxnId="{27DA0637-9322-4964-9AE5-DDB4D4AEC613}">
      <dgm:prSet/>
      <dgm:spPr/>
      <dgm:t>
        <a:bodyPr/>
        <a:lstStyle/>
        <a:p>
          <a:endParaRPr lang="en-US"/>
        </a:p>
      </dgm:t>
    </dgm:pt>
    <dgm:pt modelId="{EB71F4CC-70B8-44A8-8E2F-B0473C791C18}" type="pres">
      <dgm:prSet presAssocID="{823CAFC9-8FB8-468E-BF8E-8BB1D6A7DC7A}" presName="root" presStyleCnt="0">
        <dgm:presLayoutVars>
          <dgm:dir/>
          <dgm:resizeHandles val="exact"/>
        </dgm:presLayoutVars>
      </dgm:prSet>
      <dgm:spPr/>
    </dgm:pt>
    <dgm:pt modelId="{813DC746-367B-4A3A-8E05-C5E203E95253}" type="pres">
      <dgm:prSet presAssocID="{B3F22E5B-67EC-4294-9D08-AC68484B13DF}" presName="compNode" presStyleCnt="0"/>
      <dgm:spPr/>
    </dgm:pt>
    <dgm:pt modelId="{546205CB-CF64-4EB3-A4E9-439A5061183C}" type="pres">
      <dgm:prSet presAssocID="{B3F22E5B-67EC-4294-9D08-AC68484B13DF}" presName="bgRect" presStyleLbl="bgShp" presStyleIdx="0" presStyleCnt="8"/>
      <dgm:spPr/>
    </dgm:pt>
    <dgm:pt modelId="{D4D1AD3C-6051-432E-BA6F-3AF7D3878223}" type="pres">
      <dgm:prSet presAssocID="{B3F22E5B-67EC-4294-9D08-AC68484B13DF}"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83C651F-7075-414F-B7CD-C8CA18E88E55}" type="pres">
      <dgm:prSet presAssocID="{B3F22E5B-67EC-4294-9D08-AC68484B13DF}" presName="spaceRect" presStyleCnt="0"/>
      <dgm:spPr/>
    </dgm:pt>
    <dgm:pt modelId="{005FE7CF-7F2A-4447-A7EF-7BF361F8C76B}" type="pres">
      <dgm:prSet presAssocID="{B3F22E5B-67EC-4294-9D08-AC68484B13DF}" presName="parTx" presStyleLbl="revTx" presStyleIdx="0" presStyleCnt="8">
        <dgm:presLayoutVars>
          <dgm:chMax val="0"/>
          <dgm:chPref val="0"/>
        </dgm:presLayoutVars>
      </dgm:prSet>
      <dgm:spPr/>
    </dgm:pt>
    <dgm:pt modelId="{FD266583-48CC-4DE1-BBAA-0CB2E7032053}" type="pres">
      <dgm:prSet presAssocID="{EE489CF9-8DAC-4803-9C0E-FC90AE647334}" presName="sibTrans" presStyleCnt="0"/>
      <dgm:spPr/>
    </dgm:pt>
    <dgm:pt modelId="{3620DD60-8AE9-412E-BF24-79B53E59C0EB}" type="pres">
      <dgm:prSet presAssocID="{AB7E81D5-A369-4027-8260-20D5962DC42A}" presName="compNode" presStyleCnt="0"/>
      <dgm:spPr/>
    </dgm:pt>
    <dgm:pt modelId="{C4AF517B-BA12-4023-9992-B27B92E7D3A5}" type="pres">
      <dgm:prSet presAssocID="{AB7E81D5-A369-4027-8260-20D5962DC42A}" presName="bgRect" presStyleLbl="bgShp" presStyleIdx="1" presStyleCnt="8"/>
      <dgm:spPr/>
    </dgm:pt>
    <dgm:pt modelId="{6A321185-0E26-49FD-B183-2B4B2F1C9516}" type="pres">
      <dgm:prSet presAssocID="{AB7E81D5-A369-4027-8260-20D5962DC42A}"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FA4CD63A-2B2D-4569-BFAF-E11B6B719BD7}" type="pres">
      <dgm:prSet presAssocID="{AB7E81D5-A369-4027-8260-20D5962DC42A}" presName="spaceRect" presStyleCnt="0"/>
      <dgm:spPr/>
    </dgm:pt>
    <dgm:pt modelId="{E1AD41DE-E1EF-4242-9C18-166B9A2EA0FD}" type="pres">
      <dgm:prSet presAssocID="{AB7E81D5-A369-4027-8260-20D5962DC42A}" presName="parTx" presStyleLbl="revTx" presStyleIdx="1" presStyleCnt="8">
        <dgm:presLayoutVars>
          <dgm:chMax val="0"/>
          <dgm:chPref val="0"/>
        </dgm:presLayoutVars>
      </dgm:prSet>
      <dgm:spPr/>
    </dgm:pt>
    <dgm:pt modelId="{4FCE7D30-1CDC-4F74-9BD2-C9AFA222D5EC}" type="pres">
      <dgm:prSet presAssocID="{2977E047-599B-49C5-B917-B0E938FCD298}" presName="sibTrans" presStyleCnt="0"/>
      <dgm:spPr/>
    </dgm:pt>
    <dgm:pt modelId="{4E98D31A-105A-4FE8-A13E-A5FD9ED600A7}" type="pres">
      <dgm:prSet presAssocID="{4FE9E727-4488-4967-9204-22C85C030E8C}" presName="compNode" presStyleCnt="0"/>
      <dgm:spPr/>
    </dgm:pt>
    <dgm:pt modelId="{AA422D3C-5E71-4901-9CF4-1B65FAF1AAB1}" type="pres">
      <dgm:prSet presAssocID="{4FE9E727-4488-4967-9204-22C85C030E8C}" presName="bgRect" presStyleLbl="bgShp" presStyleIdx="2" presStyleCnt="8"/>
      <dgm:spPr/>
    </dgm:pt>
    <dgm:pt modelId="{A7A99CF8-F594-4A2F-AB7F-4BBFD6CFD0B1}" type="pres">
      <dgm:prSet presAssocID="{4FE9E727-4488-4967-9204-22C85C030E8C}" presName="iconRect" presStyleLbl="node1" presStyleIdx="2"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a:ext>
      </dgm:extLst>
    </dgm:pt>
    <dgm:pt modelId="{73E895CB-0033-4866-9472-7BC6E8B69C14}" type="pres">
      <dgm:prSet presAssocID="{4FE9E727-4488-4967-9204-22C85C030E8C}" presName="spaceRect" presStyleCnt="0"/>
      <dgm:spPr/>
    </dgm:pt>
    <dgm:pt modelId="{F274A619-931F-48F5-B800-DD36A392BA69}" type="pres">
      <dgm:prSet presAssocID="{4FE9E727-4488-4967-9204-22C85C030E8C}" presName="parTx" presStyleLbl="revTx" presStyleIdx="2" presStyleCnt="8">
        <dgm:presLayoutVars>
          <dgm:chMax val="0"/>
          <dgm:chPref val="0"/>
        </dgm:presLayoutVars>
      </dgm:prSet>
      <dgm:spPr/>
    </dgm:pt>
    <dgm:pt modelId="{0F1C3C95-B91C-4E58-83BE-FF01F482284F}" type="pres">
      <dgm:prSet presAssocID="{40EF0465-2FE6-4672-98FC-D98B5C20E9C0}" presName="sibTrans" presStyleCnt="0"/>
      <dgm:spPr/>
    </dgm:pt>
    <dgm:pt modelId="{122EFBD2-E729-44D0-B6A6-EF81EBA32F43}" type="pres">
      <dgm:prSet presAssocID="{961D2019-A8D1-45F4-8835-200E52001215}" presName="compNode" presStyleCnt="0"/>
      <dgm:spPr/>
    </dgm:pt>
    <dgm:pt modelId="{019198FC-99CA-4DDB-8E6D-92D206C6A05A}" type="pres">
      <dgm:prSet presAssocID="{961D2019-A8D1-45F4-8835-200E52001215}" presName="bgRect" presStyleLbl="bgShp" presStyleIdx="3" presStyleCnt="8"/>
      <dgm:spPr/>
    </dgm:pt>
    <dgm:pt modelId="{8BA1941E-1621-4EB9-AEAD-74696D2187C1}" type="pres">
      <dgm:prSet presAssocID="{961D2019-A8D1-45F4-8835-200E52001215}" presName="iconRect" presStyleLbl="node1" presStyleIdx="3"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search"/>
        </a:ext>
      </dgm:extLst>
    </dgm:pt>
    <dgm:pt modelId="{63D70BF8-E5B3-4E47-990B-81273C491DE0}" type="pres">
      <dgm:prSet presAssocID="{961D2019-A8D1-45F4-8835-200E52001215}" presName="spaceRect" presStyleCnt="0"/>
      <dgm:spPr/>
    </dgm:pt>
    <dgm:pt modelId="{CC4A0AA8-8EE1-4823-9A1C-A0DB39146438}" type="pres">
      <dgm:prSet presAssocID="{961D2019-A8D1-45F4-8835-200E52001215}" presName="parTx" presStyleLbl="revTx" presStyleIdx="3" presStyleCnt="8">
        <dgm:presLayoutVars>
          <dgm:chMax val="0"/>
          <dgm:chPref val="0"/>
        </dgm:presLayoutVars>
      </dgm:prSet>
      <dgm:spPr/>
    </dgm:pt>
    <dgm:pt modelId="{4F4DCDA3-C3A0-4493-8D41-3BAAECB194FA}" type="pres">
      <dgm:prSet presAssocID="{7A1FE467-FCB6-4A3C-A73C-5A2B0255C979}" presName="sibTrans" presStyleCnt="0"/>
      <dgm:spPr/>
    </dgm:pt>
    <dgm:pt modelId="{3216CFDE-D892-4BAC-9306-D4BE33035C51}" type="pres">
      <dgm:prSet presAssocID="{1CCA1A5F-3CEA-4096-B143-B626F0DA321F}" presName="compNode" presStyleCnt="0"/>
      <dgm:spPr/>
    </dgm:pt>
    <dgm:pt modelId="{8C579E86-74C7-4C3B-8126-D5139DEF65EB}" type="pres">
      <dgm:prSet presAssocID="{1CCA1A5F-3CEA-4096-B143-B626F0DA321F}" presName="bgRect" presStyleLbl="bgShp" presStyleIdx="4" presStyleCnt="8"/>
      <dgm:spPr/>
    </dgm:pt>
    <dgm:pt modelId="{58A69422-9F40-4EFE-96F0-9FA1F93A911F}" type="pres">
      <dgm:prSet presAssocID="{1CCA1A5F-3CEA-4096-B143-B626F0DA321F}" presName="iconRect" presStyleLbl="node1" presStyleIdx="4" presStyleCnt="8"/>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6304AA72-6D2F-448C-9C7E-DDA4187A020C}" type="pres">
      <dgm:prSet presAssocID="{1CCA1A5F-3CEA-4096-B143-B626F0DA321F}" presName="spaceRect" presStyleCnt="0"/>
      <dgm:spPr/>
    </dgm:pt>
    <dgm:pt modelId="{A72DB5B4-20F6-4FB6-9095-E0D1CD8CBE77}" type="pres">
      <dgm:prSet presAssocID="{1CCA1A5F-3CEA-4096-B143-B626F0DA321F}" presName="parTx" presStyleLbl="revTx" presStyleIdx="4" presStyleCnt="8">
        <dgm:presLayoutVars>
          <dgm:chMax val="0"/>
          <dgm:chPref val="0"/>
        </dgm:presLayoutVars>
      </dgm:prSet>
      <dgm:spPr/>
    </dgm:pt>
    <dgm:pt modelId="{885ABBF4-9701-424B-8CA5-C09B4BD59AA6}" type="pres">
      <dgm:prSet presAssocID="{E49B186E-2DCF-4B66-916E-5C22EC5409CB}" presName="sibTrans" presStyleCnt="0"/>
      <dgm:spPr/>
    </dgm:pt>
    <dgm:pt modelId="{8FFCFFEE-55B9-4274-A269-6540ABA36068}" type="pres">
      <dgm:prSet presAssocID="{BEA3B7AB-DA6C-4256-B738-828311E9312C}" presName="compNode" presStyleCnt="0"/>
      <dgm:spPr/>
    </dgm:pt>
    <dgm:pt modelId="{7A27A839-D434-4345-81A6-B3984BF47E9F}" type="pres">
      <dgm:prSet presAssocID="{BEA3B7AB-DA6C-4256-B738-828311E9312C}" presName="bgRect" presStyleLbl="bgShp" presStyleIdx="5" presStyleCnt="8"/>
      <dgm:spPr/>
    </dgm:pt>
    <dgm:pt modelId="{33FB9C5D-6257-40BE-BF1F-016C505B9DA0}" type="pres">
      <dgm:prSet presAssocID="{BEA3B7AB-DA6C-4256-B738-828311E9312C}" presName="iconRect" presStyleLbl="node1" presStyleIdx="5" presStyleCnt="8"/>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ycle with People"/>
        </a:ext>
      </dgm:extLst>
    </dgm:pt>
    <dgm:pt modelId="{DB5A7976-208E-4067-A7D7-6D4FBEBFE32A}" type="pres">
      <dgm:prSet presAssocID="{BEA3B7AB-DA6C-4256-B738-828311E9312C}" presName="spaceRect" presStyleCnt="0"/>
      <dgm:spPr/>
    </dgm:pt>
    <dgm:pt modelId="{D30177E7-24BD-4F64-8CFA-DA9755C6E17B}" type="pres">
      <dgm:prSet presAssocID="{BEA3B7AB-DA6C-4256-B738-828311E9312C}" presName="parTx" presStyleLbl="revTx" presStyleIdx="5" presStyleCnt="8">
        <dgm:presLayoutVars>
          <dgm:chMax val="0"/>
          <dgm:chPref val="0"/>
        </dgm:presLayoutVars>
      </dgm:prSet>
      <dgm:spPr/>
    </dgm:pt>
    <dgm:pt modelId="{DBC852E3-38F2-4252-B3A7-7C42F2E05D2A}" type="pres">
      <dgm:prSet presAssocID="{362A34C5-D6ED-4EA5-A162-41140395EDD1}" presName="sibTrans" presStyleCnt="0"/>
      <dgm:spPr/>
    </dgm:pt>
    <dgm:pt modelId="{87458B93-672C-406E-953A-D424CA1EA9F0}" type="pres">
      <dgm:prSet presAssocID="{84C74551-4E38-401B-AE5E-6AC051128080}" presName="compNode" presStyleCnt="0"/>
      <dgm:spPr/>
    </dgm:pt>
    <dgm:pt modelId="{CE35E743-5B6B-49B6-A6BF-E4A1E099E7CB}" type="pres">
      <dgm:prSet presAssocID="{84C74551-4E38-401B-AE5E-6AC051128080}" presName="bgRect" presStyleLbl="bgShp" presStyleIdx="6" presStyleCnt="8"/>
      <dgm:spPr/>
    </dgm:pt>
    <dgm:pt modelId="{34530A38-BB43-4F35-A7FB-5461BEF520E7}" type="pres">
      <dgm:prSet presAssocID="{84C74551-4E38-401B-AE5E-6AC051128080}" presName="iconRect" presStyleLbl="node1" presStyleIdx="6" presStyleCnt="8"/>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ar chart"/>
        </a:ext>
      </dgm:extLst>
    </dgm:pt>
    <dgm:pt modelId="{195C2E63-C581-40C9-B851-70826EE2CF4D}" type="pres">
      <dgm:prSet presAssocID="{84C74551-4E38-401B-AE5E-6AC051128080}" presName="spaceRect" presStyleCnt="0"/>
      <dgm:spPr/>
    </dgm:pt>
    <dgm:pt modelId="{575EB2C7-612F-4ECC-B44E-AB2D9EFA0AD2}" type="pres">
      <dgm:prSet presAssocID="{84C74551-4E38-401B-AE5E-6AC051128080}" presName="parTx" presStyleLbl="revTx" presStyleIdx="6" presStyleCnt="8">
        <dgm:presLayoutVars>
          <dgm:chMax val="0"/>
          <dgm:chPref val="0"/>
        </dgm:presLayoutVars>
      </dgm:prSet>
      <dgm:spPr/>
    </dgm:pt>
    <dgm:pt modelId="{88C5C904-6582-4469-895C-BC38C132B6D5}" type="pres">
      <dgm:prSet presAssocID="{E05C9EA1-FB61-47E7-8FF2-0BC54E5FA11D}" presName="sibTrans" presStyleCnt="0"/>
      <dgm:spPr/>
    </dgm:pt>
    <dgm:pt modelId="{D223E86D-7B58-420C-AFA5-3F86B9796C94}" type="pres">
      <dgm:prSet presAssocID="{73D51577-BEA4-4B3D-B274-35D3423F7E69}" presName="compNode" presStyleCnt="0"/>
      <dgm:spPr/>
    </dgm:pt>
    <dgm:pt modelId="{2026443B-20CF-4C7A-B1EA-F7E70FDA6818}" type="pres">
      <dgm:prSet presAssocID="{73D51577-BEA4-4B3D-B274-35D3423F7E69}" presName="bgRect" presStyleLbl="bgShp" presStyleIdx="7" presStyleCnt="8"/>
      <dgm:spPr/>
    </dgm:pt>
    <dgm:pt modelId="{56B53E45-6D10-4BF5-8F46-9223CE013797}" type="pres">
      <dgm:prSet presAssocID="{73D51577-BEA4-4B3D-B274-35D3423F7E69}" presName="iconRect" presStyleLbl="node1" presStyleIdx="7" presStyleCnt="8"/>
      <dgm:spPr>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Group of People"/>
        </a:ext>
      </dgm:extLst>
    </dgm:pt>
    <dgm:pt modelId="{22BAA2B4-463A-4A40-B832-7DDE73499357}" type="pres">
      <dgm:prSet presAssocID="{73D51577-BEA4-4B3D-B274-35D3423F7E69}" presName="spaceRect" presStyleCnt="0"/>
      <dgm:spPr/>
    </dgm:pt>
    <dgm:pt modelId="{23E0FE14-1FBA-4176-BCAE-83D1B047958B}" type="pres">
      <dgm:prSet presAssocID="{73D51577-BEA4-4B3D-B274-35D3423F7E69}" presName="parTx" presStyleLbl="revTx" presStyleIdx="7" presStyleCnt="8">
        <dgm:presLayoutVars>
          <dgm:chMax val="0"/>
          <dgm:chPref val="0"/>
        </dgm:presLayoutVars>
      </dgm:prSet>
      <dgm:spPr/>
    </dgm:pt>
  </dgm:ptLst>
  <dgm:cxnLst>
    <dgm:cxn modelId="{171A4005-F73B-4C3C-A36C-FF4FE304ABA4}" type="presOf" srcId="{73D51577-BEA4-4B3D-B274-35D3423F7E69}" destId="{23E0FE14-1FBA-4176-BCAE-83D1B047958B}" srcOrd="0" destOrd="0" presId="urn:microsoft.com/office/officeart/2018/2/layout/IconVerticalSolidList"/>
    <dgm:cxn modelId="{D81ACC2D-EAC1-45E4-9343-3DE2BF532AFC}" srcId="{823CAFC9-8FB8-468E-BF8E-8BB1D6A7DC7A}" destId="{961D2019-A8D1-45F4-8835-200E52001215}" srcOrd="3" destOrd="0" parTransId="{9305A92E-2EC6-460E-81FA-EBE5EE28EF99}" sibTransId="{7A1FE467-FCB6-4A3C-A73C-5A2B0255C979}"/>
    <dgm:cxn modelId="{81E95130-2DE8-4200-8F78-D56D2972BC28}" srcId="{823CAFC9-8FB8-468E-BF8E-8BB1D6A7DC7A}" destId="{84C74551-4E38-401B-AE5E-6AC051128080}" srcOrd="6" destOrd="0" parTransId="{709F1AC1-1B0E-4C63-8C6F-7AD8793759B1}" sibTransId="{E05C9EA1-FB61-47E7-8FF2-0BC54E5FA11D}"/>
    <dgm:cxn modelId="{27DA0637-9322-4964-9AE5-DDB4D4AEC613}" srcId="{823CAFC9-8FB8-468E-BF8E-8BB1D6A7DC7A}" destId="{73D51577-BEA4-4B3D-B274-35D3423F7E69}" srcOrd="7" destOrd="0" parTransId="{01015CB1-9693-4D6F-BA6C-25A57FCCE97F}" sibTransId="{8CC4BBCB-7C02-4316-A7AF-E4F2B7E02531}"/>
    <dgm:cxn modelId="{5F89FE4E-C463-456B-818A-DAFB64C8570B}" srcId="{823CAFC9-8FB8-468E-BF8E-8BB1D6A7DC7A}" destId="{AB7E81D5-A369-4027-8260-20D5962DC42A}" srcOrd="1" destOrd="0" parTransId="{AAAF1A9D-403D-4735-A8F7-57E7256C2673}" sibTransId="{2977E047-599B-49C5-B917-B0E938FCD298}"/>
    <dgm:cxn modelId="{5CDB5D6F-27FE-4DA2-96A6-21656448C684}" srcId="{823CAFC9-8FB8-468E-BF8E-8BB1D6A7DC7A}" destId="{1CCA1A5F-3CEA-4096-B143-B626F0DA321F}" srcOrd="4" destOrd="0" parTransId="{F3F6A10F-5C27-4284-AA64-3E9AFD7EFD4C}" sibTransId="{E49B186E-2DCF-4B66-916E-5C22EC5409CB}"/>
    <dgm:cxn modelId="{541A3B71-FD8D-4F9E-958C-BB2C58F74465}" type="presOf" srcId="{823CAFC9-8FB8-468E-BF8E-8BB1D6A7DC7A}" destId="{EB71F4CC-70B8-44A8-8E2F-B0473C791C18}" srcOrd="0" destOrd="0" presId="urn:microsoft.com/office/officeart/2018/2/layout/IconVerticalSolidList"/>
    <dgm:cxn modelId="{EB6F4A74-FEA1-4549-9065-550CBD923FF3}" type="presOf" srcId="{4FE9E727-4488-4967-9204-22C85C030E8C}" destId="{F274A619-931F-48F5-B800-DD36A392BA69}" srcOrd="0" destOrd="0" presId="urn:microsoft.com/office/officeart/2018/2/layout/IconVerticalSolidList"/>
    <dgm:cxn modelId="{00E3A057-96C6-4D2A-A754-1728C2F8AA37}" type="presOf" srcId="{961D2019-A8D1-45F4-8835-200E52001215}" destId="{CC4A0AA8-8EE1-4823-9A1C-A0DB39146438}" srcOrd="0" destOrd="0" presId="urn:microsoft.com/office/officeart/2018/2/layout/IconVerticalSolidList"/>
    <dgm:cxn modelId="{CADEE386-1DB4-41BB-A369-62480DCEDCF2}" srcId="{823CAFC9-8FB8-468E-BF8E-8BB1D6A7DC7A}" destId="{BEA3B7AB-DA6C-4256-B738-828311E9312C}" srcOrd="5" destOrd="0" parTransId="{AA4667FF-6189-4DE2-A5C6-A77CD192FBD2}" sibTransId="{362A34C5-D6ED-4EA5-A162-41140395EDD1}"/>
    <dgm:cxn modelId="{AA06408D-EABC-4F67-A604-8915018EA472}" type="presOf" srcId="{1CCA1A5F-3CEA-4096-B143-B626F0DA321F}" destId="{A72DB5B4-20F6-4FB6-9095-E0D1CD8CBE77}" srcOrd="0" destOrd="0" presId="urn:microsoft.com/office/officeart/2018/2/layout/IconVerticalSolidList"/>
    <dgm:cxn modelId="{047B29A6-58F0-4176-A050-BA4E08D918C9}" type="presOf" srcId="{AB7E81D5-A369-4027-8260-20D5962DC42A}" destId="{E1AD41DE-E1EF-4242-9C18-166B9A2EA0FD}" srcOrd="0" destOrd="0" presId="urn:microsoft.com/office/officeart/2018/2/layout/IconVerticalSolidList"/>
    <dgm:cxn modelId="{78EC99A8-B847-40EA-B960-33853DBB5BDC}" type="presOf" srcId="{BEA3B7AB-DA6C-4256-B738-828311E9312C}" destId="{D30177E7-24BD-4F64-8CFA-DA9755C6E17B}" srcOrd="0" destOrd="0" presId="urn:microsoft.com/office/officeart/2018/2/layout/IconVerticalSolidList"/>
    <dgm:cxn modelId="{BD56ABAB-8DDE-413B-9542-682D9D516D8F}" type="presOf" srcId="{84C74551-4E38-401B-AE5E-6AC051128080}" destId="{575EB2C7-612F-4ECC-B44E-AB2D9EFA0AD2}" srcOrd="0" destOrd="0" presId="urn:microsoft.com/office/officeart/2018/2/layout/IconVerticalSolidList"/>
    <dgm:cxn modelId="{778905AD-DD02-443D-8D59-D777D7815840}" srcId="{823CAFC9-8FB8-468E-BF8E-8BB1D6A7DC7A}" destId="{B3F22E5B-67EC-4294-9D08-AC68484B13DF}" srcOrd="0" destOrd="0" parTransId="{A4D8BDE9-467B-4667-B8C6-0F3690C4C9D3}" sibTransId="{EE489CF9-8DAC-4803-9C0E-FC90AE647334}"/>
    <dgm:cxn modelId="{1FC619BD-A786-4E6B-A2CD-D24DDC716624}" srcId="{823CAFC9-8FB8-468E-BF8E-8BB1D6A7DC7A}" destId="{4FE9E727-4488-4967-9204-22C85C030E8C}" srcOrd="2" destOrd="0" parTransId="{4C7EBA6C-CEE5-47E0-8F0B-509B7D6F11F9}" sibTransId="{40EF0465-2FE6-4672-98FC-D98B5C20E9C0}"/>
    <dgm:cxn modelId="{C8A302D8-922B-4CD5-BD2F-A07AEA28EB6C}" type="presOf" srcId="{B3F22E5B-67EC-4294-9D08-AC68484B13DF}" destId="{005FE7CF-7F2A-4447-A7EF-7BF361F8C76B}" srcOrd="0" destOrd="0" presId="urn:microsoft.com/office/officeart/2018/2/layout/IconVerticalSolidList"/>
    <dgm:cxn modelId="{6B133154-358C-4210-AFA8-13AF0E151DA2}" type="presParOf" srcId="{EB71F4CC-70B8-44A8-8E2F-B0473C791C18}" destId="{813DC746-367B-4A3A-8E05-C5E203E95253}" srcOrd="0" destOrd="0" presId="urn:microsoft.com/office/officeart/2018/2/layout/IconVerticalSolidList"/>
    <dgm:cxn modelId="{F6F4C451-A9E9-48EF-ACC8-725DE672DC1F}" type="presParOf" srcId="{813DC746-367B-4A3A-8E05-C5E203E95253}" destId="{546205CB-CF64-4EB3-A4E9-439A5061183C}" srcOrd="0" destOrd="0" presId="urn:microsoft.com/office/officeart/2018/2/layout/IconVerticalSolidList"/>
    <dgm:cxn modelId="{C6436531-0620-42FA-B002-F1940363A7AE}" type="presParOf" srcId="{813DC746-367B-4A3A-8E05-C5E203E95253}" destId="{D4D1AD3C-6051-432E-BA6F-3AF7D3878223}" srcOrd="1" destOrd="0" presId="urn:microsoft.com/office/officeart/2018/2/layout/IconVerticalSolidList"/>
    <dgm:cxn modelId="{8D074776-5077-42A7-9DD6-1E58FD8D5FAD}" type="presParOf" srcId="{813DC746-367B-4A3A-8E05-C5E203E95253}" destId="{383C651F-7075-414F-B7CD-C8CA18E88E55}" srcOrd="2" destOrd="0" presId="urn:microsoft.com/office/officeart/2018/2/layout/IconVerticalSolidList"/>
    <dgm:cxn modelId="{4BEEB8D9-E99E-4D93-8322-1BC7A9B5BD29}" type="presParOf" srcId="{813DC746-367B-4A3A-8E05-C5E203E95253}" destId="{005FE7CF-7F2A-4447-A7EF-7BF361F8C76B}" srcOrd="3" destOrd="0" presId="urn:microsoft.com/office/officeart/2018/2/layout/IconVerticalSolidList"/>
    <dgm:cxn modelId="{D6B1D733-0499-4979-BB22-528FC0F5CA5C}" type="presParOf" srcId="{EB71F4CC-70B8-44A8-8E2F-B0473C791C18}" destId="{FD266583-48CC-4DE1-BBAA-0CB2E7032053}" srcOrd="1" destOrd="0" presId="urn:microsoft.com/office/officeart/2018/2/layout/IconVerticalSolidList"/>
    <dgm:cxn modelId="{73FCF2AA-177C-4334-A67F-EEF2895E2E2C}" type="presParOf" srcId="{EB71F4CC-70B8-44A8-8E2F-B0473C791C18}" destId="{3620DD60-8AE9-412E-BF24-79B53E59C0EB}" srcOrd="2" destOrd="0" presId="urn:microsoft.com/office/officeart/2018/2/layout/IconVerticalSolidList"/>
    <dgm:cxn modelId="{5EEA26B3-2267-43C6-9A52-43F49A706142}" type="presParOf" srcId="{3620DD60-8AE9-412E-BF24-79B53E59C0EB}" destId="{C4AF517B-BA12-4023-9992-B27B92E7D3A5}" srcOrd="0" destOrd="0" presId="urn:microsoft.com/office/officeart/2018/2/layout/IconVerticalSolidList"/>
    <dgm:cxn modelId="{1B4340E5-D3A7-47CB-89B4-BBB5C3C3A774}" type="presParOf" srcId="{3620DD60-8AE9-412E-BF24-79B53E59C0EB}" destId="{6A321185-0E26-49FD-B183-2B4B2F1C9516}" srcOrd="1" destOrd="0" presId="urn:microsoft.com/office/officeart/2018/2/layout/IconVerticalSolidList"/>
    <dgm:cxn modelId="{7EE624AA-DEE0-4EE7-BBB8-A0580C218BA7}" type="presParOf" srcId="{3620DD60-8AE9-412E-BF24-79B53E59C0EB}" destId="{FA4CD63A-2B2D-4569-BFAF-E11B6B719BD7}" srcOrd="2" destOrd="0" presId="urn:microsoft.com/office/officeart/2018/2/layout/IconVerticalSolidList"/>
    <dgm:cxn modelId="{0C3B025E-DCDC-48EF-985E-B80C25BD9721}" type="presParOf" srcId="{3620DD60-8AE9-412E-BF24-79B53E59C0EB}" destId="{E1AD41DE-E1EF-4242-9C18-166B9A2EA0FD}" srcOrd="3" destOrd="0" presId="urn:microsoft.com/office/officeart/2018/2/layout/IconVerticalSolidList"/>
    <dgm:cxn modelId="{E7BB0C09-9FC6-43E7-90E3-4B8DB275D322}" type="presParOf" srcId="{EB71F4CC-70B8-44A8-8E2F-B0473C791C18}" destId="{4FCE7D30-1CDC-4F74-9BD2-C9AFA222D5EC}" srcOrd="3" destOrd="0" presId="urn:microsoft.com/office/officeart/2018/2/layout/IconVerticalSolidList"/>
    <dgm:cxn modelId="{64514F23-328E-440A-A886-89B41262C911}" type="presParOf" srcId="{EB71F4CC-70B8-44A8-8E2F-B0473C791C18}" destId="{4E98D31A-105A-4FE8-A13E-A5FD9ED600A7}" srcOrd="4" destOrd="0" presId="urn:microsoft.com/office/officeart/2018/2/layout/IconVerticalSolidList"/>
    <dgm:cxn modelId="{E563282C-3EE1-44C4-9E09-C91CD41BCC6F}" type="presParOf" srcId="{4E98D31A-105A-4FE8-A13E-A5FD9ED600A7}" destId="{AA422D3C-5E71-4901-9CF4-1B65FAF1AAB1}" srcOrd="0" destOrd="0" presId="urn:microsoft.com/office/officeart/2018/2/layout/IconVerticalSolidList"/>
    <dgm:cxn modelId="{F0CFAA76-21FB-476B-B4B5-7CDD4C4C0790}" type="presParOf" srcId="{4E98D31A-105A-4FE8-A13E-A5FD9ED600A7}" destId="{A7A99CF8-F594-4A2F-AB7F-4BBFD6CFD0B1}" srcOrd="1" destOrd="0" presId="urn:microsoft.com/office/officeart/2018/2/layout/IconVerticalSolidList"/>
    <dgm:cxn modelId="{243A0F8E-E880-4DA4-ABCF-E4D951946748}" type="presParOf" srcId="{4E98D31A-105A-4FE8-A13E-A5FD9ED600A7}" destId="{73E895CB-0033-4866-9472-7BC6E8B69C14}" srcOrd="2" destOrd="0" presId="urn:microsoft.com/office/officeart/2018/2/layout/IconVerticalSolidList"/>
    <dgm:cxn modelId="{7F82690D-630D-4DE3-8447-76D13983F812}" type="presParOf" srcId="{4E98D31A-105A-4FE8-A13E-A5FD9ED600A7}" destId="{F274A619-931F-48F5-B800-DD36A392BA69}" srcOrd="3" destOrd="0" presId="urn:microsoft.com/office/officeart/2018/2/layout/IconVerticalSolidList"/>
    <dgm:cxn modelId="{69F6B40D-8B4E-4883-8F7A-823A2BE81CF6}" type="presParOf" srcId="{EB71F4CC-70B8-44A8-8E2F-B0473C791C18}" destId="{0F1C3C95-B91C-4E58-83BE-FF01F482284F}" srcOrd="5" destOrd="0" presId="urn:microsoft.com/office/officeart/2018/2/layout/IconVerticalSolidList"/>
    <dgm:cxn modelId="{C8B5ECE0-47B5-4D14-B999-EAED03D0A2BB}" type="presParOf" srcId="{EB71F4CC-70B8-44A8-8E2F-B0473C791C18}" destId="{122EFBD2-E729-44D0-B6A6-EF81EBA32F43}" srcOrd="6" destOrd="0" presId="urn:microsoft.com/office/officeart/2018/2/layout/IconVerticalSolidList"/>
    <dgm:cxn modelId="{A4DA4A7A-7416-4ED0-AB06-67E2BAFB5A08}" type="presParOf" srcId="{122EFBD2-E729-44D0-B6A6-EF81EBA32F43}" destId="{019198FC-99CA-4DDB-8E6D-92D206C6A05A}" srcOrd="0" destOrd="0" presId="urn:microsoft.com/office/officeart/2018/2/layout/IconVerticalSolidList"/>
    <dgm:cxn modelId="{67AA54C3-9567-47BF-86C7-0B8FCAA1475F}" type="presParOf" srcId="{122EFBD2-E729-44D0-B6A6-EF81EBA32F43}" destId="{8BA1941E-1621-4EB9-AEAD-74696D2187C1}" srcOrd="1" destOrd="0" presId="urn:microsoft.com/office/officeart/2018/2/layout/IconVerticalSolidList"/>
    <dgm:cxn modelId="{45587B10-ED25-40B3-B038-35B7C9DFB994}" type="presParOf" srcId="{122EFBD2-E729-44D0-B6A6-EF81EBA32F43}" destId="{63D70BF8-E5B3-4E47-990B-81273C491DE0}" srcOrd="2" destOrd="0" presId="urn:microsoft.com/office/officeart/2018/2/layout/IconVerticalSolidList"/>
    <dgm:cxn modelId="{1CC5BD32-5C57-42D4-9D8E-E5C1DB91C2C1}" type="presParOf" srcId="{122EFBD2-E729-44D0-B6A6-EF81EBA32F43}" destId="{CC4A0AA8-8EE1-4823-9A1C-A0DB39146438}" srcOrd="3" destOrd="0" presId="urn:microsoft.com/office/officeart/2018/2/layout/IconVerticalSolidList"/>
    <dgm:cxn modelId="{144280E3-2761-49D1-A968-D55BAB0F6DB1}" type="presParOf" srcId="{EB71F4CC-70B8-44A8-8E2F-B0473C791C18}" destId="{4F4DCDA3-C3A0-4493-8D41-3BAAECB194FA}" srcOrd="7" destOrd="0" presId="urn:microsoft.com/office/officeart/2018/2/layout/IconVerticalSolidList"/>
    <dgm:cxn modelId="{16F463E5-D5F9-49FD-82E9-644DB37C0C35}" type="presParOf" srcId="{EB71F4CC-70B8-44A8-8E2F-B0473C791C18}" destId="{3216CFDE-D892-4BAC-9306-D4BE33035C51}" srcOrd="8" destOrd="0" presId="urn:microsoft.com/office/officeart/2018/2/layout/IconVerticalSolidList"/>
    <dgm:cxn modelId="{E903E21B-0266-4152-BB34-7E78F2014F0E}" type="presParOf" srcId="{3216CFDE-D892-4BAC-9306-D4BE33035C51}" destId="{8C579E86-74C7-4C3B-8126-D5139DEF65EB}" srcOrd="0" destOrd="0" presId="urn:microsoft.com/office/officeart/2018/2/layout/IconVerticalSolidList"/>
    <dgm:cxn modelId="{40178A95-A632-47C6-8CDD-E28E2CCDC1DE}" type="presParOf" srcId="{3216CFDE-D892-4BAC-9306-D4BE33035C51}" destId="{58A69422-9F40-4EFE-96F0-9FA1F93A911F}" srcOrd="1" destOrd="0" presId="urn:microsoft.com/office/officeart/2018/2/layout/IconVerticalSolidList"/>
    <dgm:cxn modelId="{A65ED433-9A89-4FBA-A426-819FA2A63585}" type="presParOf" srcId="{3216CFDE-D892-4BAC-9306-D4BE33035C51}" destId="{6304AA72-6D2F-448C-9C7E-DDA4187A020C}" srcOrd="2" destOrd="0" presId="urn:microsoft.com/office/officeart/2018/2/layout/IconVerticalSolidList"/>
    <dgm:cxn modelId="{C4A24E45-35D6-4753-8D0A-3AC840848503}" type="presParOf" srcId="{3216CFDE-D892-4BAC-9306-D4BE33035C51}" destId="{A72DB5B4-20F6-4FB6-9095-E0D1CD8CBE77}" srcOrd="3" destOrd="0" presId="urn:microsoft.com/office/officeart/2018/2/layout/IconVerticalSolidList"/>
    <dgm:cxn modelId="{50534E32-0479-4746-B14F-E71315151B8A}" type="presParOf" srcId="{EB71F4CC-70B8-44A8-8E2F-B0473C791C18}" destId="{885ABBF4-9701-424B-8CA5-C09B4BD59AA6}" srcOrd="9" destOrd="0" presId="urn:microsoft.com/office/officeart/2018/2/layout/IconVerticalSolidList"/>
    <dgm:cxn modelId="{17ABD1FA-89D3-42B8-A687-5CCFBB9ABA39}" type="presParOf" srcId="{EB71F4CC-70B8-44A8-8E2F-B0473C791C18}" destId="{8FFCFFEE-55B9-4274-A269-6540ABA36068}" srcOrd="10" destOrd="0" presId="urn:microsoft.com/office/officeart/2018/2/layout/IconVerticalSolidList"/>
    <dgm:cxn modelId="{7050BE10-260A-4DB8-B310-2FC9E35D2294}" type="presParOf" srcId="{8FFCFFEE-55B9-4274-A269-6540ABA36068}" destId="{7A27A839-D434-4345-81A6-B3984BF47E9F}" srcOrd="0" destOrd="0" presId="urn:microsoft.com/office/officeart/2018/2/layout/IconVerticalSolidList"/>
    <dgm:cxn modelId="{2A538840-605B-4FA6-9905-3EF28628D420}" type="presParOf" srcId="{8FFCFFEE-55B9-4274-A269-6540ABA36068}" destId="{33FB9C5D-6257-40BE-BF1F-016C505B9DA0}" srcOrd="1" destOrd="0" presId="urn:microsoft.com/office/officeart/2018/2/layout/IconVerticalSolidList"/>
    <dgm:cxn modelId="{26E577D8-F210-4BDC-A9A9-DA1459DF673D}" type="presParOf" srcId="{8FFCFFEE-55B9-4274-A269-6540ABA36068}" destId="{DB5A7976-208E-4067-A7D7-6D4FBEBFE32A}" srcOrd="2" destOrd="0" presId="urn:microsoft.com/office/officeart/2018/2/layout/IconVerticalSolidList"/>
    <dgm:cxn modelId="{59EC18AD-1BA1-4F32-A08A-98E3036A5E5D}" type="presParOf" srcId="{8FFCFFEE-55B9-4274-A269-6540ABA36068}" destId="{D30177E7-24BD-4F64-8CFA-DA9755C6E17B}" srcOrd="3" destOrd="0" presId="urn:microsoft.com/office/officeart/2018/2/layout/IconVerticalSolidList"/>
    <dgm:cxn modelId="{753B9CBA-48EE-4780-962B-669C83523616}" type="presParOf" srcId="{EB71F4CC-70B8-44A8-8E2F-B0473C791C18}" destId="{DBC852E3-38F2-4252-B3A7-7C42F2E05D2A}" srcOrd="11" destOrd="0" presId="urn:microsoft.com/office/officeart/2018/2/layout/IconVerticalSolidList"/>
    <dgm:cxn modelId="{882C4336-6A0F-440E-96ED-A16D2B6E3809}" type="presParOf" srcId="{EB71F4CC-70B8-44A8-8E2F-B0473C791C18}" destId="{87458B93-672C-406E-953A-D424CA1EA9F0}" srcOrd="12" destOrd="0" presId="urn:microsoft.com/office/officeart/2018/2/layout/IconVerticalSolidList"/>
    <dgm:cxn modelId="{AA6CFA55-6C04-479F-A2A4-9215FEB85A9A}" type="presParOf" srcId="{87458B93-672C-406E-953A-D424CA1EA9F0}" destId="{CE35E743-5B6B-49B6-A6BF-E4A1E099E7CB}" srcOrd="0" destOrd="0" presId="urn:microsoft.com/office/officeart/2018/2/layout/IconVerticalSolidList"/>
    <dgm:cxn modelId="{A496B23D-5D9B-4FFA-BC87-58FBE771A2F6}" type="presParOf" srcId="{87458B93-672C-406E-953A-D424CA1EA9F0}" destId="{34530A38-BB43-4F35-A7FB-5461BEF520E7}" srcOrd="1" destOrd="0" presId="urn:microsoft.com/office/officeart/2018/2/layout/IconVerticalSolidList"/>
    <dgm:cxn modelId="{EEA4B353-8363-4CD7-8D35-A5F508D7DDF9}" type="presParOf" srcId="{87458B93-672C-406E-953A-D424CA1EA9F0}" destId="{195C2E63-C581-40C9-B851-70826EE2CF4D}" srcOrd="2" destOrd="0" presId="urn:microsoft.com/office/officeart/2018/2/layout/IconVerticalSolidList"/>
    <dgm:cxn modelId="{D0E8B7F1-516D-4EBE-9A97-E1DB75BD6E06}" type="presParOf" srcId="{87458B93-672C-406E-953A-D424CA1EA9F0}" destId="{575EB2C7-612F-4ECC-B44E-AB2D9EFA0AD2}" srcOrd="3" destOrd="0" presId="urn:microsoft.com/office/officeart/2018/2/layout/IconVerticalSolidList"/>
    <dgm:cxn modelId="{671E9F5D-7B5C-4B42-90AA-473563416BB1}" type="presParOf" srcId="{EB71F4CC-70B8-44A8-8E2F-B0473C791C18}" destId="{88C5C904-6582-4469-895C-BC38C132B6D5}" srcOrd="13" destOrd="0" presId="urn:microsoft.com/office/officeart/2018/2/layout/IconVerticalSolidList"/>
    <dgm:cxn modelId="{75127C39-BD44-4344-9254-EBA2DD6F0105}" type="presParOf" srcId="{EB71F4CC-70B8-44A8-8E2F-B0473C791C18}" destId="{D223E86D-7B58-420C-AFA5-3F86B9796C94}" srcOrd="14" destOrd="0" presId="urn:microsoft.com/office/officeart/2018/2/layout/IconVerticalSolidList"/>
    <dgm:cxn modelId="{020F72AE-38A9-4C91-9357-E047DF02793F}" type="presParOf" srcId="{D223E86D-7B58-420C-AFA5-3F86B9796C94}" destId="{2026443B-20CF-4C7A-B1EA-F7E70FDA6818}" srcOrd="0" destOrd="0" presId="urn:microsoft.com/office/officeart/2018/2/layout/IconVerticalSolidList"/>
    <dgm:cxn modelId="{CC617A0D-B4CD-469E-B74A-C651CCACCC1D}" type="presParOf" srcId="{D223E86D-7B58-420C-AFA5-3F86B9796C94}" destId="{56B53E45-6D10-4BF5-8F46-9223CE013797}" srcOrd="1" destOrd="0" presId="urn:microsoft.com/office/officeart/2018/2/layout/IconVerticalSolidList"/>
    <dgm:cxn modelId="{CDF5B35E-32B7-42B2-9DFE-9ABF18E7F9BA}" type="presParOf" srcId="{D223E86D-7B58-420C-AFA5-3F86B9796C94}" destId="{22BAA2B4-463A-4A40-B832-7DDE73499357}" srcOrd="2" destOrd="0" presId="urn:microsoft.com/office/officeart/2018/2/layout/IconVerticalSolidList"/>
    <dgm:cxn modelId="{F3473C08-8FAA-4408-9FF1-A8ACA9E1701C}" type="presParOf" srcId="{D223E86D-7B58-420C-AFA5-3F86B9796C94}" destId="{23E0FE14-1FBA-4176-BCAE-83D1B04795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48483D-2FE6-4187-9AC3-56244DAC1E4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7270466-34F7-4966-AE6E-0705B578C331}">
      <dgm:prSet/>
      <dgm:spPr/>
      <dgm:t>
        <a:bodyPr/>
        <a:lstStyle/>
        <a:p>
          <a:r>
            <a:rPr lang="en-US" dirty="0"/>
            <a:t>40 Kent PD recruits have completed the program </a:t>
          </a:r>
        </a:p>
      </dgm:t>
    </dgm:pt>
    <dgm:pt modelId="{01A6515B-0763-4DE7-9F41-0CDB015E0DFC}" type="parTrans" cxnId="{70835CF1-C7DA-409A-BD3D-2183DAE088E0}">
      <dgm:prSet/>
      <dgm:spPr/>
      <dgm:t>
        <a:bodyPr/>
        <a:lstStyle/>
        <a:p>
          <a:endParaRPr lang="en-US"/>
        </a:p>
      </dgm:t>
    </dgm:pt>
    <dgm:pt modelId="{AD6ADC26-94A5-443E-952D-317A2848A68B}" type="sibTrans" cxnId="{70835CF1-C7DA-409A-BD3D-2183DAE088E0}">
      <dgm:prSet/>
      <dgm:spPr/>
      <dgm:t>
        <a:bodyPr/>
        <a:lstStyle/>
        <a:p>
          <a:endParaRPr lang="en-US"/>
        </a:p>
      </dgm:t>
    </dgm:pt>
    <dgm:pt modelId="{CE13C441-4A6A-4EF7-8E7D-B9BC26ECB8C4}">
      <dgm:prSet/>
      <dgm:spPr/>
      <dgm:t>
        <a:bodyPr/>
        <a:lstStyle/>
        <a:p>
          <a:r>
            <a:rPr lang="en-US" dirty="0"/>
            <a:t>DOC grant fully funding our current year </a:t>
          </a:r>
        </a:p>
      </dgm:t>
    </dgm:pt>
    <dgm:pt modelId="{D5DF017E-9F70-446D-8773-F065F7A3782A}" type="parTrans" cxnId="{DFC16A1B-8066-4B93-9D47-56918D2866A1}">
      <dgm:prSet/>
      <dgm:spPr/>
      <dgm:t>
        <a:bodyPr/>
        <a:lstStyle/>
        <a:p>
          <a:endParaRPr lang="en-US"/>
        </a:p>
      </dgm:t>
    </dgm:pt>
    <dgm:pt modelId="{FB9C9256-808B-4BBD-AA8F-BEA94A1EA6AC}" type="sibTrans" cxnId="{DFC16A1B-8066-4B93-9D47-56918D2866A1}">
      <dgm:prSet/>
      <dgm:spPr/>
      <dgm:t>
        <a:bodyPr/>
        <a:lstStyle/>
        <a:p>
          <a:endParaRPr lang="en-US"/>
        </a:p>
      </dgm:t>
    </dgm:pt>
    <dgm:pt modelId="{A778CDF1-0579-4E1F-9FFC-E95D04397E85}">
      <dgm:prSet/>
      <dgm:spPr/>
      <dgm:t>
        <a:bodyPr/>
        <a:lstStyle/>
        <a:p>
          <a:r>
            <a:rPr lang="en-US"/>
            <a:t>Expanded to 3 community-based organizations </a:t>
          </a:r>
        </a:p>
      </dgm:t>
    </dgm:pt>
    <dgm:pt modelId="{348A0039-61D2-4121-9171-F5FB79258BC2}" type="parTrans" cxnId="{7F06F2EA-9655-477F-A7E4-6F5314012CB9}">
      <dgm:prSet/>
      <dgm:spPr/>
      <dgm:t>
        <a:bodyPr/>
        <a:lstStyle/>
        <a:p>
          <a:endParaRPr lang="en-US"/>
        </a:p>
      </dgm:t>
    </dgm:pt>
    <dgm:pt modelId="{BF2D49BB-DBC0-4EA4-B74F-484A2BFFFBE8}" type="sibTrans" cxnId="{7F06F2EA-9655-477F-A7E4-6F5314012CB9}">
      <dgm:prSet/>
      <dgm:spPr/>
      <dgm:t>
        <a:bodyPr/>
        <a:lstStyle/>
        <a:p>
          <a:endParaRPr lang="en-US"/>
        </a:p>
      </dgm:t>
    </dgm:pt>
    <dgm:pt modelId="{5D3D3396-A5C9-4DB7-B68C-25A95EF7BE2B}">
      <dgm:prSet/>
      <dgm:spPr/>
      <dgm:t>
        <a:bodyPr/>
        <a:lstStyle/>
        <a:p>
          <a:r>
            <a:rPr lang="en-US"/>
            <a:t>Improved orientation and understanding of learning goals </a:t>
          </a:r>
        </a:p>
      </dgm:t>
    </dgm:pt>
    <dgm:pt modelId="{8B086859-640B-4D58-AF08-6DEEC5CEA378}" type="parTrans" cxnId="{9F822498-2803-4B14-AE4F-CA1A6210F483}">
      <dgm:prSet/>
      <dgm:spPr/>
      <dgm:t>
        <a:bodyPr/>
        <a:lstStyle/>
        <a:p>
          <a:endParaRPr lang="en-US"/>
        </a:p>
      </dgm:t>
    </dgm:pt>
    <dgm:pt modelId="{CC7D99CE-A4FC-4B98-B36B-DA4A6A05997C}" type="sibTrans" cxnId="{9F822498-2803-4B14-AE4F-CA1A6210F483}">
      <dgm:prSet/>
      <dgm:spPr/>
      <dgm:t>
        <a:bodyPr/>
        <a:lstStyle/>
        <a:p>
          <a:endParaRPr lang="en-US"/>
        </a:p>
      </dgm:t>
    </dgm:pt>
    <dgm:pt modelId="{A7C6AAB8-71C4-4164-967B-1ADB85D853A6}">
      <dgm:prSet/>
      <dgm:spPr/>
      <dgm:t>
        <a:bodyPr/>
        <a:lstStyle/>
        <a:p>
          <a:r>
            <a:rPr lang="en-US"/>
            <a:t>Ongoing formal study by University of Washington </a:t>
          </a:r>
        </a:p>
      </dgm:t>
    </dgm:pt>
    <dgm:pt modelId="{67FF4195-5977-4B11-B078-EA9FFE2D7DB6}" type="parTrans" cxnId="{CE5A029F-61CF-4F79-BA2B-6E66CC617E48}">
      <dgm:prSet/>
      <dgm:spPr/>
      <dgm:t>
        <a:bodyPr/>
        <a:lstStyle/>
        <a:p>
          <a:endParaRPr lang="en-US"/>
        </a:p>
      </dgm:t>
    </dgm:pt>
    <dgm:pt modelId="{63A6E298-E486-4116-BB63-82856B94D28E}" type="sibTrans" cxnId="{CE5A029F-61CF-4F79-BA2B-6E66CC617E48}">
      <dgm:prSet/>
      <dgm:spPr/>
      <dgm:t>
        <a:bodyPr/>
        <a:lstStyle/>
        <a:p>
          <a:endParaRPr lang="en-US"/>
        </a:p>
      </dgm:t>
    </dgm:pt>
    <dgm:pt modelId="{FA568FC3-480C-43C3-A830-6BC75FFE8E48}" type="pres">
      <dgm:prSet presAssocID="{3948483D-2FE6-4187-9AC3-56244DAC1E4E}" presName="diagram" presStyleCnt="0">
        <dgm:presLayoutVars>
          <dgm:dir/>
          <dgm:resizeHandles val="exact"/>
        </dgm:presLayoutVars>
      </dgm:prSet>
      <dgm:spPr/>
    </dgm:pt>
    <dgm:pt modelId="{D2388F05-EFCA-45F4-AAED-010E9F8B8AE4}" type="pres">
      <dgm:prSet presAssocID="{87270466-34F7-4966-AE6E-0705B578C331}" presName="node" presStyleLbl="node1" presStyleIdx="0" presStyleCnt="5">
        <dgm:presLayoutVars>
          <dgm:bulletEnabled val="1"/>
        </dgm:presLayoutVars>
      </dgm:prSet>
      <dgm:spPr/>
    </dgm:pt>
    <dgm:pt modelId="{2A82A667-65A7-4181-82C1-506C9A58E3FE}" type="pres">
      <dgm:prSet presAssocID="{AD6ADC26-94A5-443E-952D-317A2848A68B}" presName="sibTrans" presStyleCnt="0"/>
      <dgm:spPr/>
    </dgm:pt>
    <dgm:pt modelId="{389A5826-E9C0-4B04-8321-E1735DEC0ACB}" type="pres">
      <dgm:prSet presAssocID="{CE13C441-4A6A-4EF7-8E7D-B9BC26ECB8C4}" presName="node" presStyleLbl="node1" presStyleIdx="1" presStyleCnt="5">
        <dgm:presLayoutVars>
          <dgm:bulletEnabled val="1"/>
        </dgm:presLayoutVars>
      </dgm:prSet>
      <dgm:spPr/>
    </dgm:pt>
    <dgm:pt modelId="{1F4B093E-8A92-4C2B-AE5A-8A6BF3B39C2C}" type="pres">
      <dgm:prSet presAssocID="{FB9C9256-808B-4BBD-AA8F-BEA94A1EA6AC}" presName="sibTrans" presStyleCnt="0"/>
      <dgm:spPr/>
    </dgm:pt>
    <dgm:pt modelId="{485E3175-5FDF-4BA4-A9E5-5B51F27D711A}" type="pres">
      <dgm:prSet presAssocID="{A778CDF1-0579-4E1F-9FFC-E95D04397E85}" presName="node" presStyleLbl="node1" presStyleIdx="2" presStyleCnt="5">
        <dgm:presLayoutVars>
          <dgm:bulletEnabled val="1"/>
        </dgm:presLayoutVars>
      </dgm:prSet>
      <dgm:spPr/>
    </dgm:pt>
    <dgm:pt modelId="{06BD1B8F-0F23-4ABF-8068-91E30BF579FB}" type="pres">
      <dgm:prSet presAssocID="{BF2D49BB-DBC0-4EA4-B74F-484A2BFFFBE8}" presName="sibTrans" presStyleCnt="0"/>
      <dgm:spPr/>
    </dgm:pt>
    <dgm:pt modelId="{069303FA-915E-4A4D-A595-5B8D319468C4}" type="pres">
      <dgm:prSet presAssocID="{5D3D3396-A5C9-4DB7-B68C-25A95EF7BE2B}" presName="node" presStyleLbl="node1" presStyleIdx="3" presStyleCnt="5">
        <dgm:presLayoutVars>
          <dgm:bulletEnabled val="1"/>
        </dgm:presLayoutVars>
      </dgm:prSet>
      <dgm:spPr/>
    </dgm:pt>
    <dgm:pt modelId="{1D9B73D8-4199-484A-8815-4CEEAF81D21E}" type="pres">
      <dgm:prSet presAssocID="{CC7D99CE-A4FC-4B98-B36B-DA4A6A05997C}" presName="sibTrans" presStyleCnt="0"/>
      <dgm:spPr/>
    </dgm:pt>
    <dgm:pt modelId="{C8058B78-B112-4196-BC21-4A3B8DDCB236}" type="pres">
      <dgm:prSet presAssocID="{A7C6AAB8-71C4-4164-967B-1ADB85D853A6}" presName="node" presStyleLbl="node1" presStyleIdx="4" presStyleCnt="5">
        <dgm:presLayoutVars>
          <dgm:bulletEnabled val="1"/>
        </dgm:presLayoutVars>
      </dgm:prSet>
      <dgm:spPr/>
    </dgm:pt>
  </dgm:ptLst>
  <dgm:cxnLst>
    <dgm:cxn modelId="{7D8CFD0A-499C-4AE5-BEE2-8D74DC9544F6}" type="presOf" srcId="{3948483D-2FE6-4187-9AC3-56244DAC1E4E}" destId="{FA568FC3-480C-43C3-A830-6BC75FFE8E48}" srcOrd="0" destOrd="0" presId="urn:microsoft.com/office/officeart/2005/8/layout/default"/>
    <dgm:cxn modelId="{DFC16A1B-8066-4B93-9D47-56918D2866A1}" srcId="{3948483D-2FE6-4187-9AC3-56244DAC1E4E}" destId="{CE13C441-4A6A-4EF7-8E7D-B9BC26ECB8C4}" srcOrd="1" destOrd="0" parTransId="{D5DF017E-9F70-446D-8773-F065F7A3782A}" sibTransId="{FB9C9256-808B-4BBD-AA8F-BEA94A1EA6AC}"/>
    <dgm:cxn modelId="{D866C82B-8C4C-4F9D-B4C4-A43F56D80B76}" type="presOf" srcId="{A7C6AAB8-71C4-4164-967B-1ADB85D853A6}" destId="{C8058B78-B112-4196-BC21-4A3B8DDCB236}" srcOrd="0" destOrd="0" presId="urn:microsoft.com/office/officeart/2005/8/layout/default"/>
    <dgm:cxn modelId="{9F822498-2803-4B14-AE4F-CA1A6210F483}" srcId="{3948483D-2FE6-4187-9AC3-56244DAC1E4E}" destId="{5D3D3396-A5C9-4DB7-B68C-25A95EF7BE2B}" srcOrd="3" destOrd="0" parTransId="{8B086859-640B-4D58-AF08-6DEEC5CEA378}" sibTransId="{CC7D99CE-A4FC-4B98-B36B-DA4A6A05997C}"/>
    <dgm:cxn modelId="{CE5A029F-61CF-4F79-BA2B-6E66CC617E48}" srcId="{3948483D-2FE6-4187-9AC3-56244DAC1E4E}" destId="{A7C6AAB8-71C4-4164-967B-1ADB85D853A6}" srcOrd="4" destOrd="0" parTransId="{67FF4195-5977-4B11-B078-EA9FFE2D7DB6}" sibTransId="{63A6E298-E486-4116-BB63-82856B94D28E}"/>
    <dgm:cxn modelId="{C10D02A1-0739-4F43-ADE2-D1F0760FD5C9}" type="presOf" srcId="{CE13C441-4A6A-4EF7-8E7D-B9BC26ECB8C4}" destId="{389A5826-E9C0-4B04-8321-E1735DEC0ACB}" srcOrd="0" destOrd="0" presId="urn:microsoft.com/office/officeart/2005/8/layout/default"/>
    <dgm:cxn modelId="{846F76BD-8E4B-46EB-A16A-840514376E24}" type="presOf" srcId="{5D3D3396-A5C9-4DB7-B68C-25A95EF7BE2B}" destId="{069303FA-915E-4A4D-A595-5B8D319468C4}" srcOrd="0" destOrd="0" presId="urn:microsoft.com/office/officeart/2005/8/layout/default"/>
    <dgm:cxn modelId="{7F06F2EA-9655-477F-A7E4-6F5314012CB9}" srcId="{3948483D-2FE6-4187-9AC3-56244DAC1E4E}" destId="{A778CDF1-0579-4E1F-9FFC-E95D04397E85}" srcOrd="2" destOrd="0" parTransId="{348A0039-61D2-4121-9171-F5FB79258BC2}" sibTransId="{BF2D49BB-DBC0-4EA4-B74F-484A2BFFFBE8}"/>
    <dgm:cxn modelId="{D59006EC-17DF-4FD8-A772-5512193E9933}" type="presOf" srcId="{A778CDF1-0579-4E1F-9FFC-E95D04397E85}" destId="{485E3175-5FDF-4BA4-A9E5-5B51F27D711A}" srcOrd="0" destOrd="0" presId="urn:microsoft.com/office/officeart/2005/8/layout/default"/>
    <dgm:cxn modelId="{70835CF1-C7DA-409A-BD3D-2183DAE088E0}" srcId="{3948483D-2FE6-4187-9AC3-56244DAC1E4E}" destId="{87270466-34F7-4966-AE6E-0705B578C331}" srcOrd="0" destOrd="0" parTransId="{01A6515B-0763-4DE7-9F41-0CDB015E0DFC}" sibTransId="{AD6ADC26-94A5-443E-952D-317A2848A68B}"/>
    <dgm:cxn modelId="{825937FB-D674-4EAE-AA76-BB79F672B5DB}" type="presOf" srcId="{87270466-34F7-4966-AE6E-0705B578C331}" destId="{D2388F05-EFCA-45F4-AAED-010E9F8B8AE4}" srcOrd="0" destOrd="0" presId="urn:microsoft.com/office/officeart/2005/8/layout/default"/>
    <dgm:cxn modelId="{7B8CEBBE-54BF-48BB-998D-3A017151D8BE}" type="presParOf" srcId="{FA568FC3-480C-43C3-A830-6BC75FFE8E48}" destId="{D2388F05-EFCA-45F4-AAED-010E9F8B8AE4}" srcOrd="0" destOrd="0" presId="urn:microsoft.com/office/officeart/2005/8/layout/default"/>
    <dgm:cxn modelId="{D6440CE5-41AC-488A-81F1-9EBE01827770}" type="presParOf" srcId="{FA568FC3-480C-43C3-A830-6BC75FFE8E48}" destId="{2A82A667-65A7-4181-82C1-506C9A58E3FE}" srcOrd="1" destOrd="0" presId="urn:microsoft.com/office/officeart/2005/8/layout/default"/>
    <dgm:cxn modelId="{60DF9E17-44B3-4937-B422-54C96414C01A}" type="presParOf" srcId="{FA568FC3-480C-43C3-A830-6BC75FFE8E48}" destId="{389A5826-E9C0-4B04-8321-E1735DEC0ACB}" srcOrd="2" destOrd="0" presId="urn:microsoft.com/office/officeart/2005/8/layout/default"/>
    <dgm:cxn modelId="{FD672748-646F-436A-A982-629FACCB354B}" type="presParOf" srcId="{FA568FC3-480C-43C3-A830-6BC75FFE8E48}" destId="{1F4B093E-8A92-4C2B-AE5A-8A6BF3B39C2C}" srcOrd="3" destOrd="0" presId="urn:microsoft.com/office/officeart/2005/8/layout/default"/>
    <dgm:cxn modelId="{E88F2B3E-B653-4598-9BDE-BD37925BEBB5}" type="presParOf" srcId="{FA568FC3-480C-43C3-A830-6BC75FFE8E48}" destId="{485E3175-5FDF-4BA4-A9E5-5B51F27D711A}" srcOrd="4" destOrd="0" presId="urn:microsoft.com/office/officeart/2005/8/layout/default"/>
    <dgm:cxn modelId="{D31BAEEB-EA8F-4D09-995B-E689C0F560A9}" type="presParOf" srcId="{FA568FC3-480C-43C3-A830-6BC75FFE8E48}" destId="{06BD1B8F-0F23-4ABF-8068-91E30BF579FB}" srcOrd="5" destOrd="0" presId="urn:microsoft.com/office/officeart/2005/8/layout/default"/>
    <dgm:cxn modelId="{14B214DF-09E9-4C5E-87EE-9989D7D760AF}" type="presParOf" srcId="{FA568FC3-480C-43C3-A830-6BC75FFE8E48}" destId="{069303FA-915E-4A4D-A595-5B8D319468C4}" srcOrd="6" destOrd="0" presId="urn:microsoft.com/office/officeart/2005/8/layout/default"/>
    <dgm:cxn modelId="{1F50F442-E6C1-4440-BCE2-8F3C4D161537}" type="presParOf" srcId="{FA568FC3-480C-43C3-A830-6BC75FFE8E48}" destId="{1D9B73D8-4199-484A-8815-4CEEAF81D21E}" srcOrd="7" destOrd="0" presId="urn:microsoft.com/office/officeart/2005/8/layout/default"/>
    <dgm:cxn modelId="{6D871AD4-A027-4FD0-A4F4-FD844E31F1E8}" type="presParOf" srcId="{FA568FC3-480C-43C3-A830-6BC75FFE8E48}" destId="{C8058B78-B112-4196-BC21-4A3B8DDCB23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28459-6DBE-40E2-9316-1AEA5338C558}">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2020: Nationwide protests and significant loss of public trust </a:t>
          </a:r>
        </a:p>
      </dsp:txBody>
      <dsp:txXfrm>
        <a:off x="0" y="93057"/>
        <a:ext cx="3005666" cy="1803399"/>
      </dsp:txXfrm>
    </dsp:sp>
    <dsp:sp modelId="{71660D10-F1CB-4AFF-85DB-9C612B30088C}">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COVID-19 pandemic subsequent challenges </a:t>
          </a:r>
        </a:p>
      </dsp:txBody>
      <dsp:txXfrm>
        <a:off x="3306233" y="93057"/>
        <a:ext cx="3005666" cy="1803399"/>
      </dsp:txXfrm>
    </dsp:sp>
    <dsp:sp modelId="{B2114F7B-3A47-4386-8866-268EE355053F}">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Loss of officers and police applicants both regionally and nationwide</a:t>
          </a:r>
        </a:p>
      </dsp:txBody>
      <dsp:txXfrm>
        <a:off x="6612466" y="93057"/>
        <a:ext cx="3005666" cy="1803399"/>
      </dsp:txXfrm>
    </dsp:sp>
    <dsp:sp modelId="{56419F64-9A2D-4D2C-A441-3372E21AB1D2}">
      <dsp:nvSpPr>
        <dsp:cNvPr id="0" name=""/>
        <dsp:cNvSpPr/>
      </dsp:nvSpPr>
      <dsp:spPr>
        <a:xfrm>
          <a:off x="0"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Opportunity to take a meaningful step toward the community, specifically communities of color, in attempt to earn and sustain public trust</a:t>
          </a:r>
        </a:p>
      </dsp:txBody>
      <dsp:txXfrm>
        <a:off x="0" y="2197024"/>
        <a:ext cx="3005666" cy="1803399"/>
      </dsp:txXfrm>
    </dsp:sp>
    <dsp:sp modelId="{8835DD61-83E6-4B07-99F2-AB56AEE12295}">
      <dsp:nvSpPr>
        <dsp:cNvPr id="0" name=""/>
        <dsp:cNvSpPr/>
      </dsp:nvSpPr>
      <dsp:spPr>
        <a:xfrm>
          <a:off x="3306233"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Chief’s vision: Deploy newly hired police recruits to serve the community for an extended period of time prior to the academy </a:t>
          </a:r>
        </a:p>
      </dsp:txBody>
      <dsp:txXfrm>
        <a:off x="3306233" y="2197024"/>
        <a:ext cx="3005666" cy="1803399"/>
      </dsp:txXfrm>
    </dsp:sp>
    <dsp:sp modelId="{48BE459A-F941-494B-BA70-B1F6A03206A4}">
      <dsp:nvSpPr>
        <dsp:cNvPr id="0" name=""/>
        <dsp:cNvSpPr/>
      </dsp:nvSpPr>
      <dsp:spPr>
        <a:xfrm>
          <a:off x="6612466" y="2197024"/>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Goal: To promote human dignity and increase our officers’ cultural competency through an immersive experience of service in cultures other than their own</a:t>
          </a:r>
        </a:p>
      </dsp:txBody>
      <dsp:txXfrm>
        <a:off x="6612466" y="2197024"/>
        <a:ext cx="3005666" cy="1803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7613B-6712-4AD3-BB4A-AA98CB054DD0}">
      <dsp:nvSpPr>
        <dsp:cNvPr id="0" name=""/>
        <dsp:cNvSpPr/>
      </dsp:nvSpPr>
      <dsp:spPr>
        <a:xfrm>
          <a:off x="0" y="135598"/>
          <a:ext cx="6628804" cy="902508"/>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Law enforcement agencies historically struggle to culturally represent the communities they serve and support</a:t>
          </a:r>
        </a:p>
      </dsp:txBody>
      <dsp:txXfrm>
        <a:off x="44057" y="179655"/>
        <a:ext cx="6540690" cy="814394"/>
      </dsp:txXfrm>
    </dsp:sp>
    <dsp:sp modelId="{6A337496-7D8E-42DF-A2C9-9C7424FF0159}">
      <dsp:nvSpPr>
        <dsp:cNvPr id="0" name=""/>
        <dsp:cNvSpPr/>
      </dsp:nvSpPr>
      <dsp:spPr>
        <a:xfrm>
          <a:off x="0" y="1087067"/>
          <a:ext cx="6628804" cy="902508"/>
        </a:xfrm>
        <a:prstGeom prst="round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Most law enforcement officers do not live in the communities they serve and support</a:t>
          </a:r>
        </a:p>
      </dsp:txBody>
      <dsp:txXfrm>
        <a:off x="44057" y="1131124"/>
        <a:ext cx="6540690" cy="814394"/>
      </dsp:txXfrm>
    </dsp:sp>
    <dsp:sp modelId="{FE226B66-A8C8-4760-A63F-2C4F5796C73A}">
      <dsp:nvSpPr>
        <dsp:cNvPr id="0" name=""/>
        <dsp:cNvSpPr/>
      </dsp:nvSpPr>
      <dsp:spPr>
        <a:xfrm>
          <a:off x="0" y="2038536"/>
          <a:ext cx="6628804" cy="902508"/>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In the past two years we’ve increased underrepresented candidates hired to 47%</a:t>
          </a:r>
          <a:endParaRPr lang="en-US" sz="1700" kern="1200" dirty="0"/>
        </a:p>
      </dsp:txBody>
      <dsp:txXfrm>
        <a:off x="44057" y="2082593"/>
        <a:ext cx="6540690" cy="814394"/>
      </dsp:txXfrm>
    </dsp:sp>
    <dsp:sp modelId="{44371F36-6BF9-4302-91D7-21937A8C2949}">
      <dsp:nvSpPr>
        <dsp:cNvPr id="0" name=""/>
        <dsp:cNvSpPr/>
      </dsp:nvSpPr>
      <dsp:spPr>
        <a:xfrm>
          <a:off x="0" y="2990004"/>
          <a:ext cx="6628804" cy="902508"/>
        </a:xfrm>
        <a:prstGeom prst="round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City of Kent is rich with cultural diversity.  There are more than 140 recognized languages represented in the Kent School District</a:t>
          </a:r>
        </a:p>
      </dsp:txBody>
      <dsp:txXfrm>
        <a:off x="44057" y="3034061"/>
        <a:ext cx="6540690" cy="814394"/>
      </dsp:txXfrm>
    </dsp:sp>
    <dsp:sp modelId="{FB96D376-7F21-4EC5-A946-DDB9395E8C1B}">
      <dsp:nvSpPr>
        <dsp:cNvPr id="0" name=""/>
        <dsp:cNvSpPr/>
      </dsp:nvSpPr>
      <dsp:spPr>
        <a:xfrm>
          <a:off x="0" y="3941473"/>
          <a:ext cx="6628804" cy="902508"/>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It is reasonable to believe that the ethnic and cultural gap between LE and the community continues to undermine police/community relationships and erode public trust </a:t>
          </a:r>
        </a:p>
      </dsp:txBody>
      <dsp:txXfrm>
        <a:off x="44057" y="3985530"/>
        <a:ext cx="6540690" cy="814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205CB-CF64-4EB3-A4E9-439A5061183C}">
      <dsp:nvSpPr>
        <dsp:cNvPr id="0" name=""/>
        <dsp:cNvSpPr/>
      </dsp:nvSpPr>
      <dsp:spPr>
        <a:xfrm>
          <a:off x="0" y="499"/>
          <a:ext cx="9618133" cy="41974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D1AD3C-6051-432E-BA6F-3AF7D3878223}">
      <dsp:nvSpPr>
        <dsp:cNvPr id="0" name=""/>
        <dsp:cNvSpPr/>
      </dsp:nvSpPr>
      <dsp:spPr>
        <a:xfrm>
          <a:off x="126971" y="94941"/>
          <a:ext cx="230857" cy="23085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5FE7CF-7F2A-4447-A7EF-7BF361F8C76B}">
      <dsp:nvSpPr>
        <dsp:cNvPr id="0" name=""/>
        <dsp:cNvSpPr/>
      </dsp:nvSpPr>
      <dsp:spPr>
        <a:xfrm>
          <a:off x="484801" y="499"/>
          <a:ext cx="9133331" cy="41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23" tIns="44423" rIns="44423" bIns="44423" numCol="1" spcCol="1270" anchor="ctr" anchorCtr="0">
          <a:noAutofit/>
        </a:bodyPr>
        <a:lstStyle/>
        <a:p>
          <a:pPr marL="0" lvl="0" indent="0" algn="l" defTabSz="711200">
            <a:lnSpc>
              <a:spcPct val="90000"/>
            </a:lnSpc>
            <a:spcBef>
              <a:spcPct val="0"/>
            </a:spcBef>
            <a:spcAft>
              <a:spcPct val="35000"/>
            </a:spcAft>
            <a:buNone/>
          </a:pPr>
          <a:r>
            <a:rPr lang="en-US" sz="1600" kern="1200"/>
            <a:t>&gt;</a:t>
          </a:r>
          <a:r>
            <a:rPr lang="en-US" sz="1600" b="1" kern="1200"/>
            <a:t>Process evaluation of first year pilot program</a:t>
          </a:r>
          <a:endParaRPr lang="en-US" sz="1600" kern="1200"/>
        </a:p>
      </dsp:txBody>
      <dsp:txXfrm>
        <a:off x="484801" y="499"/>
        <a:ext cx="9133331" cy="419741"/>
      </dsp:txXfrm>
    </dsp:sp>
    <dsp:sp modelId="{C4AF517B-BA12-4023-9992-B27B92E7D3A5}">
      <dsp:nvSpPr>
        <dsp:cNvPr id="0" name=""/>
        <dsp:cNvSpPr/>
      </dsp:nvSpPr>
      <dsp:spPr>
        <a:xfrm>
          <a:off x="0" y="525176"/>
          <a:ext cx="9618133" cy="41974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321185-0E26-49FD-B183-2B4B2F1C9516}">
      <dsp:nvSpPr>
        <dsp:cNvPr id="0" name=""/>
        <dsp:cNvSpPr/>
      </dsp:nvSpPr>
      <dsp:spPr>
        <a:xfrm>
          <a:off x="126971" y="619618"/>
          <a:ext cx="230857" cy="23085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AD41DE-E1EF-4242-9C18-166B9A2EA0FD}">
      <dsp:nvSpPr>
        <dsp:cNvPr id="0" name=""/>
        <dsp:cNvSpPr/>
      </dsp:nvSpPr>
      <dsp:spPr>
        <a:xfrm>
          <a:off x="484801" y="525176"/>
          <a:ext cx="9133331" cy="41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23" tIns="44423" rIns="44423" bIns="44423" numCol="1" spcCol="1270" anchor="ctr" anchorCtr="0">
          <a:noAutofit/>
        </a:bodyPr>
        <a:lstStyle/>
        <a:p>
          <a:pPr marL="0" lvl="0" indent="0" algn="l" defTabSz="711200">
            <a:lnSpc>
              <a:spcPct val="90000"/>
            </a:lnSpc>
            <a:spcBef>
              <a:spcPct val="0"/>
            </a:spcBef>
            <a:spcAft>
              <a:spcPct val="35000"/>
            </a:spcAft>
            <a:buNone/>
          </a:pPr>
          <a:r>
            <a:rPr lang="en-US" sz="1600" kern="1200"/>
            <a:t>–</a:t>
          </a:r>
          <a:r>
            <a:rPr lang="en-US" sz="1600" b="1" kern="1200"/>
            <a:t>19 recruits completed program</a:t>
          </a:r>
          <a:endParaRPr lang="en-US" sz="1600" kern="1200"/>
        </a:p>
      </dsp:txBody>
      <dsp:txXfrm>
        <a:off x="484801" y="525176"/>
        <a:ext cx="9133331" cy="419741"/>
      </dsp:txXfrm>
    </dsp:sp>
    <dsp:sp modelId="{AA422D3C-5E71-4901-9CF4-1B65FAF1AAB1}">
      <dsp:nvSpPr>
        <dsp:cNvPr id="0" name=""/>
        <dsp:cNvSpPr/>
      </dsp:nvSpPr>
      <dsp:spPr>
        <a:xfrm>
          <a:off x="0" y="1049854"/>
          <a:ext cx="9618133" cy="41974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A99CF8-F594-4A2F-AB7F-4BBFD6CFD0B1}">
      <dsp:nvSpPr>
        <dsp:cNvPr id="0" name=""/>
        <dsp:cNvSpPr/>
      </dsp:nvSpPr>
      <dsp:spPr>
        <a:xfrm>
          <a:off x="126971" y="1144296"/>
          <a:ext cx="230857" cy="23085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74A619-931F-48F5-B800-DD36A392BA69}">
      <dsp:nvSpPr>
        <dsp:cNvPr id="0" name=""/>
        <dsp:cNvSpPr/>
      </dsp:nvSpPr>
      <dsp:spPr>
        <a:xfrm>
          <a:off x="484801" y="1049854"/>
          <a:ext cx="9133331" cy="41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23" tIns="44423" rIns="44423" bIns="44423" numCol="1" spcCol="1270" anchor="ctr" anchorCtr="0">
          <a:noAutofit/>
        </a:bodyPr>
        <a:lstStyle/>
        <a:p>
          <a:pPr marL="0" lvl="0" indent="0" algn="l" defTabSz="711200">
            <a:lnSpc>
              <a:spcPct val="90000"/>
            </a:lnSpc>
            <a:spcBef>
              <a:spcPct val="0"/>
            </a:spcBef>
            <a:spcAft>
              <a:spcPct val="35000"/>
            </a:spcAft>
            <a:buNone/>
          </a:pPr>
          <a:r>
            <a:rPr lang="en-US" sz="1600" kern="1200"/>
            <a:t>–</a:t>
          </a:r>
          <a:r>
            <a:rPr lang="en-US" sz="1600" b="1" kern="1200"/>
            <a:t>1 CBO organization</a:t>
          </a:r>
          <a:endParaRPr lang="en-US" sz="1600" kern="1200"/>
        </a:p>
      </dsp:txBody>
      <dsp:txXfrm>
        <a:off x="484801" y="1049854"/>
        <a:ext cx="9133331" cy="419741"/>
      </dsp:txXfrm>
    </dsp:sp>
    <dsp:sp modelId="{019198FC-99CA-4DDB-8E6D-92D206C6A05A}">
      <dsp:nvSpPr>
        <dsp:cNvPr id="0" name=""/>
        <dsp:cNvSpPr/>
      </dsp:nvSpPr>
      <dsp:spPr>
        <a:xfrm>
          <a:off x="0" y="1574531"/>
          <a:ext cx="9618133" cy="41974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1941E-1621-4EB9-AEAD-74696D2187C1}">
      <dsp:nvSpPr>
        <dsp:cNvPr id="0" name=""/>
        <dsp:cNvSpPr/>
      </dsp:nvSpPr>
      <dsp:spPr>
        <a:xfrm>
          <a:off x="126971" y="1668973"/>
          <a:ext cx="230857" cy="23085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4A0AA8-8EE1-4823-9A1C-A0DB39146438}">
      <dsp:nvSpPr>
        <dsp:cNvPr id="0" name=""/>
        <dsp:cNvSpPr/>
      </dsp:nvSpPr>
      <dsp:spPr>
        <a:xfrm>
          <a:off x="484801" y="1574531"/>
          <a:ext cx="9133331" cy="41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23" tIns="44423" rIns="44423" bIns="44423" numCol="1" spcCol="1270" anchor="ctr" anchorCtr="0">
          <a:noAutofit/>
        </a:bodyPr>
        <a:lstStyle/>
        <a:p>
          <a:pPr marL="0" lvl="0" indent="0" algn="l" defTabSz="711200">
            <a:lnSpc>
              <a:spcPct val="90000"/>
            </a:lnSpc>
            <a:spcBef>
              <a:spcPct val="0"/>
            </a:spcBef>
            <a:spcAft>
              <a:spcPct val="35000"/>
            </a:spcAft>
            <a:buNone/>
          </a:pPr>
          <a:r>
            <a:rPr lang="en-US" sz="1600" kern="1200"/>
            <a:t>&gt;</a:t>
          </a:r>
          <a:r>
            <a:rPr lang="en-US" sz="1600" b="1" kern="1200"/>
            <a:t>Data collection methods:</a:t>
          </a:r>
          <a:endParaRPr lang="en-US" sz="1600" kern="1200"/>
        </a:p>
      </dsp:txBody>
      <dsp:txXfrm>
        <a:off x="484801" y="1574531"/>
        <a:ext cx="9133331" cy="419741"/>
      </dsp:txXfrm>
    </dsp:sp>
    <dsp:sp modelId="{8C579E86-74C7-4C3B-8126-D5139DEF65EB}">
      <dsp:nvSpPr>
        <dsp:cNvPr id="0" name=""/>
        <dsp:cNvSpPr/>
      </dsp:nvSpPr>
      <dsp:spPr>
        <a:xfrm>
          <a:off x="0" y="2099208"/>
          <a:ext cx="9618133" cy="41974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A69422-9F40-4EFE-96F0-9FA1F93A911F}">
      <dsp:nvSpPr>
        <dsp:cNvPr id="0" name=""/>
        <dsp:cNvSpPr/>
      </dsp:nvSpPr>
      <dsp:spPr>
        <a:xfrm>
          <a:off x="126971" y="2193650"/>
          <a:ext cx="230857" cy="230857"/>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2DB5B4-20F6-4FB6-9095-E0D1CD8CBE77}">
      <dsp:nvSpPr>
        <dsp:cNvPr id="0" name=""/>
        <dsp:cNvSpPr/>
      </dsp:nvSpPr>
      <dsp:spPr>
        <a:xfrm>
          <a:off x="484801" y="2099208"/>
          <a:ext cx="9133331" cy="41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23" tIns="44423" rIns="44423" bIns="44423" numCol="1" spcCol="1270" anchor="ctr" anchorCtr="0">
          <a:noAutofit/>
        </a:bodyPr>
        <a:lstStyle/>
        <a:p>
          <a:pPr marL="0" lvl="0" indent="0" algn="l" defTabSz="711200">
            <a:lnSpc>
              <a:spcPct val="90000"/>
            </a:lnSpc>
            <a:spcBef>
              <a:spcPct val="0"/>
            </a:spcBef>
            <a:spcAft>
              <a:spcPct val="35000"/>
            </a:spcAft>
            <a:buNone/>
          </a:pPr>
          <a:r>
            <a:rPr lang="en-US" sz="1600" kern="1200"/>
            <a:t>–</a:t>
          </a:r>
          <a:r>
            <a:rPr lang="en-US" sz="1600" b="1" kern="1200"/>
            <a:t>Qualitative interviews</a:t>
          </a:r>
          <a:endParaRPr lang="en-US" sz="1600" kern="1200"/>
        </a:p>
      </dsp:txBody>
      <dsp:txXfrm>
        <a:off x="484801" y="2099208"/>
        <a:ext cx="9133331" cy="419741"/>
      </dsp:txXfrm>
    </dsp:sp>
    <dsp:sp modelId="{7A27A839-D434-4345-81A6-B3984BF47E9F}">
      <dsp:nvSpPr>
        <dsp:cNvPr id="0" name=""/>
        <dsp:cNvSpPr/>
      </dsp:nvSpPr>
      <dsp:spPr>
        <a:xfrm>
          <a:off x="0" y="2623885"/>
          <a:ext cx="9618133" cy="41974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FB9C5D-6257-40BE-BF1F-016C505B9DA0}">
      <dsp:nvSpPr>
        <dsp:cNvPr id="0" name=""/>
        <dsp:cNvSpPr/>
      </dsp:nvSpPr>
      <dsp:spPr>
        <a:xfrm>
          <a:off x="126971" y="2718327"/>
          <a:ext cx="230857" cy="230857"/>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0177E7-24BD-4F64-8CFA-DA9755C6E17B}">
      <dsp:nvSpPr>
        <dsp:cNvPr id="0" name=""/>
        <dsp:cNvSpPr/>
      </dsp:nvSpPr>
      <dsp:spPr>
        <a:xfrm>
          <a:off x="484801" y="2623885"/>
          <a:ext cx="9133331" cy="41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23" tIns="44423" rIns="44423" bIns="44423" numCol="1" spcCol="1270" anchor="ctr" anchorCtr="0">
          <a:noAutofit/>
        </a:bodyPr>
        <a:lstStyle/>
        <a:p>
          <a:pPr marL="0" lvl="0" indent="0" algn="l" defTabSz="711200">
            <a:lnSpc>
              <a:spcPct val="90000"/>
            </a:lnSpc>
            <a:spcBef>
              <a:spcPct val="0"/>
            </a:spcBef>
            <a:spcAft>
              <a:spcPct val="35000"/>
            </a:spcAft>
            <a:buNone/>
          </a:pPr>
          <a:r>
            <a:rPr lang="en-US" sz="1600" kern="1200"/>
            <a:t>&gt;</a:t>
          </a:r>
          <a:r>
            <a:rPr lang="en-US" sz="1600" b="1" kern="1200"/>
            <a:t>28 one-on-one interviews (12 stakeholders, 16 recruits)</a:t>
          </a:r>
          <a:endParaRPr lang="en-US" sz="1600" kern="1200"/>
        </a:p>
      </dsp:txBody>
      <dsp:txXfrm>
        <a:off x="484801" y="2623885"/>
        <a:ext cx="9133331" cy="419741"/>
      </dsp:txXfrm>
    </dsp:sp>
    <dsp:sp modelId="{CE35E743-5B6B-49B6-A6BF-E4A1E099E7CB}">
      <dsp:nvSpPr>
        <dsp:cNvPr id="0" name=""/>
        <dsp:cNvSpPr/>
      </dsp:nvSpPr>
      <dsp:spPr>
        <a:xfrm>
          <a:off x="0" y="3148563"/>
          <a:ext cx="9618133" cy="41974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530A38-BB43-4F35-A7FB-5461BEF520E7}">
      <dsp:nvSpPr>
        <dsp:cNvPr id="0" name=""/>
        <dsp:cNvSpPr/>
      </dsp:nvSpPr>
      <dsp:spPr>
        <a:xfrm>
          <a:off x="126971" y="3243005"/>
          <a:ext cx="230857" cy="230857"/>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5EB2C7-612F-4ECC-B44E-AB2D9EFA0AD2}">
      <dsp:nvSpPr>
        <dsp:cNvPr id="0" name=""/>
        <dsp:cNvSpPr/>
      </dsp:nvSpPr>
      <dsp:spPr>
        <a:xfrm>
          <a:off x="484801" y="3148563"/>
          <a:ext cx="9133331" cy="41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23" tIns="44423" rIns="44423" bIns="44423" numCol="1" spcCol="1270" anchor="ctr" anchorCtr="0">
          <a:noAutofit/>
        </a:bodyPr>
        <a:lstStyle/>
        <a:p>
          <a:pPr marL="0" lvl="0" indent="0" algn="l" defTabSz="711200">
            <a:lnSpc>
              <a:spcPct val="90000"/>
            </a:lnSpc>
            <a:spcBef>
              <a:spcPct val="0"/>
            </a:spcBef>
            <a:spcAft>
              <a:spcPct val="35000"/>
            </a:spcAft>
            <a:buNone/>
          </a:pPr>
          <a:r>
            <a:rPr lang="en-US" sz="1600" kern="1200"/>
            <a:t>–</a:t>
          </a:r>
          <a:r>
            <a:rPr lang="en-US" sz="1600" b="1" kern="1200"/>
            <a:t>Quantitative Survey</a:t>
          </a:r>
          <a:endParaRPr lang="en-US" sz="1600" kern="1200"/>
        </a:p>
      </dsp:txBody>
      <dsp:txXfrm>
        <a:off x="484801" y="3148563"/>
        <a:ext cx="9133331" cy="419741"/>
      </dsp:txXfrm>
    </dsp:sp>
    <dsp:sp modelId="{2026443B-20CF-4C7A-B1EA-F7E70FDA6818}">
      <dsp:nvSpPr>
        <dsp:cNvPr id="0" name=""/>
        <dsp:cNvSpPr/>
      </dsp:nvSpPr>
      <dsp:spPr>
        <a:xfrm>
          <a:off x="0" y="3673240"/>
          <a:ext cx="9618133" cy="41974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B53E45-6D10-4BF5-8F46-9223CE013797}">
      <dsp:nvSpPr>
        <dsp:cNvPr id="0" name=""/>
        <dsp:cNvSpPr/>
      </dsp:nvSpPr>
      <dsp:spPr>
        <a:xfrm>
          <a:off x="126971" y="3767682"/>
          <a:ext cx="230857" cy="230857"/>
        </a:xfrm>
        <a:prstGeom prst="rect">
          <a:avLst/>
        </a:prstGeom>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E0FE14-1FBA-4176-BCAE-83D1B047958B}">
      <dsp:nvSpPr>
        <dsp:cNvPr id="0" name=""/>
        <dsp:cNvSpPr/>
      </dsp:nvSpPr>
      <dsp:spPr>
        <a:xfrm>
          <a:off x="484801" y="3673240"/>
          <a:ext cx="9133331" cy="41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23" tIns="44423" rIns="44423" bIns="44423" numCol="1" spcCol="1270" anchor="ctr" anchorCtr="0">
          <a:noAutofit/>
        </a:bodyPr>
        <a:lstStyle/>
        <a:p>
          <a:pPr marL="0" lvl="0" indent="0" algn="l" defTabSz="711200">
            <a:lnSpc>
              <a:spcPct val="90000"/>
            </a:lnSpc>
            <a:spcBef>
              <a:spcPct val="0"/>
            </a:spcBef>
            <a:spcAft>
              <a:spcPct val="35000"/>
            </a:spcAft>
            <a:buNone/>
          </a:pPr>
          <a:r>
            <a:rPr lang="en-US" sz="1600" kern="1200"/>
            <a:t>&gt;</a:t>
          </a:r>
          <a:r>
            <a:rPr lang="en-US" sz="1600" b="1" kern="1200"/>
            <a:t>Recruit survey (16 recruits)</a:t>
          </a:r>
          <a:endParaRPr lang="en-US" sz="1600" kern="1200"/>
        </a:p>
      </dsp:txBody>
      <dsp:txXfrm>
        <a:off x="484801" y="3673240"/>
        <a:ext cx="9133331" cy="419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88F05-EFCA-45F4-AAED-010E9F8B8AE4}">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40 Kent PD recruits have completed the program </a:t>
          </a:r>
        </a:p>
      </dsp:txBody>
      <dsp:txXfrm>
        <a:off x="0" y="93057"/>
        <a:ext cx="3005666" cy="1803399"/>
      </dsp:txXfrm>
    </dsp:sp>
    <dsp:sp modelId="{389A5826-E9C0-4B04-8321-E1735DEC0ACB}">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DOC grant fully funding our current year </a:t>
          </a:r>
        </a:p>
      </dsp:txBody>
      <dsp:txXfrm>
        <a:off x="3306233" y="93057"/>
        <a:ext cx="3005666" cy="1803399"/>
      </dsp:txXfrm>
    </dsp:sp>
    <dsp:sp modelId="{485E3175-5FDF-4BA4-A9E5-5B51F27D711A}">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Expanded to 3 community-based organizations </a:t>
          </a:r>
        </a:p>
      </dsp:txBody>
      <dsp:txXfrm>
        <a:off x="6612466" y="93057"/>
        <a:ext cx="3005666" cy="1803399"/>
      </dsp:txXfrm>
    </dsp:sp>
    <dsp:sp modelId="{069303FA-915E-4A4D-A595-5B8D319468C4}">
      <dsp:nvSpPr>
        <dsp:cNvPr id="0" name=""/>
        <dsp:cNvSpPr/>
      </dsp:nvSpPr>
      <dsp:spPr>
        <a:xfrm>
          <a:off x="1653116"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Improved orientation and understanding of learning goals </a:t>
          </a:r>
        </a:p>
      </dsp:txBody>
      <dsp:txXfrm>
        <a:off x="1653116" y="2197024"/>
        <a:ext cx="3005666" cy="1803399"/>
      </dsp:txXfrm>
    </dsp:sp>
    <dsp:sp modelId="{C8058B78-B112-4196-BC21-4A3B8DDCB236}">
      <dsp:nvSpPr>
        <dsp:cNvPr id="0" name=""/>
        <dsp:cNvSpPr/>
      </dsp:nvSpPr>
      <dsp:spPr>
        <a:xfrm>
          <a:off x="4959349"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Ongoing formal study by University of Washington </a:t>
          </a:r>
        </a:p>
      </dsp:txBody>
      <dsp:txXfrm>
        <a:off x="4959349" y="2197024"/>
        <a:ext cx="3005666" cy="18033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81F1F836-D6D3-4170-AD5F-4AA7B9C3F701}" type="datetimeFigureOut">
              <a:rPr lang="en-US" smtClean="0"/>
              <a:t>11/6/2023</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0C77B1E6-2BD9-4FD4-A629-5742AEA11AA4}" type="slidenum">
              <a:rPr lang="en-US" smtClean="0"/>
              <a:t>‹#›</a:t>
            </a:fld>
            <a:endParaRPr lang="en-US"/>
          </a:p>
        </p:txBody>
      </p:sp>
    </p:spTree>
    <p:extLst>
      <p:ext uri="{BB962C8B-B14F-4D97-AF65-F5344CB8AC3E}">
        <p14:creationId xmlns:p14="http://schemas.microsoft.com/office/powerpoint/2010/main" val="127784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C77B1E6-2BD9-4FD4-A629-5742AEA11AA4}" type="slidenum">
              <a:rPr lang="en-US" smtClean="0"/>
              <a:t>19</a:t>
            </a:fld>
            <a:endParaRPr lang="en-US"/>
          </a:p>
        </p:txBody>
      </p:sp>
    </p:spTree>
    <p:extLst>
      <p:ext uri="{BB962C8B-B14F-4D97-AF65-F5344CB8AC3E}">
        <p14:creationId xmlns:p14="http://schemas.microsoft.com/office/powerpoint/2010/main" val="304924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218CF3-1BB5-4C36-9D0A-62D8B824D5F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6287D-A3FE-415F-93EF-21BD15BCBEF1}" type="slidenum">
              <a:rPr lang="en-US" smtClean="0"/>
              <a:t>‹#›</a:t>
            </a:fld>
            <a:endParaRPr lang="en-US"/>
          </a:p>
        </p:txBody>
      </p:sp>
    </p:spTree>
    <p:extLst>
      <p:ext uri="{BB962C8B-B14F-4D97-AF65-F5344CB8AC3E}">
        <p14:creationId xmlns:p14="http://schemas.microsoft.com/office/powerpoint/2010/main" val="28905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218CF3-1BB5-4C36-9D0A-62D8B824D5F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6287D-A3FE-415F-93EF-21BD15BCBEF1}" type="slidenum">
              <a:rPr lang="en-US" smtClean="0"/>
              <a:t>‹#›</a:t>
            </a:fld>
            <a:endParaRPr lang="en-US"/>
          </a:p>
        </p:txBody>
      </p:sp>
    </p:spTree>
    <p:extLst>
      <p:ext uri="{BB962C8B-B14F-4D97-AF65-F5344CB8AC3E}">
        <p14:creationId xmlns:p14="http://schemas.microsoft.com/office/powerpoint/2010/main" val="178320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218CF3-1BB5-4C36-9D0A-62D8B824D5F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6287D-A3FE-415F-93EF-21BD15BCBEF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67794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218CF3-1BB5-4C36-9D0A-62D8B824D5F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6287D-A3FE-415F-93EF-21BD15BCBEF1}" type="slidenum">
              <a:rPr lang="en-US" smtClean="0"/>
              <a:t>‹#›</a:t>
            </a:fld>
            <a:endParaRPr lang="en-US"/>
          </a:p>
        </p:txBody>
      </p:sp>
    </p:spTree>
    <p:extLst>
      <p:ext uri="{BB962C8B-B14F-4D97-AF65-F5344CB8AC3E}">
        <p14:creationId xmlns:p14="http://schemas.microsoft.com/office/powerpoint/2010/main" val="311949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218CF3-1BB5-4C36-9D0A-62D8B824D5F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6287D-A3FE-415F-93EF-21BD15BCBEF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22856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218CF3-1BB5-4C36-9D0A-62D8B824D5F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6287D-A3FE-415F-93EF-21BD15BCBEF1}" type="slidenum">
              <a:rPr lang="en-US" smtClean="0"/>
              <a:t>‹#›</a:t>
            </a:fld>
            <a:endParaRPr lang="en-US"/>
          </a:p>
        </p:txBody>
      </p:sp>
    </p:spTree>
    <p:extLst>
      <p:ext uri="{BB962C8B-B14F-4D97-AF65-F5344CB8AC3E}">
        <p14:creationId xmlns:p14="http://schemas.microsoft.com/office/powerpoint/2010/main" val="2942221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218CF3-1BB5-4C36-9D0A-62D8B824D5F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6287D-A3FE-415F-93EF-21BD15BCBEF1}" type="slidenum">
              <a:rPr lang="en-US" smtClean="0"/>
              <a:t>‹#›</a:t>
            </a:fld>
            <a:endParaRPr lang="en-US"/>
          </a:p>
        </p:txBody>
      </p:sp>
    </p:spTree>
    <p:extLst>
      <p:ext uri="{BB962C8B-B14F-4D97-AF65-F5344CB8AC3E}">
        <p14:creationId xmlns:p14="http://schemas.microsoft.com/office/powerpoint/2010/main" val="1179814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218CF3-1BB5-4C36-9D0A-62D8B824D5F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6287D-A3FE-415F-93EF-21BD15BCBEF1}" type="slidenum">
              <a:rPr lang="en-US" smtClean="0"/>
              <a:t>‹#›</a:t>
            </a:fld>
            <a:endParaRPr lang="en-US"/>
          </a:p>
        </p:txBody>
      </p:sp>
    </p:spTree>
    <p:extLst>
      <p:ext uri="{BB962C8B-B14F-4D97-AF65-F5344CB8AC3E}">
        <p14:creationId xmlns:p14="http://schemas.microsoft.com/office/powerpoint/2010/main" val="194482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218CF3-1BB5-4C36-9D0A-62D8B824D5F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6287D-A3FE-415F-93EF-21BD15BCBEF1}" type="slidenum">
              <a:rPr lang="en-US" smtClean="0"/>
              <a:t>‹#›</a:t>
            </a:fld>
            <a:endParaRPr lang="en-US"/>
          </a:p>
        </p:txBody>
      </p:sp>
    </p:spTree>
    <p:extLst>
      <p:ext uri="{BB962C8B-B14F-4D97-AF65-F5344CB8AC3E}">
        <p14:creationId xmlns:p14="http://schemas.microsoft.com/office/powerpoint/2010/main" val="10490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218CF3-1BB5-4C36-9D0A-62D8B824D5FC}"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6287D-A3FE-415F-93EF-21BD15BCBEF1}" type="slidenum">
              <a:rPr lang="en-US" smtClean="0"/>
              <a:t>‹#›</a:t>
            </a:fld>
            <a:endParaRPr lang="en-US"/>
          </a:p>
        </p:txBody>
      </p:sp>
    </p:spTree>
    <p:extLst>
      <p:ext uri="{BB962C8B-B14F-4D97-AF65-F5344CB8AC3E}">
        <p14:creationId xmlns:p14="http://schemas.microsoft.com/office/powerpoint/2010/main" val="94094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218CF3-1BB5-4C36-9D0A-62D8B824D5FC}"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6287D-A3FE-415F-93EF-21BD15BCBEF1}" type="slidenum">
              <a:rPr lang="en-US" smtClean="0"/>
              <a:t>‹#›</a:t>
            </a:fld>
            <a:endParaRPr lang="en-US"/>
          </a:p>
        </p:txBody>
      </p:sp>
    </p:spTree>
    <p:extLst>
      <p:ext uri="{BB962C8B-B14F-4D97-AF65-F5344CB8AC3E}">
        <p14:creationId xmlns:p14="http://schemas.microsoft.com/office/powerpoint/2010/main" val="19999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218CF3-1BB5-4C36-9D0A-62D8B824D5FC}"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96287D-A3FE-415F-93EF-21BD15BCBEF1}" type="slidenum">
              <a:rPr lang="en-US" smtClean="0"/>
              <a:t>‹#›</a:t>
            </a:fld>
            <a:endParaRPr lang="en-US"/>
          </a:p>
        </p:txBody>
      </p:sp>
    </p:spTree>
    <p:extLst>
      <p:ext uri="{BB962C8B-B14F-4D97-AF65-F5344CB8AC3E}">
        <p14:creationId xmlns:p14="http://schemas.microsoft.com/office/powerpoint/2010/main" val="14351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FA218CF3-1BB5-4C36-9D0A-62D8B824D5FC}"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96287D-A3FE-415F-93EF-21BD15BCBEF1}" type="slidenum">
              <a:rPr lang="en-US" smtClean="0"/>
              <a:t>‹#›</a:t>
            </a:fld>
            <a:endParaRPr lang="en-US"/>
          </a:p>
        </p:txBody>
      </p:sp>
    </p:spTree>
    <p:extLst>
      <p:ext uri="{BB962C8B-B14F-4D97-AF65-F5344CB8AC3E}">
        <p14:creationId xmlns:p14="http://schemas.microsoft.com/office/powerpoint/2010/main" val="21999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18CF3-1BB5-4C36-9D0A-62D8B824D5FC}"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96287D-A3FE-415F-93EF-21BD15BCBEF1}" type="slidenum">
              <a:rPr lang="en-US" smtClean="0"/>
              <a:t>‹#›</a:t>
            </a:fld>
            <a:endParaRPr lang="en-US"/>
          </a:p>
        </p:txBody>
      </p:sp>
    </p:spTree>
    <p:extLst>
      <p:ext uri="{BB962C8B-B14F-4D97-AF65-F5344CB8AC3E}">
        <p14:creationId xmlns:p14="http://schemas.microsoft.com/office/powerpoint/2010/main" val="369455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218CF3-1BB5-4C36-9D0A-62D8B824D5FC}"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6287D-A3FE-415F-93EF-21BD15BCBEF1}" type="slidenum">
              <a:rPr lang="en-US" smtClean="0"/>
              <a:t>‹#›</a:t>
            </a:fld>
            <a:endParaRPr lang="en-US"/>
          </a:p>
        </p:txBody>
      </p:sp>
    </p:spTree>
    <p:extLst>
      <p:ext uri="{BB962C8B-B14F-4D97-AF65-F5344CB8AC3E}">
        <p14:creationId xmlns:p14="http://schemas.microsoft.com/office/powerpoint/2010/main" val="191975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218CF3-1BB5-4C36-9D0A-62D8B824D5FC}"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6287D-A3FE-415F-93EF-21BD15BCBEF1}" type="slidenum">
              <a:rPr lang="en-US" smtClean="0"/>
              <a:t>‹#›</a:t>
            </a:fld>
            <a:endParaRPr lang="en-US"/>
          </a:p>
        </p:txBody>
      </p:sp>
    </p:spTree>
    <p:extLst>
      <p:ext uri="{BB962C8B-B14F-4D97-AF65-F5344CB8AC3E}">
        <p14:creationId xmlns:p14="http://schemas.microsoft.com/office/powerpoint/2010/main" val="317197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218CF3-1BB5-4C36-9D0A-62D8B824D5FC}" type="datetimeFigureOut">
              <a:rPr lang="en-US" smtClean="0"/>
              <a:t>11/6/2023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96287D-A3FE-415F-93EF-21BD15BCBEF1}" type="slidenum">
              <a:rPr lang="en-US" smtClean="0"/>
              <a:t>‹#›</a:t>
            </a:fld>
            <a:endParaRPr lang="en-US"/>
          </a:p>
        </p:txBody>
      </p:sp>
    </p:spTree>
    <p:extLst>
      <p:ext uri="{BB962C8B-B14F-4D97-AF65-F5344CB8AC3E}">
        <p14:creationId xmlns:p14="http://schemas.microsoft.com/office/powerpoint/2010/main" val="1625986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Agrove@kentwa.gov"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7A4E5279-FD7F-4A9F-9E99-87A402E267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861" r="1" b="236"/>
          <a:stretch/>
        </p:blipFill>
        <p:spPr>
          <a:xfrm>
            <a:off x="568452" y="571500"/>
            <a:ext cx="11055096" cy="5715000"/>
          </a:xfrm>
          <a:prstGeom prst="rect">
            <a:avLst/>
          </a:prstGeom>
        </p:spPr>
      </p:pic>
    </p:spTree>
    <p:extLst>
      <p:ext uri="{BB962C8B-B14F-4D97-AF65-F5344CB8AC3E}">
        <p14:creationId xmlns:p14="http://schemas.microsoft.com/office/powerpoint/2010/main" val="275763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5BB3F3-699C-AD52-3BF7-3022953375E6}"/>
              </a:ext>
            </a:extLst>
          </p:cNvPr>
          <p:cNvSpPr>
            <a:spLocks noGrp="1"/>
          </p:cNvSpPr>
          <p:nvPr>
            <p:ph idx="1"/>
          </p:nvPr>
        </p:nvSpPr>
        <p:spPr>
          <a:xfrm>
            <a:off x="677334" y="1253067"/>
            <a:ext cx="6155266" cy="4351866"/>
          </a:xfrm>
        </p:spPr>
        <p:txBody>
          <a:bodyPr vert="horz" lIns="91440" tIns="45720" rIns="91440" bIns="45720" rtlCol="0" anchor="ctr">
            <a:normAutofit/>
          </a:bodyPr>
          <a:lstStyle/>
          <a:p>
            <a:pPr lvl="1"/>
            <a:r>
              <a:rPr lang="en-US" sz="1500" dirty="0"/>
              <a:t>"This was my first time interacting personally with people actively experiencing homelessness and developing a deeper understanding of the challenges they face." -Recruit </a:t>
            </a:r>
          </a:p>
          <a:p>
            <a:pPr lvl="1"/>
            <a:r>
              <a:rPr lang="en-US" sz="1500" dirty="0"/>
              <a:t>"Throughout my time at VMP, I had the opportunity to interact with people experiencing difficulty in their life, from single moms living in their cars with their kids, to kids facing the uncertainty of not knowing where they will go to sleep that night or where their next meal will come from. This experience has taught me to approach people with compassion because I don’t know what they are dealing with." -Recruit </a:t>
            </a:r>
          </a:p>
          <a:p>
            <a:pPr lvl="1"/>
            <a:r>
              <a:rPr lang="en-US" sz="1500" dirty="0"/>
              <a:t>"I’m working through the Motivational Interviewing (MI) curriculum, a non-confrontational, collaborative way of talking to people as a means of helping them intrinsically decide to make positive change in their life. I can see how this could potentially be useful when interacting with the public as a police officer." -Recruit</a:t>
            </a:r>
          </a:p>
        </p:txBody>
      </p:sp>
      <p:sp>
        <p:nvSpPr>
          <p:cNvPr id="27" name="Rectangle 26">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9" name="Straight Connector 28">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E2F0059-5ACD-FD11-874E-917535C20757}"/>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Vine Maple Place Recruit Feedback</a:t>
            </a:r>
          </a:p>
        </p:txBody>
      </p:sp>
    </p:spTree>
    <p:extLst>
      <p:ext uri="{BB962C8B-B14F-4D97-AF65-F5344CB8AC3E}">
        <p14:creationId xmlns:p14="http://schemas.microsoft.com/office/powerpoint/2010/main" val="2757518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53" name="Group 413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40" name="Straight Connector 413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41" name="Straight Connector 414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4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4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44" name="Isosceles Triangle 414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4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4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4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48" name="Isosceles Triangle 414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49" name="Isosceles Triangle 414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BD910D6-9890-4957-A9AA-2E9069D33FB6}"/>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sz="3300"/>
              <a:t>Program &amp; Learning Goals </a:t>
            </a:r>
            <a:endParaRPr lang="en-US" sz="3300" dirty="0"/>
          </a:p>
        </p:txBody>
      </p:sp>
      <p:sp>
        <p:nvSpPr>
          <p:cNvPr id="3" name="Content Placeholder 2">
            <a:extLst>
              <a:ext uri="{FF2B5EF4-FFF2-40B4-BE49-F238E27FC236}">
                <a16:creationId xmlns:a16="http://schemas.microsoft.com/office/drawing/2014/main" id="{CCBC99A9-8B82-4AD2-AA72-4A001BD7188F}"/>
              </a:ext>
            </a:extLst>
          </p:cNvPr>
          <p:cNvSpPr>
            <a:spLocks noGrp="1"/>
          </p:cNvSpPr>
          <p:nvPr>
            <p:ph sz="half" idx="1"/>
          </p:nvPr>
        </p:nvSpPr>
        <p:spPr>
          <a:xfrm>
            <a:off x="5209563" y="2160589"/>
            <a:ext cx="4064439" cy="3880773"/>
          </a:xfrm>
        </p:spPr>
        <p:txBody>
          <a:bodyPr vert="horz" lIns="91440" tIns="45720" rIns="91440" bIns="45720" rtlCol="0">
            <a:normAutofit/>
          </a:bodyPr>
          <a:lstStyle/>
          <a:p>
            <a:pPr>
              <a:lnSpc>
                <a:spcPct val="90000"/>
              </a:lnSpc>
            </a:pPr>
            <a:r>
              <a:rPr lang="en-US" sz="1100"/>
              <a:t>Provide officers firsthand experience and in-person engagement designed to impart understanding, empathy, compassion and trust</a:t>
            </a:r>
          </a:p>
          <a:p>
            <a:pPr>
              <a:lnSpc>
                <a:spcPct val="90000"/>
              </a:lnSpc>
            </a:pPr>
            <a:r>
              <a:rPr lang="en-US" sz="1100"/>
              <a:t>Forge life-long personal relationships between officers, service providers, and community members </a:t>
            </a:r>
          </a:p>
          <a:p>
            <a:pPr>
              <a:lnSpc>
                <a:spcPct val="90000"/>
              </a:lnSpc>
            </a:pPr>
            <a:r>
              <a:rPr lang="en-US" sz="1100"/>
              <a:t>Strengthen communication and trust between the Kent Police Department and our community members</a:t>
            </a:r>
          </a:p>
          <a:p>
            <a:pPr>
              <a:lnSpc>
                <a:spcPct val="90000"/>
              </a:lnSpc>
            </a:pPr>
            <a:r>
              <a:rPr lang="en-US" sz="1100"/>
              <a:t>The ability to self-reflect on and acknowledge any implicit biases</a:t>
            </a:r>
          </a:p>
          <a:p>
            <a:pPr>
              <a:lnSpc>
                <a:spcPct val="90000"/>
              </a:lnSpc>
            </a:pPr>
            <a:r>
              <a:rPr lang="en-US" sz="1100"/>
              <a:t>Demonstrate the ability to communicate effectively with Kent residents from cultures other than their own</a:t>
            </a:r>
          </a:p>
          <a:p>
            <a:pPr>
              <a:lnSpc>
                <a:spcPct val="90000"/>
              </a:lnSpc>
            </a:pPr>
            <a:r>
              <a:rPr lang="en-US" sz="1100"/>
              <a:t>Recruits demonstrate the ability and eagerness to learn about cultures other than their own including subcultures within groups</a:t>
            </a:r>
          </a:p>
          <a:p>
            <a:pPr>
              <a:lnSpc>
                <a:spcPct val="90000"/>
              </a:lnSpc>
            </a:pPr>
            <a:endParaRPr lang="en-US" sz="1100"/>
          </a:p>
          <a:p>
            <a:pPr>
              <a:lnSpc>
                <a:spcPct val="90000"/>
              </a:lnSpc>
            </a:pPr>
            <a:endParaRPr lang="en-US" sz="1100" dirty="0"/>
          </a:p>
        </p:txBody>
      </p:sp>
      <p:pic>
        <p:nvPicPr>
          <p:cNvPr id="4154" name="Picture 4134" descr="Hands holding each other's wrists and interlinked to form a circle">
            <a:extLst>
              <a:ext uri="{FF2B5EF4-FFF2-40B4-BE49-F238E27FC236}">
                <a16:creationId xmlns:a16="http://schemas.microsoft.com/office/drawing/2014/main" id="{2C511001-A2CB-DFDF-5231-0299E0305AEC}"/>
              </a:ext>
            </a:extLst>
          </p:cNvPr>
          <p:cNvPicPr>
            <a:picLocks noChangeAspect="1"/>
          </p:cNvPicPr>
          <p:nvPr/>
        </p:nvPicPr>
        <p:blipFill rotWithShape="1">
          <a:blip r:embed="rId2"/>
          <a:srcRect l="25562" r="21927"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155" name="Isosceles Triangle 415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9768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1" name="Rectangle 60">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8">
            <a:extLst>
              <a:ext uri="{FF2B5EF4-FFF2-40B4-BE49-F238E27FC236}">
                <a16:creationId xmlns:a16="http://schemas.microsoft.com/office/drawing/2014/main" id="{35E84531-4DC5-4636-BC49-FCF1059BCACB}"/>
              </a:ext>
            </a:extLst>
          </p:cNvPr>
          <p:cNvPicPr>
            <a:picLocks noGrp="1" noChangeAspect="1"/>
          </p:cNvPicPr>
          <p:nvPr>
            <p:ph sz="half" idx="2"/>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24112" b="19638"/>
          <a:stretch/>
        </p:blipFill>
        <p:spPr>
          <a:xfrm>
            <a:off x="20" y="10"/>
            <a:ext cx="12191980" cy="6857990"/>
          </a:xfrm>
          <a:prstGeom prst="rect">
            <a:avLst/>
          </a:prstGeom>
        </p:spPr>
      </p:pic>
      <p:sp>
        <p:nvSpPr>
          <p:cNvPr id="2" name="Title 1">
            <a:extLst>
              <a:ext uri="{FF2B5EF4-FFF2-40B4-BE49-F238E27FC236}">
                <a16:creationId xmlns:a16="http://schemas.microsoft.com/office/drawing/2014/main" id="{E86D0F84-F393-49A1-86E0-3653428FDC76}"/>
              </a:ext>
            </a:extLst>
          </p:cNvPr>
          <p:cNvSpPr>
            <a:spLocks noGrp="1"/>
          </p:cNvSpPr>
          <p:nvPr>
            <p:ph type="title"/>
          </p:nvPr>
        </p:nvSpPr>
        <p:spPr>
          <a:xfrm>
            <a:off x="677334" y="609600"/>
            <a:ext cx="9973376" cy="1320800"/>
          </a:xfrm>
        </p:spPr>
        <p:txBody>
          <a:bodyPr vert="horz" lIns="91440" tIns="45720" rIns="91440" bIns="45720" rtlCol="0" anchor="t">
            <a:normAutofit/>
          </a:bodyPr>
          <a:lstStyle/>
          <a:p>
            <a:r>
              <a:rPr lang="en-US" dirty="0"/>
              <a:t>WHAT COMMUNITY IMMERSION ACCOMPLISHES</a:t>
            </a:r>
          </a:p>
        </p:txBody>
      </p:sp>
      <p:sp>
        <p:nvSpPr>
          <p:cNvPr id="3" name="Content Placeholder 2">
            <a:extLst>
              <a:ext uri="{FF2B5EF4-FFF2-40B4-BE49-F238E27FC236}">
                <a16:creationId xmlns:a16="http://schemas.microsoft.com/office/drawing/2014/main" id="{14C0E8CD-1CD3-431C-9379-07028A139873}"/>
              </a:ext>
            </a:extLst>
          </p:cNvPr>
          <p:cNvSpPr>
            <a:spLocks noGrp="1"/>
          </p:cNvSpPr>
          <p:nvPr>
            <p:ph sz="half" idx="1"/>
          </p:nvPr>
        </p:nvSpPr>
        <p:spPr>
          <a:xfrm>
            <a:off x="734658" y="1695254"/>
            <a:ext cx="8596668" cy="4385506"/>
          </a:xfrm>
        </p:spPr>
        <p:txBody>
          <a:bodyPr vert="horz" lIns="91440" tIns="45720" rIns="91440" bIns="45720" rtlCol="0">
            <a:normAutofit fontScale="92500"/>
          </a:bodyPr>
          <a:lstStyle/>
          <a:p>
            <a:r>
              <a:rPr lang="en-US" sz="2200" dirty="0">
                <a:solidFill>
                  <a:srgbClr val="FFFFFF"/>
                </a:solidFill>
              </a:rPr>
              <a:t>New officers recognize serving the community is foundational to their role as Kent Police Officers</a:t>
            </a:r>
          </a:p>
          <a:p>
            <a:r>
              <a:rPr lang="en-US" sz="2200" dirty="0">
                <a:solidFill>
                  <a:srgbClr val="FFFFFF"/>
                </a:solidFill>
              </a:rPr>
              <a:t>Community mentors and organizations are shaping our officers from the ground up and empowering them with their diverse perspectives</a:t>
            </a:r>
          </a:p>
          <a:p>
            <a:r>
              <a:rPr lang="en-US" sz="2200" dirty="0">
                <a:solidFill>
                  <a:srgbClr val="FFFFFF"/>
                </a:solidFill>
              </a:rPr>
              <a:t>New officers learn from interactions with cultures other than their own before they make critical decisions on the street</a:t>
            </a:r>
          </a:p>
          <a:p>
            <a:r>
              <a:rPr lang="en-US" sz="2200" dirty="0">
                <a:solidFill>
                  <a:srgbClr val="FFFFFF"/>
                </a:solidFill>
              </a:rPr>
              <a:t>New officers know how to connect community members to local organizations and resources in their time of need</a:t>
            </a:r>
          </a:p>
          <a:p>
            <a:r>
              <a:rPr lang="en-US" sz="2200" dirty="0">
                <a:solidFill>
                  <a:srgbClr val="FFFFFF"/>
                </a:solidFill>
              </a:rPr>
              <a:t>KPD is developing and evaluating our recruits’ cultural competency before they become officers and are attracting recruits who value the ethic of service and community engagement </a:t>
            </a:r>
          </a:p>
          <a:p>
            <a:endParaRPr lang="en-US" dirty="0">
              <a:solidFill>
                <a:srgbClr val="FFFFFF"/>
              </a:solidFill>
            </a:endParaRPr>
          </a:p>
        </p:txBody>
      </p:sp>
    </p:spTree>
    <p:extLst>
      <p:ext uri="{BB962C8B-B14F-4D97-AF65-F5344CB8AC3E}">
        <p14:creationId xmlns:p14="http://schemas.microsoft.com/office/powerpoint/2010/main" val="53325495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F78DE1-2C96-5B41-7275-5A49ABC7404C}"/>
              </a:ext>
            </a:extLst>
          </p:cNvPr>
          <p:cNvSpPr>
            <a:spLocks noGrp="1"/>
          </p:cNvSpPr>
          <p:nvPr>
            <p:ph type="title"/>
          </p:nvPr>
        </p:nvSpPr>
        <p:spPr>
          <a:xfrm>
            <a:off x="1286933" y="609600"/>
            <a:ext cx="10197494" cy="1099457"/>
          </a:xfrm>
        </p:spPr>
        <p:txBody>
          <a:bodyPr>
            <a:normAutofit/>
          </a:bodyPr>
          <a:lstStyle/>
          <a:p>
            <a:r>
              <a:rPr lang="en-US" b="1">
                <a:ea typeface="+mj-lt"/>
                <a:cs typeface="+mj-lt"/>
              </a:rPr>
              <a:t>Evaluation</a:t>
            </a:r>
            <a:endParaRPr lang="en-US"/>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B815DB3-BBDF-D7A8-B230-B9A173947B18}"/>
              </a:ext>
            </a:extLst>
          </p:cNvPr>
          <p:cNvGraphicFramePr>
            <a:graphicFrameLocks noGrp="1"/>
          </p:cNvGraphicFramePr>
          <p:nvPr>
            <p:ph idx="1"/>
            <p:extLst>
              <p:ext uri="{D42A27DB-BD31-4B8C-83A1-F6EECF244321}">
                <p14:modId xmlns:p14="http://schemas.microsoft.com/office/powerpoint/2010/main" val="12885168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65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5" descr="A sign in front of a building&#10;&#10;Description automatically generated with low confidence">
            <a:extLst>
              <a:ext uri="{FF2B5EF4-FFF2-40B4-BE49-F238E27FC236}">
                <a16:creationId xmlns:a16="http://schemas.microsoft.com/office/drawing/2014/main" id="{6A12BD9F-8DD5-5D2A-C220-48ECE6393EA1}"/>
              </a:ext>
            </a:extLst>
          </p:cNvPr>
          <p:cNvPicPr>
            <a:picLocks noChangeAspect="1"/>
          </p:cNvPicPr>
          <p:nvPr/>
        </p:nvPicPr>
        <p:blipFill rotWithShape="1">
          <a:blip r:embed="rId2">
            <a:extLst>
              <a:ext uri="{28A0092B-C50C-407E-A947-70E740481C1C}">
                <a14:useLocalDpi xmlns:a14="http://schemas.microsoft.com/office/drawing/2010/main" val="0"/>
              </a:ext>
            </a:extLst>
          </a:blip>
          <a:srcRect l="9664" r="15676"/>
          <a:stretch/>
        </p:blipFill>
        <p:spPr>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2" name="Title 1">
            <a:extLst>
              <a:ext uri="{FF2B5EF4-FFF2-40B4-BE49-F238E27FC236}">
                <a16:creationId xmlns:a16="http://schemas.microsoft.com/office/drawing/2014/main" id="{C161AD79-907F-47A8-B84E-6FB403B6A37E}"/>
              </a:ext>
            </a:extLst>
          </p:cNvPr>
          <p:cNvSpPr>
            <a:spLocks noGrp="1"/>
          </p:cNvSpPr>
          <p:nvPr>
            <p:ph type="title"/>
          </p:nvPr>
        </p:nvSpPr>
        <p:spPr>
          <a:xfrm>
            <a:off x="4159225" y="609600"/>
            <a:ext cx="5114776" cy="1320800"/>
          </a:xfrm>
        </p:spPr>
        <p:txBody>
          <a:bodyPr vert="horz" lIns="91440" tIns="45720" rIns="91440" bIns="45720" rtlCol="0">
            <a:normAutofit/>
          </a:bodyPr>
          <a:lstStyle/>
          <a:p>
            <a:r>
              <a:rPr lang="en-US"/>
              <a:t>University of Washington Tacoma</a:t>
            </a:r>
          </a:p>
        </p:txBody>
      </p:sp>
      <p:pic>
        <p:nvPicPr>
          <p:cNvPr id="6" name="Content Placeholder 9">
            <a:extLst>
              <a:ext uri="{FF2B5EF4-FFF2-40B4-BE49-F238E27FC236}">
                <a16:creationId xmlns:a16="http://schemas.microsoft.com/office/drawing/2014/main" id="{A35A48D2-2F6C-23F6-6901-95891AA5195C}"/>
              </a:ext>
            </a:extLst>
          </p:cNvPr>
          <p:cNvPicPr>
            <a:picLocks noChangeAspect="1"/>
          </p:cNvPicPr>
          <p:nvPr/>
        </p:nvPicPr>
        <p:blipFill rotWithShape="1">
          <a:blip r:embed="rId3"/>
          <a:srcRect t="5470" r="-3" b="46719"/>
          <a:stretch/>
        </p:blipFill>
        <p:spPr>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p:spPr>
      </p:pic>
      <p:cxnSp>
        <p:nvCxnSpPr>
          <p:cNvPr id="17" name="Straight Connector 16">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54EDF619-22E3-49F4-83A3-95AF99EFCC5E}"/>
              </a:ext>
            </a:extLst>
          </p:cNvPr>
          <p:cNvSpPr>
            <a:spLocks noGrp="1"/>
          </p:cNvSpPr>
          <p:nvPr>
            <p:ph idx="1"/>
          </p:nvPr>
        </p:nvSpPr>
        <p:spPr>
          <a:xfrm>
            <a:off x="4159225" y="2160589"/>
            <a:ext cx="5114776" cy="3880773"/>
          </a:xfrm>
        </p:spPr>
        <p:txBody>
          <a:bodyPr vert="horz" lIns="91440" tIns="45720" rIns="91440" bIns="45720" rtlCol="0" anchor="t">
            <a:normAutofit/>
          </a:bodyPr>
          <a:lstStyle/>
          <a:p>
            <a:pPr>
              <a:lnSpc>
                <a:spcPct val="90000"/>
              </a:lnSpc>
            </a:pPr>
            <a:r>
              <a:rPr lang="en-US" sz="1500" dirty="0"/>
              <a:t>Meaningful interactions with community based organization clients which </a:t>
            </a:r>
            <a:r>
              <a:rPr lang="en-US" sz="1500" dirty="0">
                <a:solidFill>
                  <a:schemeClr val="tx1"/>
                </a:solidFill>
              </a:rPr>
              <a:t>deepened their understanding of refugee and asylee experiences and foster learning </a:t>
            </a:r>
            <a:r>
              <a:rPr lang="en-US" sz="1500" dirty="0"/>
              <a:t>about the systems that community members navigate</a:t>
            </a:r>
          </a:p>
          <a:p>
            <a:pPr>
              <a:lnSpc>
                <a:spcPct val="90000"/>
              </a:lnSpc>
            </a:pPr>
            <a:r>
              <a:rPr lang="en-US" sz="1500" dirty="0"/>
              <a:t>Recruits self-reported </a:t>
            </a:r>
            <a:r>
              <a:rPr lang="en-US" sz="1500" dirty="0">
                <a:solidFill>
                  <a:schemeClr val="tx1"/>
                </a:solidFill>
              </a:rPr>
              <a:t>knowledge about community resources and cultural practices increased </a:t>
            </a:r>
            <a:r>
              <a:rPr lang="en-US" sz="1500" dirty="0"/>
              <a:t>over the placement period</a:t>
            </a:r>
          </a:p>
          <a:p>
            <a:pPr>
              <a:lnSpc>
                <a:spcPct val="90000"/>
              </a:lnSpc>
            </a:pPr>
            <a:r>
              <a:rPr lang="en-US" sz="1500" dirty="0"/>
              <a:t>CILEP stakeholders reported the process of developing and implementing the program during its first year both built and deepened partnerships in the Kent community</a:t>
            </a:r>
          </a:p>
          <a:p>
            <a:pPr>
              <a:lnSpc>
                <a:spcPct val="90000"/>
              </a:lnSpc>
            </a:pPr>
            <a:r>
              <a:rPr lang="en-US" sz="1500" dirty="0"/>
              <a:t>The pilot implementation year of CILEP suggests this is a promising program with the potential to have positive impacts on new police recruits and the communities they serve</a:t>
            </a:r>
          </a:p>
        </p:txBody>
      </p:sp>
    </p:spTree>
    <p:extLst>
      <p:ext uri="{BB962C8B-B14F-4D97-AF65-F5344CB8AC3E}">
        <p14:creationId xmlns:p14="http://schemas.microsoft.com/office/powerpoint/2010/main" val="423796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D215A2F-AD23-FDC7-EF0A-5EAB0E2A1B96}"/>
              </a:ext>
            </a:extLst>
          </p:cNvPr>
          <p:cNvSpPr>
            <a:spLocks noGrp="1"/>
          </p:cNvSpPr>
          <p:nvPr>
            <p:ph type="title"/>
          </p:nvPr>
        </p:nvSpPr>
        <p:spPr>
          <a:xfrm>
            <a:off x="568056" y="1322832"/>
            <a:ext cx="3843375" cy="5175624"/>
          </a:xfrm>
        </p:spPr>
        <p:txBody>
          <a:bodyPr anchor="ctr">
            <a:normAutofit/>
          </a:bodyPr>
          <a:lstStyle/>
          <a:p>
            <a:r>
              <a:rPr lang="en-US" b="1" dirty="0">
                <a:solidFill>
                  <a:schemeClr val="tx1">
                    <a:lumMod val="85000"/>
                    <a:lumOff val="15000"/>
                  </a:schemeClr>
                </a:solidFill>
                <a:ea typeface="+mj-lt"/>
                <a:cs typeface="+mj-lt"/>
              </a:rPr>
              <a:t>Impacts on Recruits</a:t>
            </a:r>
            <a:br>
              <a:rPr lang="en-US" dirty="0">
                <a:solidFill>
                  <a:schemeClr val="tx1">
                    <a:lumMod val="85000"/>
                    <a:lumOff val="15000"/>
                  </a:schemeClr>
                </a:solidFill>
                <a:ea typeface="+mj-lt"/>
                <a:cs typeface="+mj-lt"/>
              </a:rPr>
            </a:br>
            <a:r>
              <a:rPr lang="en-US" b="1" dirty="0">
                <a:solidFill>
                  <a:schemeClr val="tx1">
                    <a:lumMod val="85000"/>
                    <a:lumOff val="15000"/>
                  </a:schemeClr>
                </a:solidFill>
                <a:ea typeface="+mj-lt"/>
                <a:cs typeface="+mj-lt"/>
              </a:rPr>
              <a:t>Community Interactions &amp; Engagement</a:t>
            </a:r>
            <a:endParaRPr lang="en-US" dirty="0">
              <a:solidFill>
                <a:schemeClr val="tx1">
                  <a:lumMod val="85000"/>
                  <a:lumOff val="15000"/>
                </a:schemeClr>
              </a:solidFill>
            </a:endParaRPr>
          </a:p>
          <a:p>
            <a:br>
              <a:rPr lang="en-US" dirty="0">
                <a:solidFill>
                  <a:schemeClr val="tx1">
                    <a:lumMod val="85000"/>
                    <a:lumOff val="15000"/>
                  </a:schemeClr>
                </a:solidFill>
              </a:rPr>
            </a:br>
            <a:endParaRPr lang="en-US" b="1" dirty="0">
              <a:solidFill>
                <a:schemeClr val="tx1">
                  <a:lumMod val="85000"/>
                  <a:lumOff val="15000"/>
                </a:schemeClr>
              </a:solidFill>
            </a:endParaRPr>
          </a:p>
          <a:p>
            <a:endParaRPr lang="en-US" dirty="0">
              <a:solidFill>
                <a:schemeClr val="tx1">
                  <a:lumMod val="85000"/>
                  <a:lumOff val="15000"/>
                </a:schemeClr>
              </a:solidFill>
            </a:endParaRPr>
          </a:p>
        </p:txBody>
      </p:sp>
      <p:sp>
        <p:nvSpPr>
          <p:cNvPr id="30" name="Freeform: Shape 29">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6BCDFFDF-E26E-BD87-0EDB-653ED366AD20}"/>
              </a:ext>
            </a:extLst>
          </p:cNvPr>
          <p:cNvSpPr>
            <a:spLocks noGrp="1"/>
          </p:cNvSpPr>
          <p:nvPr>
            <p:ph idx="1"/>
          </p:nvPr>
        </p:nvSpPr>
        <p:spPr>
          <a:xfrm>
            <a:off x="6116084" y="609601"/>
            <a:ext cx="5511296" cy="5175624"/>
          </a:xfrm>
        </p:spPr>
        <p:txBody>
          <a:bodyPr vert="horz" lIns="91440" tIns="45720" rIns="91440" bIns="45720" rtlCol="0" anchor="ctr">
            <a:normAutofit/>
          </a:bodyPr>
          <a:lstStyle/>
          <a:p>
            <a:r>
              <a:rPr lang="en-US" i="1" dirty="0">
                <a:solidFill>
                  <a:srgbClr val="FFFFFF"/>
                </a:solidFill>
                <a:latin typeface="Calibri"/>
                <a:cs typeface="Calibri"/>
              </a:rPr>
              <a:t>“I showed this family...what I take for granted literally every day. I showed them what we do on a regular basis...Now they're teaching their kids the exact same thing that I taught them, and I think it's small but to them it's huge, so it's cool." -Recruit</a:t>
            </a:r>
            <a:endParaRPr lang="en-US" dirty="0">
              <a:solidFill>
                <a:srgbClr val="FFFFFF"/>
              </a:solidFill>
            </a:endParaRPr>
          </a:p>
          <a:p>
            <a:r>
              <a:rPr lang="en-US" i="1" dirty="0">
                <a:solidFill>
                  <a:srgbClr val="FFFFFF"/>
                </a:solidFill>
                <a:latin typeface="Calibri"/>
                <a:cs typeface="Calibri"/>
              </a:rPr>
              <a:t>“I was interacting with folks that I probably wouldn't have in any other type of scenario, just probably because our lives wouldn't have ever entwined."          -Recruit</a:t>
            </a: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99258667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ADE8A4-ADF0-4FA2-1845-EE6F0D80E61B}"/>
              </a:ext>
            </a:extLst>
          </p:cNvPr>
          <p:cNvSpPr>
            <a:spLocks noGrp="1"/>
          </p:cNvSpPr>
          <p:nvPr>
            <p:ph idx="1"/>
          </p:nvPr>
        </p:nvSpPr>
        <p:spPr>
          <a:xfrm>
            <a:off x="677334" y="1253067"/>
            <a:ext cx="6155266" cy="4351866"/>
          </a:xfrm>
        </p:spPr>
        <p:txBody>
          <a:bodyPr vert="horz" lIns="91440" tIns="45720" rIns="91440" bIns="45720" rtlCol="0" anchor="ctr">
            <a:normAutofit/>
          </a:bodyPr>
          <a:lstStyle/>
          <a:p>
            <a:r>
              <a:rPr lang="en-US" i="1">
                <a:latin typeface="Calibri"/>
                <a:cs typeface="Calibri"/>
              </a:rPr>
              <a:t>“I had a whole family who, um, invited me to their home to have a meal, and it turned out to be a very nice meal. There was food everywhere on the plates – on the table, and they were like, 'why can't you eat?' And I'm like, </a:t>
            </a:r>
            <a:r>
              <a:rPr lang="en-US" i="1" err="1">
                <a:latin typeface="Calibri"/>
                <a:cs typeface="Calibri"/>
              </a:rPr>
              <a:t>'cause</a:t>
            </a:r>
            <a:r>
              <a:rPr lang="en-US" i="1">
                <a:latin typeface="Calibri"/>
                <a:cs typeface="Calibri"/>
              </a:rPr>
              <a:t> this is way too much food. This is ridiculous. [warm laughter] 'And then, the children didn't want me to leave, and it was – it was very nice. It was very – and they still – She still texts me to this day to ask how I'm doing." -Recruit</a:t>
            </a:r>
            <a:endParaRPr lang="en-US"/>
          </a:p>
          <a:p>
            <a:endParaRPr lang="en-US"/>
          </a:p>
        </p:txBody>
      </p:sp>
      <p:sp>
        <p:nvSpPr>
          <p:cNvPr id="33" name="Rectangle 3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5" name="Straight Connector 34">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753E3A7-D737-A7E1-5FB6-00BA2D7DC2C4}"/>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Personal Connections with Clients </a:t>
            </a:r>
          </a:p>
        </p:txBody>
      </p:sp>
    </p:spTree>
    <p:extLst>
      <p:ext uri="{BB962C8B-B14F-4D97-AF65-F5344CB8AC3E}">
        <p14:creationId xmlns:p14="http://schemas.microsoft.com/office/powerpoint/2010/main" val="93401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D211DCB-C575-42E7-2610-D5527D5BA76E}"/>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t>Challenges</a:t>
            </a:r>
          </a:p>
        </p:txBody>
      </p:sp>
      <p:sp>
        <p:nvSpPr>
          <p:cNvPr id="3" name="Content Placeholder 2">
            <a:extLst>
              <a:ext uri="{FF2B5EF4-FFF2-40B4-BE49-F238E27FC236}">
                <a16:creationId xmlns:a16="http://schemas.microsoft.com/office/drawing/2014/main" id="{707E73E2-BC82-791A-F4B8-1726B81BED05}"/>
              </a:ext>
            </a:extLst>
          </p:cNvPr>
          <p:cNvSpPr>
            <a:spLocks noGrp="1"/>
          </p:cNvSpPr>
          <p:nvPr>
            <p:ph sz="half" idx="1"/>
          </p:nvPr>
        </p:nvSpPr>
        <p:spPr>
          <a:xfrm>
            <a:off x="5209563" y="2160589"/>
            <a:ext cx="4064439" cy="3880773"/>
          </a:xfrm>
        </p:spPr>
        <p:txBody>
          <a:bodyPr vert="horz" lIns="91440" tIns="45720" rIns="91440" bIns="45720" rtlCol="0" anchor="t">
            <a:normAutofit/>
          </a:bodyPr>
          <a:lstStyle/>
          <a:p>
            <a:r>
              <a:rPr lang="en-US" dirty="0"/>
              <a:t>Finding partner organizations with full time work and high-quality supervision</a:t>
            </a:r>
          </a:p>
          <a:p>
            <a:r>
              <a:rPr lang="en-US" dirty="0"/>
              <a:t>Line level and union buy-in</a:t>
            </a:r>
          </a:p>
          <a:p>
            <a:r>
              <a:rPr lang="en-US" dirty="0"/>
              <a:t>Funding and financial contracts </a:t>
            </a:r>
          </a:p>
          <a:p>
            <a:r>
              <a:rPr lang="en-US" dirty="0"/>
              <a:t>Anticipating academy wait times </a:t>
            </a:r>
          </a:p>
          <a:p>
            <a:r>
              <a:rPr lang="en-US" dirty="0"/>
              <a:t>Coordinating research efforts</a:t>
            </a:r>
          </a:p>
          <a:p>
            <a:endParaRPr lang="en-US" dirty="0"/>
          </a:p>
          <a:p>
            <a:endParaRPr lang="en-US" dirty="0"/>
          </a:p>
        </p:txBody>
      </p:sp>
      <p:pic>
        <p:nvPicPr>
          <p:cNvPr id="5" name="Content Placeholder 4" descr="Christian aid group lays off staff in wake of Trump's executive order on  refugees">
            <a:extLst>
              <a:ext uri="{FF2B5EF4-FFF2-40B4-BE49-F238E27FC236}">
                <a16:creationId xmlns:a16="http://schemas.microsoft.com/office/drawing/2014/main" id="{887B7EDB-BEA6-F1B9-A203-19E23489065E}"/>
              </a:ext>
            </a:extLst>
          </p:cNvPr>
          <p:cNvPicPr>
            <a:picLocks noGrp="1" noChangeAspect="1"/>
          </p:cNvPicPr>
          <p:nvPr>
            <p:ph sz="half" idx="2"/>
          </p:nvPr>
        </p:nvPicPr>
        <p:blipFill rotWithShape="1">
          <a:blip r:embed="rId2"/>
          <a:srcRect r="-2" b="21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1732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934CE1-7D48-A195-6500-19FF76FB00C0}"/>
              </a:ext>
            </a:extLst>
          </p:cNvPr>
          <p:cNvSpPr>
            <a:spLocks noGrp="1"/>
          </p:cNvSpPr>
          <p:nvPr>
            <p:ph type="title"/>
          </p:nvPr>
        </p:nvSpPr>
        <p:spPr>
          <a:xfrm>
            <a:off x="1286933" y="609600"/>
            <a:ext cx="10197494" cy="1099457"/>
          </a:xfrm>
        </p:spPr>
        <p:txBody>
          <a:bodyPr>
            <a:normAutofit/>
          </a:bodyPr>
          <a:lstStyle/>
          <a:p>
            <a:r>
              <a:rPr lang="en-US"/>
              <a:t>Current Status of CILEP </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AD0C8FB-7AEF-96F2-05A0-1D52255ED443}"/>
              </a:ext>
            </a:extLst>
          </p:cNvPr>
          <p:cNvGraphicFramePr>
            <a:graphicFrameLocks noGrp="1"/>
          </p:cNvGraphicFramePr>
          <p:nvPr>
            <p:ph idx="1"/>
            <p:extLst>
              <p:ext uri="{D42A27DB-BD31-4B8C-83A1-F6EECF244321}">
                <p14:modId xmlns:p14="http://schemas.microsoft.com/office/powerpoint/2010/main" val="156867975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196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 name="Content Placeholder 9">
            <a:extLst>
              <a:ext uri="{FF2B5EF4-FFF2-40B4-BE49-F238E27FC236}">
                <a16:creationId xmlns:a16="http://schemas.microsoft.com/office/drawing/2014/main" id="{13BBCFCE-4DDA-4FDB-8C51-E36C965D1C2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408" b="11070"/>
          <a:stretch/>
        </p:blipFill>
        <p:spPr>
          <a:xfrm>
            <a:off x="1" y="-15384"/>
            <a:ext cx="12191999" cy="6857990"/>
          </a:xfrm>
          <a:prstGeom prst="rect">
            <a:avLst/>
          </a:prstGeom>
        </p:spPr>
      </p:pic>
      <p:sp>
        <p:nvSpPr>
          <p:cNvPr id="21" name="Isosceles Triangle 20">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Parallelogram 22">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65A5BE0C-7494-4DA8-ACF4-0EBCFB8856CA}"/>
              </a:ext>
            </a:extLst>
          </p:cNvPr>
          <p:cNvSpPr>
            <a:spLocks noGrp="1"/>
          </p:cNvSpPr>
          <p:nvPr>
            <p:ph type="title"/>
          </p:nvPr>
        </p:nvSpPr>
        <p:spPr>
          <a:xfrm>
            <a:off x="4371704" y="2569029"/>
            <a:ext cx="5996788" cy="4110445"/>
          </a:xfrm>
        </p:spPr>
        <p:txBody>
          <a:bodyPr vert="horz" lIns="91440" tIns="45720" rIns="91440" bIns="45720" rtlCol="0" anchor="b">
            <a:normAutofit/>
          </a:bodyPr>
          <a:lstStyle/>
          <a:p>
            <a:pPr fontAlgn="base"/>
            <a:r>
              <a:rPr lang="en-US" sz="3800" dirty="0"/>
              <a:t>Questions?</a:t>
            </a:r>
            <a:br>
              <a:rPr lang="en-US" sz="3800" dirty="0"/>
            </a:br>
            <a:r>
              <a:rPr lang="en-US" b="1" dirty="0"/>
              <a:t>Assistant Chief Andy Grove</a:t>
            </a:r>
            <a:r>
              <a:rPr lang="en-US" dirty="0"/>
              <a:t>​</a:t>
            </a:r>
            <a:br>
              <a:rPr lang="en-US" dirty="0"/>
            </a:br>
            <a:r>
              <a:rPr lang="en-US" dirty="0">
                <a:solidFill>
                  <a:schemeClr val="bg2">
                    <a:lumMod val="90000"/>
                  </a:schemeClr>
                </a:solidFill>
              </a:rPr>
              <a:t>Kent Police Department​</a:t>
            </a:r>
            <a:br>
              <a:rPr lang="en-US" dirty="0"/>
            </a:br>
            <a:r>
              <a:rPr lang="en-US" u="sng" dirty="0">
                <a:hlinkClick r:id="rId4"/>
              </a:rPr>
              <a:t>Agrove@kentwa.gov</a:t>
            </a:r>
            <a:r>
              <a:rPr lang="en-US" dirty="0"/>
              <a:t> </a:t>
            </a:r>
            <a:br>
              <a:rPr lang="en-US" dirty="0"/>
            </a:br>
            <a:endParaRPr lang="en-US" sz="3800" dirty="0"/>
          </a:p>
        </p:txBody>
      </p:sp>
      <p:sp>
        <p:nvSpPr>
          <p:cNvPr id="35"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7674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US"/>
              <a:t>Genesis of CILEP</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D304E3B-A588-8D77-9D02-2BFCD77C18DB}"/>
              </a:ext>
            </a:extLst>
          </p:cNvPr>
          <p:cNvGraphicFramePr>
            <a:graphicFrameLocks noGrp="1"/>
          </p:cNvGraphicFramePr>
          <p:nvPr>
            <p:ph idx="1"/>
            <p:extLst>
              <p:ext uri="{D42A27DB-BD31-4B8C-83A1-F6EECF244321}">
                <p14:modId xmlns:p14="http://schemas.microsoft.com/office/powerpoint/2010/main" val="258992269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317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US" sz="4400"/>
              <a:t>CILEP Problem Statement</a:t>
            </a:r>
          </a:p>
        </p:txBody>
      </p:sp>
      <p:grpSp>
        <p:nvGrpSpPr>
          <p:cNvPr id="25" name="Group 2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 name="Rectangle 2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
            <a:extLst>
              <a:ext uri="{FF2B5EF4-FFF2-40B4-BE49-F238E27FC236}">
                <a16:creationId xmlns:a16="http://schemas.microsoft.com/office/drawing/2014/main" id="{785528E1-DE63-FE3F-7FD8-2DDFDD38A517}"/>
              </a:ext>
            </a:extLst>
          </p:cNvPr>
          <p:cNvGraphicFramePr>
            <a:graphicFrameLocks noGrp="1"/>
          </p:cNvGraphicFramePr>
          <p:nvPr>
            <p:ph idx="1"/>
            <p:extLst>
              <p:ext uri="{D42A27DB-BD31-4B8C-83A1-F6EECF244321}">
                <p14:modId xmlns:p14="http://schemas.microsoft.com/office/powerpoint/2010/main" val="319011500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45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0D0B-F367-48A6-BF39-BACF88FA9A2D}"/>
              </a:ext>
            </a:extLst>
          </p:cNvPr>
          <p:cNvSpPr>
            <a:spLocks noGrp="1"/>
          </p:cNvSpPr>
          <p:nvPr>
            <p:ph type="title"/>
          </p:nvPr>
        </p:nvSpPr>
        <p:spPr/>
        <p:txBody>
          <a:bodyPr vert="horz" lIns="91440" tIns="45720" rIns="91440" bIns="45720" rtlCol="0" anchor="t">
            <a:normAutofit/>
          </a:bodyPr>
          <a:lstStyle/>
          <a:p>
            <a:r>
              <a:rPr lang="en-US" dirty="0"/>
              <a:t>STAKEHOLDERS</a:t>
            </a:r>
          </a:p>
        </p:txBody>
      </p:sp>
      <p:sp>
        <p:nvSpPr>
          <p:cNvPr id="3" name="Content Placeholder 2">
            <a:extLst>
              <a:ext uri="{FF2B5EF4-FFF2-40B4-BE49-F238E27FC236}">
                <a16:creationId xmlns:a16="http://schemas.microsoft.com/office/drawing/2014/main" id="{464C4391-772B-449E-8E5C-5201F256EDFA}"/>
              </a:ext>
            </a:extLst>
          </p:cNvPr>
          <p:cNvSpPr>
            <a:spLocks noGrp="1"/>
          </p:cNvSpPr>
          <p:nvPr>
            <p:ph sz="half" idx="1"/>
          </p:nvPr>
        </p:nvSpPr>
        <p:spPr/>
        <p:txBody>
          <a:bodyPr vert="horz" lIns="91440" tIns="45720" rIns="91440" bIns="45720" rtlCol="0" anchor="t">
            <a:normAutofit/>
          </a:bodyPr>
          <a:lstStyle/>
          <a:p>
            <a:r>
              <a:rPr lang="en-US" dirty="0"/>
              <a:t>Kent Police Department</a:t>
            </a:r>
          </a:p>
          <a:p>
            <a:r>
              <a:rPr lang="en-US" dirty="0"/>
              <a:t>Rep. Tina </a:t>
            </a:r>
            <a:r>
              <a:rPr lang="en-US" dirty="0" err="1"/>
              <a:t>Orwall’s</a:t>
            </a:r>
            <a:r>
              <a:rPr lang="en-US" dirty="0"/>
              <a:t> Office</a:t>
            </a:r>
          </a:p>
          <a:p>
            <a:r>
              <a:rPr lang="en-US" dirty="0"/>
              <a:t>University of Washington - Tacoma </a:t>
            </a:r>
          </a:p>
          <a:p>
            <a:r>
              <a:rPr lang="en-US" dirty="0"/>
              <a:t>World Relief Seattle </a:t>
            </a:r>
          </a:p>
          <a:p>
            <a:r>
              <a:rPr lang="en-US" dirty="0"/>
              <a:t>Vine Maple Place </a:t>
            </a:r>
          </a:p>
          <a:p>
            <a:endParaRPr lang="en-US" dirty="0"/>
          </a:p>
        </p:txBody>
      </p:sp>
      <p:pic>
        <p:nvPicPr>
          <p:cNvPr id="6" name="Content Placeholder 5" descr="A sign in front of a building&#10;&#10;Description automatically generated with low confidence">
            <a:extLst>
              <a:ext uri="{FF2B5EF4-FFF2-40B4-BE49-F238E27FC236}">
                <a16:creationId xmlns:a16="http://schemas.microsoft.com/office/drawing/2014/main" id="{909A469A-99F0-4A4C-8B63-E73AC733B6F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77"/>
          <a:stretch/>
        </p:blipFill>
        <p:spPr>
          <a:xfrm>
            <a:off x="6518251" y="2644346"/>
            <a:ext cx="3184061" cy="1795308"/>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6176" b="-429"/>
          <a:stretch/>
        </p:blipFill>
        <p:spPr>
          <a:xfrm>
            <a:off x="4975668" y="86576"/>
            <a:ext cx="4384731" cy="180584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150903" y="4715544"/>
            <a:ext cx="6345821" cy="1392072"/>
          </a:xfrm>
          <a:prstGeom prst="rect">
            <a:avLst/>
          </a:prstGeom>
        </p:spPr>
      </p:pic>
      <p:pic>
        <p:nvPicPr>
          <p:cNvPr id="21" name="Picture 20">
            <a:extLst>
              <a:ext uri="{FF2B5EF4-FFF2-40B4-BE49-F238E27FC236}">
                <a16:creationId xmlns:a16="http://schemas.microsoft.com/office/drawing/2014/main" id="{49946564-1392-4B9E-85C7-94A454CE9CB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84865" y="4191657"/>
            <a:ext cx="1968912" cy="2432324"/>
          </a:xfrm>
          <a:prstGeom prst="rect">
            <a:avLst/>
          </a:prstGeom>
        </p:spPr>
      </p:pic>
      <p:pic>
        <p:nvPicPr>
          <p:cNvPr id="1026" name="Picture 2" descr="Vine Maple Place | Non-profits - #chamber_master_heading# | Kent Chamber of  Commer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8836" y="1752805"/>
            <a:ext cx="2637721" cy="123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86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5" name="Straight Connector 4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1D6F116-2196-4659-A8C9-2E50296165B2}"/>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t>Program Design </a:t>
            </a:r>
          </a:p>
        </p:txBody>
      </p:sp>
      <p:sp>
        <p:nvSpPr>
          <p:cNvPr id="3" name="Content Placeholder 2">
            <a:extLst>
              <a:ext uri="{FF2B5EF4-FFF2-40B4-BE49-F238E27FC236}">
                <a16:creationId xmlns:a16="http://schemas.microsoft.com/office/drawing/2014/main" id="{BD2CEBCB-8046-4ECC-9A4F-3BE6E63C2093}"/>
              </a:ext>
            </a:extLst>
          </p:cNvPr>
          <p:cNvSpPr>
            <a:spLocks noGrp="1"/>
          </p:cNvSpPr>
          <p:nvPr>
            <p:ph sz="half" idx="1"/>
          </p:nvPr>
        </p:nvSpPr>
        <p:spPr>
          <a:xfrm>
            <a:off x="5209563" y="2160589"/>
            <a:ext cx="4291053" cy="3880773"/>
          </a:xfrm>
        </p:spPr>
        <p:txBody>
          <a:bodyPr vert="horz" lIns="91440" tIns="45720" rIns="91440" bIns="45720" rtlCol="0" anchor="t">
            <a:normAutofit/>
          </a:bodyPr>
          <a:lstStyle/>
          <a:p>
            <a:pPr>
              <a:lnSpc>
                <a:spcPct val="90000"/>
              </a:lnSpc>
            </a:pPr>
            <a:r>
              <a:rPr lang="en-US" dirty="0"/>
              <a:t>All newly hired police officers will participate in the project </a:t>
            </a:r>
          </a:p>
          <a:p>
            <a:pPr>
              <a:lnSpc>
                <a:spcPct val="90000"/>
              </a:lnSpc>
            </a:pPr>
            <a:r>
              <a:rPr lang="en-US" dirty="0"/>
              <a:t>Recruits will be placed with a community-based organization (CBO) and assigned a mentor</a:t>
            </a:r>
          </a:p>
          <a:p>
            <a:pPr>
              <a:lnSpc>
                <a:spcPct val="90000"/>
              </a:lnSpc>
            </a:pPr>
            <a:r>
              <a:rPr lang="en-US" dirty="0"/>
              <a:t>Recruits will report to CBO for 8 weeks (320 hours)</a:t>
            </a:r>
          </a:p>
          <a:p>
            <a:pPr>
              <a:lnSpc>
                <a:spcPct val="90000"/>
              </a:lnSpc>
            </a:pPr>
            <a:r>
              <a:rPr lang="en-US" dirty="0"/>
              <a:t>Weekly reports to reflect learning</a:t>
            </a:r>
          </a:p>
          <a:p>
            <a:pPr>
              <a:lnSpc>
                <a:spcPct val="90000"/>
              </a:lnSpc>
            </a:pPr>
            <a:r>
              <a:rPr lang="en-US" dirty="0"/>
              <a:t>Kent PD reintegration and debrief-40 hours</a:t>
            </a:r>
          </a:p>
          <a:p>
            <a:pPr>
              <a:lnSpc>
                <a:spcPct val="90000"/>
              </a:lnSpc>
            </a:pPr>
            <a:r>
              <a:rPr lang="en-US" dirty="0"/>
              <a:t>Basic Law Enforcement Academy (BLEA)</a:t>
            </a:r>
          </a:p>
          <a:p>
            <a:pPr marL="0" indent="0">
              <a:lnSpc>
                <a:spcPct val="90000"/>
              </a:lnSpc>
            </a:pPr>
            <a:endParaRPr lang="en-US" b="1" dirty="0"/>
          </a:p>
          <a:p>
            <a:pPr>
              <a:lnSpc>
                <a:spcPct val="90000"/>
              </a:lnSpc>
            </a:pPr>
            <a:endParaRPr lang="en-US" dirty="0"/>
          </a:p>
        </p:txBody>
      </p:sp>
      <p:pic>
        <p:nvPicPr>
          <p:cNvPr id="7" name="Content Placeholder 6" descr="What is the USA Refugee Resettlement Process? | LIRS">
            <a:extLst>
              <a:ext uri="{FF2B5EF4-FFF2-40B4-BE49-F238E27FC236}">
                <a16:creationId xmlns:a16="http://schemas.microsoft.com/office/drawing/2014/main" id="{484F6CD9-06F3-4249-9AD4-5361497F4B12}"/>
              </a:ext>
            </a:extLst>
          </p:cNvPr>
          <p:cNvPicPr>
            <a:picLocks noGrp="1" noChangeAspect="1"/>
          </p:cNvPicPr>
          <p:nvPr>
            <p:ph sz="half" idx="2"/>
          </p:nvPr>
        </p:nvPicPr>
        <p:blipFill rotWithShape="1">
          <a:blip r:embed="rId2"/>
          <a:srcRect r="106"/>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62" name="Isosceles Triangle 6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800550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4" name="Rectangle 3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Shape 4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181723" y="609600"/>
            <a:ext cx="4512989" cy="2227730"/>
          </a:xfrm>
        </p:spPr>
        <p:txBody>
          <a:bodyPr vert="horz" lIns="91440" tIns="45720" rIns="91440" bIns="45720" rtlCol="0" anchor="ctr">
            <a:normAutofit/>
          </a:bodyPr>
          <a:lstStyle/>
          <a:p>
            <a:r>
              <a:rPr lang="en-US" dirty="0">
                <a:solidFill>
                  <a:srgbClr val="FFFFFF"/>
                </a:solidFill>
              </a:rPr>
              <a:t>World Relief:</a:t>
            </a:r>
            <a:br>
              <a:rPr lang="en-US" dirty="0">
                <a:solidFill>
                  <a:srgbClr val="FFFFFF"/>
                </a:solidFill>
              </a:rPr>
            </a:br>
            <a:r>
              <a:rPr lang="en-US" sz="3200" dirty="0">
                <a:solidFill>
                  <a:srgbClr val="FFFFFF"/>
                </a:solidFill>
              </a:rPr>
              <a:t>Mission Statement</a:t>
            </a:r>
          </a:p>
        </p:txBody>
      </p:sp>
      <p:pic>
        <p:nvPicPr>
          <p:cNvPr id="6" name="Picture 5">
            <a:extLst>
              <a:ext uri="{FF2B5EF4-FFF2-40B4-BE49-F238E27FC236}">
                <a16:creationId xmlns:a16="http://schemas.microsoft.com/office/drawing/2014/main" id="{18463C30-84D4-798E-518C-93FFD6283E88}"/>
              </a:ext>
            </a:extLst>
          </p:cNvPr>
          <p:cNvPicPr>
            <a:picLocks noChangeAspect="1"/>
          </p:cNvPicPr>
          <p:nvPr/>
        </p:nvPicPr>
        <p:blipFill rotWithShape="1">
          <a:blip r:embed="rId2">
            <a:extLst>
              <a:ext uri="{28A0092B-C50C-407E-A947-70E740481C1C}">
                <a14:useLocalDpi xmlns:a14="http://schemas.microsoft.com/office/drawing/2010/main" val="0"/>
              </a:ext>
            </a:extLst>
          </a:blip>
          <a:srcRect l="16618" r="16176" b="-429"/>
          <a:stretch/>
        </p:blipFill>
        <p:spPr>
          <a:xfrm>
            <a:off x="757251" y="2479271"/>
            <a:ext cx="3856774" cy="1988356"/>
          </a:xfrm>
          <a:prstGeom prst="rect">
            <a:avLst/>
          </a:prstGeom>
        </p:spPr>
      </p:pic>
      <p:sp>
        <p:nvSpPr>
          <p:cNvPr id="3" name="Content Placeholder 2"/>
          <p:cNvSpPr>
            <a:spLocks noGrp="1"/>
          </p:cNvSpPr>
          <p:nvPr>
            <p:ph sz="half" idx="1"/>
          </p:nvPr>
        </p:nvSpPr>
        <p:spPr>
          <a:xfrm>
            <a:off x="7181724" y="2479271"/>
            <a:ext cx="4512988" cy="3317938"/>
          </a:xfrm>
        </p:spPr>
        <p:txBody>
          <a:bodyPr vert="horz" lIns="91440" tIns="45720" rIns="91440" bIns="45720" rtlCol="0" anchor="t">
            <a:normAutofit/>
          </a:bodyPr>
          <a:lstStyle/>
          <a:p>
            <a:pPr>
              <a:lnSpc>
                <a:spcPct val="90000"/>
              </a:lnSpc>
            </a:pPr>
            <a:r>
              <a:rPr lang="en-US" sz="1500" dirty="0">
                <a:solidFill>
                  <a:srgbClr val="FFFFFF"/>
                </a:solidFill>
              </a:rPr>
              <a:t>World Relief Western Washington's is a faith-based organizations whose goal is to serve the world's most vulnerable populations. They aim to tackle the world’s greatest problems with holistic, locally-driven solutions that lead to lasting change — whether in response to disasters, extreme poverty, violence, oppression or mass displacement and immigration. </a:t>
            </a:r>
          </a:p>
          <a:p>
            <a:pPr>
              <a:lnSpc>
                <a:spcPct val="90000"/>
              </a:lnSpc>
            </a:pPr>
            <a:r>
              <a:rPr lang="en-US" sz="1500" dirty="0">
                <a:solidFill>
                  <a:srgbClr val="FFFFFF"/>
                </a:solidFill>
              </a:rPr>
              <a:t>World Relief’s work in the United States, specifically, focuses on helping refugees and other immigrants in vulnerable situations rebuild their lives in a new country.</a:t>
            </a:r>
          </a:p>
        </p:txBody>
      </p:sp>
    </p:spTree>
    <p:extLst>
      <p:ext uri="{BB962C8B-B14F-4D97-AF65-F5344CB8AC3E}">
        <p14:creationId xmlns:p14="http://schemas.microsoft.com/office/powerpoint/2010/main" val="378939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rrival">
            <a:extLst>
              <a:ext uri="{FF2B5EF4-FFF2-40B4-BE49-F238E27FC236}">
                <a16:creationId xmlns:a16="http://schemas.microsoft.com/office/drawing/2014/main" id="{06B5E543-2F79-CF1D-0A95-6E509ABC5A8E}"/>
              </a:ext>
            </a:extLst>
          </p:cNvPr>
          <p:cNvPicPr>
            <a:picLocks noGrp="1" noChangeAspect="1"/>
          </p:cNvPicPr>
          <p:nvPr>
            <p:ph sz="half" idx="2"/>
          </p:nvPr>
        </p:nvPicPr>
        <p:blipFill rotWithShape="1">
          <a:blip r:embed="rId2"/>
          <a:srcRect l="77" r="1"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491727"/>
            <a:ext cx="3851123" cy="1320800"/>
          </a:xfrm>
        </p:spPr>
        <p:txBody>
          <a:bodyPr vert="horz" lIns="91440" tIns="45720" rIns="91440" bIns="45720" rtlCol="0" anchor="t">
            <a:normAutofit/>
          </a:bodyPr>
          <a:lstStyle/>
          <a:p>
            <a:r>
              <a:rPr lang="en-US" dirty="0"/>
              <a:t>World Relief: Activities </a:t>
            </a:r>
          </a:p>
        </p:txBody>
      </p:sp>
      <p:sp>
        <p:nvSpPr>
          <p:cNvPr id="3" name="Content Placeholder 2"/>
          <p:cNvSpPr>
            <a:spLocks noGrp="1"/>
          </p:cNvSpPr>
          <p:nvPr>
            <p:ph sz="half" idx="1"/>
          </p:nvPr>
        </p:nvSpPr>
        <p:spPr>
          <a:xfrm>
            <a:off x="519359" y="1816760"/>
            <a:ext cx="4009097" cy="4224602"/>
          </a:xfrm>
        </p:spPr>
        <p:txBody>
          <a:bodyPr vert="horz" lIns="91440" tIns="45720" rIns="91440" bIns="45720" rtlCol="0" anchor="t">
            <a:noAutofit/>
          </a:bodyPr>
          <a:lstStyle/>
          <a:p>
            <a:pPr>
              <a:lnSpc>
                <a:spcPct val="90000"/>
              </a:lnSpc>
            </a:pPr>
            <a:r>
              <a:rPr lang="en-US" sz="1200" dirty="0"/>
              <a:t>Fall of Kabal in August of 2021 </a:t>
            </a:r>
          </a:p>
          <a:p>
            <a:pPr>
              <a:lnSpc>
                <a:spcPct val="90000"/>
              </a:lnSpc>
            </a:pPr>
            <a:r>
              <a:rPr lang="en-US" sz="1200" dirty="0"/>
              <a:t>Russian invasion of Ukraine February of 2022</a:t>
            </a:r>
          </a:p>
          <a:p>
            <a:pPr>
              <a:lnSpc>
                <a:spcPct val="90000"/>
              </a:lnSpc>
            </a:pPr>
            <a:r>
              <a:rPr lang="en-US" sz="1200" dirty="0"/>
              <a:t>Helped newly arrived Afghani families fill out documents and enroll their children in school</a:t>
            </a:r>
          </a:p>
          <a:p>
            <a:pPr>
              <a:lnSpc>
                <a:spcPct val="90000"/>
              </a:lnSpc>
            </a:pPr>
            <a:r>
              <a:rPr lang="en-US" sz="1200" dirty="0"/>
              <a:t>Helped locate host families and/or apartments in the area for program participants and moved them in</a:t>
            </a:r>
          </a:p>
          <a:p>
            <a:pPr>
              <a:lnSpc>
                <a:spcPct val="90000"/>
              </a:lnSpc>
            </a:pPr>
            <a:r>
              <a:rPr lang="en-US" sz="1200" dirty="0"/>
              <a:t>Helped complete immigration documents</a:t>
            </a:r>
          </a:p>
          <a:p>
            <a:pPr>
              <a:lnSpc>
                <a:spcPct val="90000"/>
              </a:lnSpc>
            </a:pPr>
            <a:r>
              <a:rPr lang="en-US" sz="1200" dirty="0"/>
              <a:t>Drove participants and their children to medical/dental appointments</a:t>
            </a:r>
          </a:p>
          <a:p>
            <a:pPr>
              <a:lnSpc>
                <a:spcPct val="90000"/>
              </a:lnSpc>
            </a:pPr>
            <a:r>
              <a:rPr lang="en-US" sz="1200" dirty="0"/>
              <a:t>Collected and delivered home goods to newly arrived participants</a:t>
            </a:r>
          </a:p>
          <a:p>
            <a:pPr>
              <a:lnSpc>
                <a:spcPct val="90000"/>
              </a:lnSpc>
            </a:pPr>
            <a:r>
              <a:rPr lang="en-US" sz="1200" dirty="0"/>
              <a:t>Taught ESL classes to community members</a:t>
            </a:r>
          </a:p>
          <a:p>
            <a:pPr>
              <a:lnSpc>
                <a:spcPct val="90000"/>
              </a:lnSpc>
            </a:pPr>
            <a:r>
              <a:rPr lang="en-US" sz="1200" dirty="0"/>
              <a:t>Drove a community member from Cameroon to first job interview and helped him prep for questions (the job was offered!)</a:t>
            </a:r>
          </a:p>
          <a:p>
            <a:pPr>
              <a:lnSpc>
                <a:spcPct val="90000"/>
              </a:lnSpc>
            </a:pPr>
            <a:r>
              <a:rPr lang="en-US" sz="1200" dirty="0"/>
              <a:t>Supported group of Hattian men released from the ICE detention center and provided transportation </a:t>
            </a:r>
          </a:p>
        </p:txBody>
      </p:sp>
      <p:cxnSp>
        <p:nvCxnSpPr>
          <p:cNvPr id="55" name="Straight Connector 5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873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Shape 4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181723" y="609600"/>
            <a:ext cx="4512989" cy="2227730"/>
          </a:xfrm>
        </p:spPr>
        <p:txBody>
          <a:bodyPr vert="horz" lIns="91440" tIns="45720" rIns="91440" bIns="45720" rtlCol="0" anchor="ctr">
            <a:normAutofit/>
          </a:bodyPr>
          <a:lstStyle/>
          <a:p>
            <a:r>
              <a:rPr lang="en-US" dirty="0">
                <a:solidFill>
                  <a:srgbClr val="FFFFFF"/>
                </a:solidFill>
              </a:rPr>
              <a:t>Vine Maple Place: </a:t>
            </a:r>
            <a:r>
              <a:rPr lang="en-US" sz="3200" dirty="0">
                <a:solidFill>
                  <a:srgbClr val="FFFFFF"/>
                </a:solidFill>
              </a:rPr>
              <a:t>Mission Statement</a:t>
            </a:r>
          </a:p>
        </p:txBody>
      </p:sp>
      <p:pic>
        <p:nvPicPr>
          <p:cNvPr id="6" name="Picture 2" descr="Vine Maple Place | Non-profits - #chamber_master_heading# | Kent Chamber of  Commerce">
            <a:extLst>
              <a:ext uri="{FF2B5EF4-FFF2-40B4-BE49-F238E27FC236}">
                <a16:creationId xmlns:a16="http://schemas.microsoft.com/office/drawing/2014/main" id="{8CBF211D-A1F0-A24C-B2A4-4EADAD8A9B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4837" y="2228100"/>
            <a:ext cx="4786041" cy="22305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7237284" y="2444137"/>
            <a:ext cx="4512988" cy="3317938"/>
          </a:xfrm>
        </p:spPr>
        <p:txBody>
          <a:bodyPr vert="horz" lIns="91440" tIns="45720" rIns="91440" bIns="45720" rtlCol="0" anchor="t">
            <a:normAutofit/>
          </a:bodyPr>
          <a:lstStyle/>
          <a:p>
            <a:pPr>
              <a:lnSpc>
                <a:spcPct val="90000"/>
              </a:lnSpc>
            </a:pPr>
            <a:r>
              <a:rPr lang="en-US" sz="1700" dirty="0">
                <a:solidFill>
                  <a:srgbClr val="FFFFFF"/>
                </a:solidFill>
              </a:rPr>
              <a:t>Vine Maple Place is a faith-based organization that breaks the generational cycle of homelessness by working with single parents and their children.  Their approach offers safety, provides stability, and equips to self-sufficiency.</a:t>
            </a:r>
          </a:p>
          <a:p>
            <a:pPr>
              <a:lnSpc>
                <a:spcPct val="90000"/>
              </a:lnSpc>
            </a:pPr>
            <a:r>
              <a:rPr lang="en-US" sz="1700" dirty="0">
                <a:solidFill>
                  <a:srgbClr val="FFFFFF"/>
                </a:solidFill>
              </a:rPr>
              <a:t>The vision of Vine Maple Place is to end family homelessness in South King County, resulting in healthier communities where every child and parent has a stable home to grow and thrive.</a:t>
            </a:r>
          </a:p>
        </p:txBody>
      </p:sp>
    </p:spTree>
    <p:extLst>
      <p:ext uri="{BB962C8B-B14F-4D97-AF65-F5344CB8AC3E}">
        <p14:creationId xmlns:p14="http://schemas.microsoft.com/office/powerpoint/2010/main" val="66646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558" y="1179150"/>
            <a:ext cx="3922771" cy="4463889"/>
          </a:xfrm>
        </p:spPr>
        <p:txBody>
          <a:bodyPr anchor="ctr">
            <a:normAutofit/>
          </a:bodyPr>
          <a:lstStyle/>
          <a:p>
            <a:r>
              <a:rPr lang="en-US" dirty="0"/>
              <a:t>Vine Maple Place: Activities</a:t>
            </a:r>
          </a:p>
        </p:txBody>
      </p:sp>
      <p:sp>
        <p:nvSpPr>
          <p:cNvPr id="29" name="Isosceles Triangle 2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0" name="Straight Connector 29">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67154" y="917121"/>
            <a:ext cx="5774426" cy="4603900"/>
          </a:xfrm>
        </p:spPr>
        <p:txBody>
          <a:bodyPr vert="horz" lIns="91440" tIns="45720" rIns="91440" bIns="45720" rtlCol="0" anchor="ctr">
            <a:normAutofit/>
          </a:bodyPr>
          <a:lstStyle/>
          <a:p>
            <a:endParaRPr lang="en-US" dirty="0"/>
          </a:p>
          <a:p>
            <a:pPr lvl="1"/>
            <a:endParaRPr lang="en-US" sz="1800" dirty="0"/>
          </a:p>
          <a:p>
            <a:pPr lvl="1"/>
            <a:r>
              <a:rPr lang="en-US" sz="1800" dirty="0"/>
              <a:t>Mentoring and tutoring youth and teens experiencing homelessness or in shelter</a:t>
            </a:r>
          </a:p>
          <a:p>
            <a:pPr lvl="1"/>
            <a:r>
              <a:rPr lang="en-US" sz="1800" dirty="0"/>
              <a:t>Teaching Financial literacy, resume writing, and job interview skills </a:t>
            </a:r>
          </a:p>
          <a:p>
            <a:pPr lvl="1"/>
            <a:r>
              <a:rPr lang="en-US" sz="1800" dirty="0"/>
              <a:t>Review, interview, and screen client applications for the various programs </a:t>
            </a:r>
          </a:p>
        </p:txBody>
      </p:sp>
      <p:sp>
        <p:nvSpPr>
          <p:cNvPr id="31" name="Isosceles Triangle 30">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806369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E5DFD3C01CF140AD2F34A09309D486" ma:contentTypeVersion="14" ma:contentTypeDescription="Create a new document." ma:contentTypeScope="" ma:versionID="191eb94bd15a66b0a9a1542e24e3f77c">
  <xsd:schema xmlns:xsd="http://www.w3.org/2001/XMLSchema" xmlns:xs="http://www.w3.org/2001/XMLSchema" xmlns:p="http://schemas.microsoft.com/office/2006/metadata/properties" xmlns:ns2="0faf2c74-1066-4575-8fd2-b108546547be" xmlns:ns3="4b7fb936-b6c1-43ce-ac09-392ea47d46a7" targetNamespace="http://schemas.microsoft.com/office/2006/metadata/properties" ma:root="true" ma:fieldsID="4a638afb53b669e2527796c1e5babc54" ns2:_="" ns3:_="">
    <xsd:import namespace="0faf2c74-1066-4575-8fd2-b108546547be"/>
    <xsd:import namespace="4b7fb936-b6c1-43ce-ac09-392ea47d46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af2c74-1066-4575-8fd2-b108546547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a6f943a-44de-4c13-9553-e9f35a1e3b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7fb936-b6c1-43ce-ac09-392ea47d46a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222d529-1c1c-4aa7-ba68-5f1430c3fe08}" ma:internalName="TaxCatchAll" ma:showField="CatchAllData" ma:web="4b7fb936-b6c1-43ce-ac09-392ea47d46a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b7fb936-b6c1-43ce-ac09-392ea47d46a7" xsi:nil="true"/>
    <lcf76f155ced4ddcb4097134ff3c332f xmlns="0faf2c74-1066-4575-8fd2-b108546547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77293A-3ED9-415D-A211-CA88D4990D4A}"/>
</file>

<file path=customXml/itemProps2.xml><?xml version="1.0" encoding="utf-8"?>
<ds:datastoreItem xmlns:ds="http://schemas.openxmlformats.org/officeDocument/2006/customXml" ds:itemID="{7649827F-1A3A-4B2E-920E-8909B9AC9975}"/>
</file>

<file path=customXml/itemProps3.xml><?xml version="1.0" encoding="utf-8"?>
<ds:datastoreItem xmlns:ds="http://schemas.openxmlformats.org/officeDocument/2006/customXml" ds:itemID="{93D5FECA-4C14-4BFA-8FDC-EB172EB0814C}"/>
</file>

<file path=docProps/app.xml><?xml version="1.0" encoding="utf-8"?>
<Properties xmlns="http://schemas.openxmlformats.org/officeDocument/2006/extended-properties" xmlns:vt="http://schemas.openxmlformats.org/officeDocument/2006/docPropsVTypes">
  <Template>Facet</Template>
  <TotalTime>56</TotalTime>
  <Words>1394</Words>
  <Application>Microsoft Office PowerPoint</Application>
  <PresentationFormat>Widescreen</PresentationFormat>
  <Paragraphs>101</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Wingdings 3</vt:lpstr>
      <vt:lpstr>Facet</vt:lpstr>
      <vt:lpstr>PowerPoint Presentation</vt:lpstr>
      <vt:lpstr>Genesis of CILEP</vt:lpstr>
      <vt:lpstr>CILEP Problem Statement</vt:lpstr>
      <vt:lpstr>STAKEHOLDERS</vt:lpstr>
      <vt:lpstr>Program Design </vt:lpstr>
      <vt:lpstr>World Relief: Mission Statement</vt:lpstr>
      <vt:lpstr>World Relief: Activities </vt:lpstr>
      <vt:lpstr>Vine Maple Place: Mission Statement</vt:lpstr>
      <vt:lpstr>Vine Maple Place: Activities</vt:lpstr>
      <vt:lpstr>Vine Maple Place Recruit Feedback</vt:lpstr>
      <vt:lpstr>Program &amp; Learning Goals </vt:lpstr>
      <vt:lpstr>WHAT COMMUNITY IMMERSION ACCOMPLISHES</vt:lpstr>
      <vt:lpstr>Evaluation</vt:lpstr>
      <vt:lpstr>University of Washington Tacoma</vt:lpstr>
      <vt:lpstr>Impacts on Recruits Community Interactions &amp; Engagement   </vt:lpstr>
      <vt:lpstr>Personal Connections with Clients </vt:lpstr>
      <vt:lpstr>Challenges</vt:lpstr>
      <vt:lpstr>Current Status of CILEP </vt:lpstr>
      <vt:lpstr>Questions? Assistant Chief Andy Grove​ Kent Police Department​ Agrove@kentwa.gov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Josh</dc:creator>
  <cp:lastModifiedBy>Rachelle Harwood</cp:lastModifiedBy>
  <cp:revision>207</cp:revision>
  <cp:lastPrinted>2023-11-03T20:07:36Z</cp:lastPrinted>
  <dcterms:created xsi:type="dcterms:W3CDTF">2019-09-26T21:37:14Z</dcterms:created>
  <dcterms:modified xsi:type="dcterms:W3CDTF">2023-11-06T19:54:08Z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0x0101008DE5DFD3C01CF140AD2F34A09309D486</vt:lpwstr>
  </property>
</Properties>
</file>