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6" r:id="rId2"/>
    <p:sldId id="288" r:id="rId3"/>
    <p:sldId id="257" r:id="rId4"/>
    <p:sldId id="282" r:id="rId5"/>
    <p:sldId id="285" r:id="rId6"/>
    <p:sldId id="286" r:id="rId7"/>
    <p:sldId id="260" r:id="rId8"/>
    <p:sldId id="259" r:id="rId9"/>
    <p:sldId id="261" r:id="rId10"/>
    <p:sldId id="263" r:id="rId11"/>
    <p:sldId id="262" r:id="rId12"/>
    <p:sldId id="284" r:id="rId13"/>
    <p:sldId id="287" r:id="rId14"/>
    <p:sldId id="271" r:id="rId15"/>
    <p:sldId id="267" r:id="rId16"/>
    <p:sldId id="258" r:id="rId17"/>
    <p:sldId id="268" r:id="rId18"/>
    <p:sldId id="269" r:id="rId19"/>
    <p:sldId id="270" r:id="rId20"/>
    <p:sldId id="272" r:id="rId21"/>
    <p:sldId id="273" r:id="rId22"/>
    <p:sldId id="274" r:id="rId23"/>
    <p:sldId id="276" r:id="rId24"/>
    <p:sldId id="278" r:id="rId25"/>
    <p:sldId id="279" r:id="rId26"/>
    <p:sldId id="264" r:id="rId27"/>
    <p:sldId id="265" r:id="rId28"/>
    <p:sldId id="266" r:id="rId29"/>
    <p:sldId id="28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82" d="100"/>
          <a:sy n="82" d="100"/>
        </p:scale>
        <p:origin x="-78"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4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473A902-F74D-4277-A5F0-A6983C99DB7C}" type="datetimeFigureOut">
              <a:rPr lang="en-US" smtClean="0"/>
              <a:pPr/>
              <a:t>9/8/2009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7E3984-5AD3-4B47-BA61-F02F670BBC8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1ECBF6-B8F9-485A-8F11-B324E7B589A2}" type="datetimeFigureOut">
              <a:rPr lang="en-US" smtClean="0"/>
              <a:pPr/>
              <a:t>9/8/2009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01825F-E60A-40F3-872A-A66DA249EE9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1825F-E60A-40F3-872A-A66DA249EE9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1825F-E60A-40F3-872A-A66DA249EE9D}"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1825F-E60A-40F3-872A-A66DA249EE9D}"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A29A18-6B4D-4329-B3AF-756153347C05}" type="datetimeFigureOut">
              <a:rPr lang="en-US" smtClean="0"/>
              <a:pPr/>
              <a:t>9/8/2009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F67D069-0D35-4BE2-93DA-AF3D5B027DB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F67D069-0D35-4BE2-93DA-AF3D5B027D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F67D069-0D35-4BE2-93DA-AF3D5B027D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F67D069-0D35-4BE2-93DA-AF3D5B027DB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F67D069-0D35-4BE2-93DA-AF3D5B027DB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F67D069-0D35-4BE2-93DA-AF3D5B027DB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F67D069-0D35-4BE2-93DA-AF3D5B027D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F67D069-0D35-4BE2-93DA-AF3D5B027DB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A29A18-6B4D-4329-B3AF-756153347C05}" type="datetimeFigureOut">
              <a:rPr lang="en-US" smtClean="0"/>
              <a:pPr/>
              <a:t>9/8/2009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CF67D069-0D35-4BE2-93DA-AF3D5B027D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A29A18-6B4D-4329-B3AF-756153347C05}" type="datetimeFigureOut">
              <a:rPr lang="en-US" smtClean="0"/>
              <a:pPr/>
              <a:t>9/8/2009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F67D069-0D35-4BE2-93DA-AF3D5B027D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A29A18-6B4D-4329-B3AF-756153347C05}" type="datetimeFigureOut">
              <a:rPr lang="en-US" smtClean="0"/>
              <a:pPr/>
              <a:t>9/8/2009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F67D069-0D35-4BE2-93DA-AF3D5B027DB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A29A18-6B4D-4329-B3AF-756153347C05}" type="datetimeFigureOut">
              <a:rPr lang="en-US" smtClean="0"/>
              <a:pPr/>
              <a:t>9/8/2009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67D069-0D35-4BE2-93DA-AF3D5B027D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military.brucemuseum.ca/d/8925-2/Bramshott+Church+Cemetary+1916.jpg&amp;imgrefurl=http://military.brucemuseum.ca/main.php?g2_view=slideshow.Slideshow&amp;g2_itemId=65&amp;usg=__U27bX7ZUpI7SbPYcbSnhq5tf-CY=&amp;h=418&amp;w=640&amp;sz=70&amp;hl=en&amp;start=359&amp;um=1&amp;tbnid=gY-LfDkKbxBd6M:&amp;tbnh=89&amp;tbnw=137&amp;prev=/images?q=picture+of+cemetary&amp;ndsp=18&amp;hl=en&amp;rlz=1T4GPEA_enUS309US310&amp;sa=N&amp;start=342&amp;um=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bugsweep.ca/images/stalking.jpg&amp;imgrefurl=http://bugsweep.ca/stalking.html&amp;usg=__sixuoVfn8DNcHYT_FWUxd3oBX9w=&amp;h=232&amp;w=350&amp;sz=54&amp;hl=en&amp;start=11&amp;um=1&amp;tbnid=TrgAL7pJdqCDfM:&amp;tbnh=80&amp;tbnw=120&amp;prev=/images?q=stalking+pictures&amp;ndsp=18&amp;hl=en&amp;rlz=1T4GPEA_enUS309US310&amp;sa=N&amp;um=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emstoneexecutiveprotection.co.uk/images/AntiStalking2.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artoonstock.com/lowres/mba0329l.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http://www.mnsu.edu/here4you/stalking/j0401561.jpg&amp;imgrefurl=http://www.mnsu.edu/here4you/stalking/&amp;usg=__Rh93pbD-hs3dGgQ11P-IOAwjPao=&amp;h=853&amp;w=1280&amp;sz=393&amp;hl=en&amp;start=154&amp;um=1&amp;tbnid=hUgoX9cmHyVkFM:&amp;tbnh=100&amp;tbnw=150&amp;prev=/images?q=stalking+pictures&amp;ndsp=18&amp;hl=en&amp;rlz=1T4GPEA_enUS309US310&amp;sa=N&amp;start=144&amp;um=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http://newsimg.bbc.co.uk/media/images/40120000/jpg/_40120180_anotherdomesticviolence203.jpg&amp;imgrefurl=http://news.bbc.co.uk/2/hi/uk_news/3717696.stm&amp;usg=__77G5CW2te8SjeY47N4dpEyMynDs=&amp;h=152&amp;w=203&amp;sz=8&amp;hl=en&amp;start=331&amp;um=1&amp;tbnid=P6Ndu4Ec75UNkM:&amp;tbnh=79&amp;tbnw=105&amp;prev=/images?q=stalking+perpetrators&amp;ndsp=18&amp;hl=en&amp;rlz=1T4GPEA_enUS309US310&amp;sa=N&amp;start=324&amp;um=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tretch>
            <a:fillRect/>
          </a:stretch>
        </p:blipFill>
        <p:spPr bwMode="auto">
          <a:xfrm>
            <a:off x="104776" y="0"/>
            <a:ext cx="1619250" cy="1295400"/>
          </a:xfrm>
          <a:prstGeom prst="rect">
            <a:avLst/>
          </a:prstGeom>
          <a:noFill/>
          <a:ln w="9525">
            <a:noFill/>
            <a:miter lim="800000"/>
            <a:headEnd/>
            <a:tailEnd/>
          </a:ln>
          <a:effectLst>
            <a:outerShdw blurRad="50800" dist="50800" dir="5400000" algn="ctr" rotWithShape="0">
              <a:schemeClr val="bg1"/>
            </a:outerShdw>
          </a:effectLst>
        </p:spPr>
      </p:pic>
      <p:sp>
        <p:nvSpPr>
          <p:cNvPr id="2" name="Title 1"/>
          <p:cNvSpPr>
            <a:spLocks noGrp="1"/>
          </p:cNvSpPr>
          <p:nvPr>
            <p:ph type="ctrTitle"/>
          </p:nvPr>
        </p:nvSpPr>
        <p:spPr>
          <a:xfrm>
            <a:off x="228600" y="1828800"/>
            <a:ext cx="8686800" cy="2971800"/>
          </a:xfrm>
        </p:spPr>
        <p:txBody>
          <a:bodyPr>
            <a:normAutofit fontScale="90000"/>
          </a:bodyPr>
          <a:lstStyle/>
          <a:p>
            <a:pPr algn="ctr"/>
            <a:r>
              <a:rPr lang="en-US" sz="3600" u="sng" dirty="0" smtClean="0">
                <a:solidFill>
                  <a:schemeClr val="tx1"/>
                </a:solidFill>
                <a:latin typeface="Arial Narrow" pitchFamily="34" charset="0"/>
              </a:rPr>
              <a:t>Domestic Violence</a:t>
            </a:r>
            <a:br>
              <a:rPr lang="en-US" sz="3600" u="sng" dirty="0" smtClean="0">
                <a:solidFill>
                  <a:schemeClr val="tx1"/>
                </a:solidFill>
                <a:latin typeface="Arial Narrow" pitchFamily="34" charset="0"/>
              </a:rPr>
            </a:br>
            <a:r>
              <a:rPr lang="en-US" sz="2400" b="0" dirty="0" smtClean="0">
                <a:solidFill>
                  <a:schemeClr val="tx1"/>
                </a:solidFill>
                <a:latin typeface="Arial Narrow" pitchFamily="34" charset="0"/>
              </a:rPr>
              <a:t/>
            </a:r>
            <a:br>
              <a:rPr lang="en-US" sz="2400" b="0" dirty="0" smtClean="0">
                <a:solidFill>
                  <a:schemeClr val="tx1"/>
                </a:solidFill>
                <a:latin typeface="Arial Narrow" pitchFamily="34" charset="0"/>
              </a:rPr>
            </a:br>
            <a:r>
              <a:rPr lang="en-US" sz="3200" dirty="0" smtClean="0">
                <a:solidFill>
                  <a:schemeClr val="tx1"/>
                </a:solidFill>
                <a:latin typeface="Eras Bold ITC" pitchFamily="34" charset="0"/>
              </a:rPr>
              <a:t>Intimate Partner Sexual Violence (IPSV)</a:t>
            </a:r>
            <a:br>
              <a:rPr lang="en-US" sz="3200" dirty="0" smtClean="0">
                <a:solidFill>
                  <a:schemeClr val="tx1"/>
                </a:solidFill>
                <a:latin typeface="Eras Bold ITC" pitchFamily="34" charset="0"/>
              </a:rPr>
            </a:br>
            <a:r>
              <a:rPr lang="en-US" sz="3200" dirty="0" smtClean="0">
                <a:solidFill>
                  <a:schemeClr val="tx1"/>
                </a:solidFill>
                <a:latin typeface="Eras Bold ITC" pitchFamily="34" charset="0"/>
              </a:rPr>
              <a:t>&amp;</a:t>
            </a:r>
            <a:br>
              <a:rPr lang="en-US" sz="3200" dirty="0" smtClean="0">
                <a:solidFill>
                  <a:schemeClr val="tx1"/>
                </a:solidFill>
                <a:latin typeface="Eras Bold ITC" pitchFamily="34" charset="0"/>
              </a:rPr>
            </a:br>
            <a:r>
              <a:rPr lang="en-US" sz="3200" dirty="0" smtClean="0">
                <a:solidFill>
                  <a:schemeClr val="tx1"/>
                </a:solidFill>
                <a:latin typeface="Eras Bold ITC" pitchFamily="34" charset="0"/>
              </a:rPr>
              <a:t>Stalking</a:t>
            </a:r>
            <a:r>
              <a:rPr lang="en-US" sz="2400" dirty="0" smtClean="0">
                <a:solidFill>
                  <a:schemeClr val="tx1"/>
                </a:solidFill>
                <a:latin typeface="Arial Narrow" pitchFamily="34" charset="0"/>
              </a:rPr>
              <a:t/>
            </a:r>
            <a:br>
              <a:rPr lang="en-US" sz="2400" dirty="0" smtClean="0">
                <a:solidFill>
                  <a:schemeClr val="tx1"/>
                </a:solidFill>
                <a:latin typeface="Arial Narrow" pitchFamily="34" charset="0"/>
              </a:rPr>
            </a:br>
            <a:r>
              <a:rPr lang="en-US" sz="2400" dirty="0" smtClean="0">
                <a:solidFill>
                  <a:schemeClr val="tx1"/>
                </a:solidFill>
                <a:latin typeface="Arial Narrow" pitchFamily="34" charset="0"/>
              </a:rPr>
              <a:t/>
            </a:r>
            <a:br>
              <a:rPr lang="en-US" sz="2400" dirty="0" smtClean="0">
                <a:solidFill>
                  <a:schemeClr val="tx1"/>
                </a:solidFill>
                <a:latin typeface="Arial Narrow" pitchFamily="34" charset="0"/>
              </a:rPr>
            </a:br>
            <a:r>
              <a:rPr lang="en-US" sz="2700" dirty="0" smtClean="0">
                <a:solidFill>
                  <a:schemeClr val="tx1"/>
                </a:solidFill>
                <a:latin typeface="Arial Narrow" pitchFamily="34" charset="0"/>
              </a:rPr>
              <a:t>Law Enforcement 2009 Training Guide</a:t>
            </a:r>
            <a:endParaRPr lang="en-US" sz="2700" dirty="0">
              <a:solidFill>
                <a:schemeClr val="tx1"/>
              </a:solidFill>
              <a:latin typeface="Arial Narrow" pitchFamily="34" charset="0"/>
            </a:endParaRPr>
          </a:p>
        </p:txBody>
      </p:sp>
      <p:sp>
        <p:nvSpPr>
          <p:cNvPr id="5" name="TextBox 4"/>
          <p:cNvSpPr txBox="1"/>
          <p:nvPr/>
        </p:nvSpPr>
        <p:spPr>
          <a:xfrm>
            <a:off x="152400" y="304800"/>
            <a:ext cx="8686801" cy="646331"/>
          </a:xfrm>
          <a:prstGeom prst="rect">
            <a:avLst/>
          </a:prstGeom>
          <a:noFill/>
        </p:spPr>
        <p:txBody>
          <a:bodyPr wrap="square" rtlCol="0">
            <a:spAutoFit/>
          </a:bodyPr>
          <a:lstStyle/>
          <a:p>
            <a:pPr algn="ctr"/>
            <a:endParaRPr lang="en-US" sz="3600" b="1" u="sng" dirty="0">
              <a:latin typeface="Arial Narrow" pitchFamily="34" charset="0"/>
            </a:endParaRPr>
          </a:p>
        </p:txBody>
      </p:sp>
      <p:pic>
        <p:nvPicPr>
          <p:cNvPr id="4" name="Picture 3" descr="WASPC.bmp"/>
          <p:cNvPicPr>
            <a:picLocks noChangeAspect="1"/>
          </p:cNvPicPr>
          <p:nvPr/>
        </p:nvPicPr>
        <p:blipFill>
          <a:blip r:embed="rId4" cstate="print"/>
          <a:stretch>
            <a:fillRect/>
          </a:stretch>
        </p:blipFill>
        <p:spPr>
          <a:xfrm>
            <a:off x="7286625" y="0"/>
            <a:ext cx="1857375" cy="1381125"/>
          </a:xfrm>
          <a:prstGeom prst="rect">
            <a:avLst/>
          </a:prstGeom>
        </p:spPr>
      </p:pic>
      <p:sp>
        <p:nvSpPr>
          <p:cNvPr id="7" name="Rectangle 6"/>
          <p:cNvSpPr/>
          <p:nvPr/>
        </p:nvSpPr>
        <p:spPr>
          <a:xfrm>
            <a:off x="0" y="6227058"/>
            <a:ext cx="9144000" cy="630942"/>
          </a:xfrm>
          <a:prstGeom prst="rect">
            <a:avLst/>
          </a:prstGeom>
        </p:spPr>
        <p:txBody>
          <a:bodyPr wrap="square">
            <a:spAutoFit/>
          </a:bodyPr>
          <a:lstStyle/>
          <a:p>
            <a:r>
              <a:rPr lang="en-US" sz="1050" dirty="0" smtClean="0">
                <a:latin typeface="Arial" pitchFamily="34" charset="0"/>
                <a:cs typeface="Arial" pitchFamily="34" charset="0"/>
              </a:rPr>
              <a:t>This project was supported by Grant No. 2005-WE-AX-0132 awarded by the Office on Violence Against Women, U.S. Department of Justice.  The opinions, finding, conclusions, and recommendations expressed in this publication/program/exhibition are those of the author(s) and do not necessarily reflect the views of the Department of Justice, Office on Violence Against Women</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Domestic Violence</a:t>
            </a:r>
            <a:r>
              <a:rPr lang="en-US" sz="9600" dirty="0" smtClean="0">
                <a:latin typeface="Arial Narrow" pitchFamily="34" charset="0"/>
              </a:rPr>
              <a:t/>
            </a:r>
            <a:br>
              <a:rPr lang="en-US" sz="9600" dirty="0" smtClean="0">
                <a:latin typeface="Arial Narrow" pitchFamily="34" charset="0"/>
              </a:rPr>
            </a:br>
            <a:r>
              <a:rPr lang="en-US" sz="4000" u="sng" dirty="0" smtClean="0">
                <a:latin typeface="Arial Narrow" pitchFamily="34" charset="0"/>
              </a:rPr>
              <a:t>Intimate Partner Sexual Violence </a:t>
            </a:r>
            <a:endParaRPr lang="en-US" sz="4000" dirty="0"/>
          </a:p>
        </p:txBody>
      </p:sp>
      <p:sp>
        <p:nvSpPr>
          <p:cNvPr id="3" name="Text Placeholder 2"/>
          <p:cNvSpPr>
            <a:spLocks noGrp="1"/>
          </p:cNvSpPr>
          <p:nvPr>
            <p:ph type="body" idx="1"/>
          </p:nvPr>
        </p:nvSpPr>
        <p:spPr>
          <a:xfrm>
            <a:off x="457200" y="5410200"/>
            <a:ext cx="7924800" cy="762000"/>
          </a:xfrm>
        </p:spPr>
        <p:txBody>
          <a:bodyPr>
            <a:normAutofit/>
          </a:bodyPr>
          <a:lstStyle/>
          <a:p>
            <a:r>
              <a:rPr lang="en-US" sz="1100" dirty="0" smtClean="0"/>
              <a:t>Bergen, R. (2006, February). </a:t>
            </a:r>
            <a:r>
              <a:rPr lang="en-US" sz="1100" i="1" dirty="0" smtClean="0"/>
              <a:t>Martial Rape: New Research and Directions. Harrisburg, PA: VAWnet, a project </a:t>
            </a:r>
            <a:r>
              <a:rPr lang="en-US" sz="1100" dirty="0" smtClean="0"/>
              <a:t>of the National Resource Center on Domestic Violence/Pennsylvania Coalition Against Domestic Violence.</a:t>
            </a:r>
          </a:p>
          <a:p>
            <a:endParaRPr lang="en-US" sz="1100" dirty="0"/>
          </a:p>
        </p:txBody>
      </p:sp>
      <p:sp>
        <p:nvSpPr>
          <p:cNvPr id="5" name="Content Placeholder 4"/>
          <p:cNvSpPr>
            <a:spLocks noGrp="1"/>
          </p:cNvSpPr>
          <p:nvPr>
            <p:ph sz="quarter" idx="2"/>
          </p:nvPr>
        </p:nvSpPr>
        <p:spPr/>
        <p:txBody>
          <a:bodyPr/>
          <a:lstStyle/>
          <a:p>
            <a:r>
              <a:rPr lang="en-US" b="1" dirty="0" smtClean="0"/>
              <a:t>Short Term Effects</a:t>
            </a:r>
          </a:p>
          <a:p>
            <a:pPr marL="566928" indent="-457200">
              <a:buFont typeface="+mj-lt"/>
              <a:buAutoNum type="alphaLcParenR"/>
            </a:pPr>
            <a:r>
              <a:rPr lang="en-US" dirty="0" smtClean="0"/>
              <a:t>Anxiety</a:t>
            </a:r>
          </a:p>
          <a:p>
            <a:pPr marL="566928" indent="-457200">
              <a:buFont typeface="+mj-lt"/>
              <a:buAutoNum type="alphaLcParenR"/>
            </a:pPr>
            <a:r>
              <a:rPr lang="en-US" dirty="0" smtClean="0"/>
              <a:t>Shock</a:t>
            </a:r>
          </a:p>
          <a:p>
            <a:pPr marL="566928" indent="-457200">
              <a:buFont typeface="+mj-lt"/>
              <a:buAutoNum type="alphaLcParenR"/>
            </a:pPr>
            <a:r>
              <a:rPr lang="en-US" dirty="0" smtClean="0"/>
              <a:t>Intense fear</a:t>
            </a:r>
          </a:p>
          <a:p>
            <a:pPr marL="566928" indent="-457200">
              <a:buFont typeface="+mj-lt"/>
              <a:buAutoNum type="alphaLcParenR"/>
            </a:pPr>
            <a:r>
              <a:rPr lang="en-US" dirty="0" smtClean="0"/>
              <a:t>Depression</a:t>
            </a:r>
          </a:p>
          <a:p>
            <a:pPr marL="566928" indent="-457200">
              <a:buFont typeface="+mj-lt"/>
              <a:buAutoNum type="alphaLcParenR"/>
            </a:pPr>
            <a:r>
              <a:rPr lang="en-US" dirty="0" smtClean="0"/>
              <a:t>Suicidal ideation</a:t>
            </a:r>
          </a:p>
          <a:p>
            <a:pPr marL="566928" indent="-457200">
              <a:buFont typeface="+mj-lt"/>
              <a:buAutoNum type="alphaLcParenR"/>
            </a:pPr>
            <a:r>
              <a:rPr lang="en-US" dirty="0" smtClean="0"/>
              <a:t>Disordered sleeping</a:t>
            </a:r>
          </a:p>
          <a:p>
            <a:pPr marL="566928" indent="-457200">
              <a:buFont typeface="+mj-lt"/>
              <a:buAutoNum type="alphaLcParenR"/>
            </a:pPr>
            <a:r>
              <a:rPr lang="en-US" dirty="0" smtClean="0"/>
              <a:t>Post-traumatic stress disorder</a:t>
            </a:r>
            <a:endParaRPr lang="en-US" dirty="0"/>
          </a:p>
        </p:txBody>
      </p:sp>
      <p:sp>
        <p:nvSpPr>
          <p:cNvPr id="6" name="Content Placeholder 5"/>
          <p:cNvSpPr>
            <a:spLocks noGrp="1"/>
          </p:cNvSpPr>
          <p:nvPr>
            <p:ph sz="quarter" idx="4"/>
          </p:nvPr>
        </p:nvSpPr>
        <p:spPr/>
        <p:txBody>
          <a:bodyPr>
            <a:normAutofit fontScale="92500" lnSpcReduction="20000"/>
          </a:bodyPr>
          <a:lstStyle/>
          <a:p>
            <a:r>
              <a:rPr lang="en-US" b="1" dirty="0" smtClean="0"/>
              <a:t>Long Term Effects</a:t>
            </a:r>
          </a:p>
          <a:p>
            <a:pPr marL="566928" indent="-457200">
              <a:buFont typeface="+mj-lt"/>
              <a:buAutoNum type="alphaLcParenR"/>
            </a:pPr>
            <a:r>
              <a:rPr lang="en-US" dirty="0" smtClean="0"/>
              <a:t>Disordered eating</a:t>
            </a:r>
          </a:p>
          <a:p>
            <a:pPr marL="566928" indent="-457200">
              <a:buFont typeface="+mj-lt"/>
              <a:buAutoNum type="alphaLcParenR"/>
            </a:pPr>
            <a:r>
              <a:rPr lang="en-US" dirty="0" smtClean="0"/>
              <a:t>Sleep problems</a:t>
            </a:r>
          </a:p>
          <a:p>
            <a:pPr marL="566928" indent="-457200">
              <a:buFont typeface="+mj-lt"/>
              <a:buAutoNum type="alphaLcParenR"/>
            </a:pPr>
            <a:r>
              <a:rPr lang="en-US" dirty="0" smtClean="0"/>
              <a:t>Depression</a:t>
            </a:r>
          </a:p>
          <a:p>
            <a:pPr marL="566928" indent="-457200">
              <a:buFont typeface="+mj-lt"/>
              <a:buAutoNum type="alphaLcParenR"/>
            </a:pPr>
            <a:r>
              <a:rPr lang="en-US" dirty="0" smtClean="0"/>
              <a:t>Sexual distress</a:t>
            </a:r>
          </a:p>
          <a:p>
            <a:pPr marL="566928" indent="-457200">
              <a:buFont typeface="+mj-lt"/>
              <a:buAutoNum type="alphaLcParenR"/>
            </a:pPr>
            <a:r>
              <a:rPr lang="en-US" dirty="0" smtClean="0"/>
              <a:t>Problems establishing trusting relationships</a:t>
            </a:r>
          </a:p>
          <a:p>
            <a:pPr marL="566928" indent="-457200">
              <a:buFont typeface="+mj-lt"/>
              <a:buAutoNum type="alphaLcParenR"/>
            </a:pPr>
            <a:r>
              <a:rPr lang="en-US" dirty="0" smtClean="0"/>
              <a:t>Distorted body image</a:t>
            </a:r>
          </a:p>
          <a:p>
            <a:pPr marL="566928" indent="-457200">
              <a:buFont typeface="+mj-lt"/>
              <a:buAutoNum type="alphaLcParenR"/>
            </a:pPr>
            <a:r>
              <a:rPr lang="en-US" dirty="0" smtClean="0"/>
              <a:t>Increased negative feeling about themselves</a:t>
            </a:r>
          </a:p>
          <a:p>
            <a:pPr marL="566928" indent="-457200">
              <a:buFont typeface="+mj-lt"/>
              <a:buAutoNum type="alphaLcParenR"/>
            </a:pPr>
            <a:r>
              <a:rPr lang="en-US" dirty="0" smtClean="0"/>
              <a:t>Flashbacks</a:t>
            </a:r>
          </a:p>
          <a:p>
            <a:pPr marL="566928" indent="-457200">
              <a:buFont typeface="+mj-lt"/>
              <a:buAutoNum type="alphaLcParenR"/>
            </a:pPr>
            <a:r>
              <a:rPr lang="en-US" dirty="0" smtClean="0"/>
              <a:t>Sexual dysfunction</a:t>
            </a:r>
          </a:p>
          <a:p>
            <a:pPr marL="566928" indent="-457200">
              <a:buFont typeface="+mj-lt"/>
              <a:buAutoNum type="alphaLcParenR"/>
            </a:pPr>
            <a:r>
              <a:rPr lang="en-US" dirty="0" smtClean="0"/>
              <a:t>Emotional pain for years</a:t>
            </a:r>
            <a:endParaRPr lang="en-US" dirty="0"/>
          </a:p>
        </p:txBody>
      </p:sp>
      <p:sp>
        <p:nvSpPr>
          <p:cNvPr id="7" name="TextBox 6"/>
          <p:cNvSpPr txBox="1"/>
          <p:nvPr/>
        </p:nvSpPr>
        <p:spPr>
          <a:xfrm>
            <a:off x="457200" y="6172200"/>
            <a:ext cx="7924800" cy="461665"/>
          </a:xfrm>
          <a:prstGeom prst="rect">
            <a:avLst/>
          </a:prstGeom>
          <a:noFill/>
        </p:spPr>
        <p:txBody>
          <a:bodyPr wrap="square" rtlCol="0">
            <a:spAutoFit/>
          </a:bodyPr>
          <a:lstStyle/>
          <a:p>
            <a:pPr algn="ctr"/>
            <a:r>
              <a:rPr lang="en-US" sz="2400" b="1" dirty="0" smtClean="0">
                <a:latin typeface="Agency FB" pitchFamily="34" charset="0"/>
              </a:rPr>
              <a:t>All of which may impact a victim’s ability to assist in the investigation.</a:t>
            </a:r>
            <a:endParaRPr lang="en-US" sz="2400" b="1"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0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20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2000"/>
                                        <p:tgtEl>
                                          <p:spTgt spid="6">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2000"/>
                                        <p:tgtEl>
                                          <p:spTgt spid="6">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2000"/>
                                        <p:tgtEl>
                                          <p:spTgt spid="6">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2000"/>
                                        <p:tgtEl>
                                          <p:spTgt spid="6">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2000"/>
                                        <p:tgtEl>
                                          <p:spTgt spid="6">
                                            <p:txEl>
                                              <p:pRg st="5" end="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2000"/>
                                        <p:tgtEl>
                                          <p:spTgt spid="6">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fade">
                                      <p:cBhvr>
                                        <p:cTn id="60" dur="2000"/>
                                        <p:tgtEl>
                                          <p:spTgt spid="6">
                                            <p:txEl>
                                              <p:pRg st="7" end="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2000"/>
                                        <p:tgtEl>
                                          <p:spTgt spid="6">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9" end="9"/>
                                            </p:txEl>
                                          </p:spTgt>
                                        </p:tgtEl>
                                        <p:attrNameLst>
                                          <p:attrName>style.visibility</p:attrName>
                                        </p:attrNameLst>
                                      </p:cBhvr>
                                      <p:to>
                                        <p:strVal val="visible"/>
                                      </p:to>
                                    </p:set>
                                    <p:animEffect transition="in" filter="fade">
                                      <p:cBhvr>
                                        <p:cTn id="66" dur="2000"/>
                                        <p:tgtEl>
                                          <p:spTgt spid="6">
                                            <p:txEl>
                                              <p:pRg st="9" end="9"/>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Effect transition="in" filter="fade">
                                      <p:cBhvr>
                                        <p:cTn id="69"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32500" lnSpcReduction="20000"/>
          </a:bodyPr>
          <a:lstStyle/>
          <a:p>
            <a:pPr algn="ctr">
              <a:buNone/>
            </a:pPr>
            <a:r>
              <a:rPr lang="en-US" sz="7400" b="1" dirty="0" smtClean="0">
                <a:latin typeface="Arial Narrow" pitchFamily="34" charset="0"/>
              </a:rPr>
              <a:t>Intimate partner sexual violence brings both to the victim and the investigation the following added impact: </a:t>
            </a:r>
          </a:p>
          <a:p>
            <a:endParaRPr lang="en-US" dirty="0" smtClean="0"/>
          </a:p>
          <a:p>
            <a:r>
              <a:rPr lang="en-US" sz="4900" dirty="0" smtClean="0"/>
              <a:t>Because victims of IPSV usually share homes and children with the rapist, they are often unlikely to report rape or other forms of abuse. Therefore, a victim of IPSV is likely to have been raped multiple times. Also, victims of assault may more likely identify the occurrence of physical assault than sexual assault within a relationship. </a:t>
            </a:r>
          </a:p>
          <a:p>
            <a:endParaRPr lang="en-US" sz="4900" dirty="0" smtClean="0"/>
          </a:p>
          <a:p>
            <a:r>
              <a:rPr lang="en-US" sz="4900" dirty="0" smtClean="0"/>
              <a:t>Victims of IPSV may experience heightened forms of self-blame for being in or staying in the abusive relationship. </a:t>
            </a:r>
          </a:p>
          <a:p>
            <a:endParaRPr lang="en-US" sz="4900" dirty="0" smtClean="0"/>
          </a:p>
          <a:p>
            <a:r>
              <a:rPr lang="en-US" sz="4900" dirty="0" smtClean="0"/>
              <a:t>Because the perpetrator is someone with whom the victim had chosen to be intimate on other occasions, the victim’s sense that she/he can trust her/his own judgment is strongly affected. </a:t>
            </a:r>
          </a:p>
          <a:p>
            <a:endParaRPr lang="en-US" sz="4900" dirty="0" smtClean="0"/>
          </a:p>
          <a:p>
            <a:r>
              <a:rPr lang="en-US" sz="4900" dirty="0" smtClean="0"/>
              <a:t>When a perpetrator is also a person with whom one has shared intimacy, the sense of betrayal of trust is keen.</a:t>
            </a:r>
          </a:p>
          <a:p>
            <a:pPr>
              <a:buNone/>
            </a:pPr>
            <a:r>
              <a:rPr lang="en-US" sz="4900" dirty="0" smtClean="0"/>
              <a:t> </a:t>
            </a:r>
          </a:p>
          <a:p>
            <a:r>
              <a:rPr lang="en-US" sz="4900" dirty="0" smtClean="0"/>
              <a:t>If the victim is also an immigrant, s/he may fear deportation if s/he reports a crime against her partner</a:t>
            </a:r>
            <a:r>
              <a:rPr lang="en-US" sz="2800" dirty="0" smtClean="0"/>
              <a:t>. 	</a:t>
            </a:r>
            <a:endParaRPr lang="en-US" dirty="0"/>
          </a:p>
        </p:txBody>
      </p:sp>
      <p:sp>
        <p:nvSpPr>
          <p:cNvPr id="3" name="Title 2"/>
          <p:cNvSpPr>
            <a:spLocks noGrp="1"/>
          </p:cNvSpPr>
          <p:nvPr>
            <p:ph type="title"/>
          </p:nvPr>
        </p:nvSpPr>
        <p:spPr>
          <a:xfrm>
            <a:off x="457200" y="274638"/>
            <a:ext cx="8229600" cy="944562"/>
          </a:xfrm>
        </p:spPr>
        <p:txBody>
          <a:bodyPr>
            <a:normAutofit fontScale="90000"/>
          </a:bodyPr>
          <a:lstStyle/>
          <a:p>
            <a:pPr algn="ctr"/>
            <a:r>
              <a:rPr lang="en-US" sz="4000" dirty="0" smtClean="0"/>
              <a:t>Domestic Violence</a:t>
            </a:r>
            <a:r>
              <a:rPr lang="en-US" sz="9600" dirty="0" smtClean="0">
                <a:latin typeface="Arial Narrow" pitchFamily="34" charset="0"/>
              </a:rPr>
              <a:t/>
            </a:r>
            <a:br>
              <a:rPr lang="en-US" sz="9600" dirty="0" smtClean="0">
                <a:latin typeface="Arial Narrow" pitchFamily="34" charset="0"/>
              </a:rPr>
            </a:br>
            <a:r>
              <a:rPr lang="en-US" sz="3100" u="sng" dirty="0" smtClean="0">
                <a:latin typeface="Arial Narrow" pitchFamily="34" charset="0"/>
              </a:rPr>
              <a:t>Intimate Partner Sexual Violence</a:t>
            </a:r>
            <a:endParaRPr lang="en-US" sz="3100" dirty="0"/>
          </a:p>
        </p:txBody>
      </p:sp>
      <p:sp>
        <p:nvSpPr>
          <p:cNvPr id="4" name="TextBox 3"/>
          <p:cNvSpPr txBox="1"/>
          <p:nvPr/>
        </p:nvSpPr>
        <p:spPr>
          <a:xfrm>
            <a:off x="609600" y="6427113"/>
            <a:ext cx="8305800" cy="430887"/>
          </a:xfrm>
          <a:prstGeom prst="rect">
            <a:avLst/>
          </a:prstGeom>
          <a:noFill/>
        </p:spPr>
        <p:txBody>
          <a:bodyPr wrap="square" rtlCol="0">
            <a:spAutoFit/>
          </a:bodyPr>
          <a:lstStyle/>
          <a:p>
            <a:r>
              <a:rPr lang="en-US" sz="1100" dirty="0" smtClean="0"/>
              <a:t>Intimate Partner Sexual Violence (IPSV), Minnesota Coalition Against Sexual Violence, http</a:t>
            </a:r>
            <a:r>
              <a:rPr lang="en-US" sz="1100" u="sng" dirty="0" smtClean="0"/>
              <a:t>://www.mncasa.org/Documents/svji/Intimate%20Partner%20Sexual%20Violence.pdf</a:t>
            </a:r>
            <a:endParaRPr lang="en-US" sz="11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lide(fromBottom)">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lide(fromBottom)">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slide(fromBottom)">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slide(fromBottom)">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slide(fromBottom)">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JOJO10.png DOMESTIC VIOLENCE RIBBON image by DIDI550"/>
          <p:cNvPicPr>
            <a:picLocks noChangeAspect="1" noChangeArrowheads="1"/>
          </p:cNvPicPr>
          <p:nvPr/>
        </p:nvPicPr>
        <p:blipFill>
          <a:blip r:embed="rId2" cstate="print">
            <a:lum bright="23000" contrast="23000"/>
          </a:blip>
          <a:srcRect/>
          <a:stretch>
            <a:fillRect/>
          </a:stretch>
        </p:blipFill>
        <p:spPr bwMode="auto">
          <a:xfrm rot="20817133">
            <a:off x="2743200" y="0"/>
            <a:ext cx="3657600" cy="6858000"/>
          </a:xfrm>
          <a:prstGeom prst="rect">
            <a:avLst/>
          </a:prstGeom>
          <a:noFill/>
        </p:spPr>
      </p:pic>
      <p:sp>
        <p:nvSpPr>
          <p:cNvPr id="2" name="Content Placeholder 1"/>
          <p:cNvSpPr>
            <a:spLocks noGrp="1"/>
          </p:cNvSpPr>
          <p:nvPr>
            <p:ph idx="1"/>
          </p:nvPr>
        </p:nvSpPr>
        <p:spPr>
          <a:xfrm>
            <a:off x="457200" y="1295400"/>
            <a:ext cx="8229600" cy="4724400"/>
          </a:xfrm>
        </p:spPr>
        <p:txBody>
          <a:bodyPr>
            <a:noAutofit/>
          </a:bodyPr>
          <a:lstStyle/>
          <a:p>
            <a:pPr lvl="0"/>
            <a:r>
              <a:rPr lang="en-US" sz="1600" b="1" dirty="0" smtClean="0">
                <a:latin typeface="Arial Narrow" pitchFamily="34" charset="0"/>
              </a:rPr>
              <a:t>Domestic violence is a life-threatening crime for most victims.  When investigating a domestic violence call, the initial focus is on the health and safety of the victim.  </a:t>
            </a:r>
          </a:p>
          <a:p>
            <a:pPr lvl="0"/>
            <a:r>
              <a:rPr lang="en-US" sz="1600" b="1" dirty="0" smtClean="0">
                <a:latin typeface="Arial Narrow" pitchFamily="34" charset="0"/>
              </a:rPr>
              <a:t>Rape in the first and second degrees are crimes that can happen in marital and intimate partner relationships.  Although rape in the third degree is not defined as a crime between married persons, the trauma and effects of the crime are the same for the victim, married or not.  Rape in the third degree can be charged in domestic partner and other intimate partner relationships.  </a:t>
            </a:r>
          </a:p>
          <a:p>
            <a:pPr lvl="0"/>
            <a:r>
              <a:rPr lang="en-US" sz="1600" b="1" dirty="0" smtClean="0">
                <a:latin typeface="Arial Narrow" pitchFamily="34" charset="0"/>
              </a:rPr>
              <a:t>Rape is a largely underreported crime.  Survivors of marital rape have a particularly difficult time reporting their experiences of sexual violence.  Primarily this is the result of public perception of marital rape and the woman’s relationship with her assailant.   </a:t>
            </a:r>
          </a:p>
          <a:p>
            <a:pPr lvl="0"/>
            <a:r>
              <a:rPr lang="en-US" sz="1600" b="1" dirty="0" smtClean="0">
                <a:latin typeface="Arial Narrow" pitchFamily="34" charset="0"/>
              </a:rPr>
              <a:t>Women raped by their husbands or partners may hesitate to report because of family loyalty, fear of their abuser’s retribution, fear that they will not be believed, or an inability to leave the relationship.  </a:t>
            </a:r>
          </a:p>
          <a:p>
            <a:pPr lvl="0"/>
            <a:r>
              <a:rPr lang="en-US" sz="1600" b="1" dirty="0" smtClean="0">
                <a:latin typeface="Arial Narrow" pitchFamily="34" charset="0"/>
              </a:rPr>
              <a:t>Domestic violence victims may not know that marital rape is against the law.  </a:t>
            </a:r>
          </a:p>
          <a:p>
            <a:pPr lvl="0"/>
            <a:r>
              <a:rPr lang="en-US" sz="1600" b="1" dirty="0" smtClean="0">
                <a:latin typeface="Arial Narrow" pitchFamily="34" charset="0"/>
              </a:rPr>
              <a:t>Domestic violence victims may not define their experiences of forced sex in marriage as rape. They experience the rape as just another part of a domestic violence situation not as a separate component.</a:t>
            </a:r>
          </a:p>
          <a:p>
            <a:pPr lvl="0"/>
            <a:r>
              <a:rPr lang="en-US" sz="1600" b="1" dirty="0" smtClean="0">
                <a:latin typeface="Arial Narrow" pitchFamily="34" charset="0"/>
              </a:rPr>
              <a:t>All domestic violence investigation protocols should include sensitive questions to assess whether or not sexual violence is also occurring.  Many times sexual violence may be present, even if not during the most recent event. </a:t>
            </a:r>
          </a:p>
          <a:p>
            <a:pPr>
              <a:buNone/>
            </a:pPr>
            <a:endParaRPr lang="en-US" sz="1400" dirty="0" smtClean="0">
              <a:latin typeface="Arial Narrow" pitchFamily="34" charset="0"/>
            </a:endParaRPr>
          </a:p>
          <a:p>
            <a:pPr>
              <a:buFont typeface="Wingdings" pitchFamily="2" charset="2"/>
              <a:buChar char="Ø"/>
            </a:pPr>
            <a:endParaRPr lang="en-US" sz="1400" dirty="0">
              <a:latin typeface="Arial Narrow" pitchFamily="34" charset="0"/>
            </a:endParaRPr>
          </a:p>
        </p:txBody>
      </p:sp>
      <p:sp>
        <p:nvSpPr>
          <p:cNvPr id="3" name="Title 2"/>
          <p:cNvSpPr>
            <a:spLocks noGrp="1"/>
          </p:cNvSpPr>
          <p:nvPr>
            <p:ph type="title"/>
          </p:nvPr>
        </p:nvSpPr>
        <p:spPr>
          <a:xfrm>
            <a:off x="457200" y="274638"/>
            <a:ext cx="8229600" cy="944562"/>
          </a:xfrm>
        </p:spPr>
        <p:txBody>
          <a:bodyPr>
            <a:normAutofit/>
          </a:bodyPr>
          <a:lstStyle/>
          <a:p>
            <a:pPr algn="ctr"/>
            <a:r>
              <a:rPr lang="en-US" sz="2400" u="sng" dirty="0" smtClean="0"/>
              <a:t>DOMESTIC VIOLENCE</a:t>
            </a:r>
            <a:r>
              <a:rPr lang="en-US" sz="2400" dirty="0" smtClean="0"/>
              <a:t/>
            </a:r>
            <a:br>
              <a:rPr lang="en-US" sz="2400" dirty="0" smtClean="0"/>
            </a:br>
            <a:r>
              <a:rPr lang="en-US" sz="2400" dirty="0" smtClean="0"/>
              <a:t>Challenges of Investigating Sexual Assault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
                                            <p:txEl>
                                              <p:pRg st="1" end="1"/>
                                            </p:txEl>
                                          </p:spTgt>
                                        </p:tgtEl>
                                      </p:cBhvr>
                                    </p:animEffect>
                                    <p:set>
                                      <p:cBhvr>
                                        <p:cTn id="22"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2">
                                            <p:txEl>
                                              <p:pRg st="2" end="2"/>
                                            </p:txEl>
                                          </p:spTgt>
                                        </p:tgtEl>
                                      </p:cBhvr>
                                    </p:animEffect>
                                    <p:set>
                                      <p:cBhvr>
                                        <p:cTn id="32"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wipe(down)">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2">
                                            <p:txEl>
                                              <p:pRg st="3" end="3"/>
                                            </p:txEl>
                                          </p:spTgt>
                                        </p:tgtEl>
                                      </p:cBhvr>
                                    </p:animEffect>
                                    <p:set>
                                      <p:cBhvr>
                                        <p:cTn id="42"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wipe(down)">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nodeType="clickEffect">
                                  <p:stCondLst>
                                    <p:cond delay="0"/>
                                  </p:stCondLst>
                                  <p:childTnLst>
                                    <p:animEffect transition="out" filter="wipe(down)">
                                      <p:cBhvr>
                                        <p:cTn id="51" dur="500"/>
                                        <p:tgtEl>
                                          <p:spTgt spid="2">
                                            <p:txEl>
                                              <p:pRg st="4" end="4"/>
                                            </p:txEl>
                                          </p:spTgt>
                                        </p:tgtEl>
                                      </p:cBhvr>
                                    </p:animEffect>
                                    <p:set>
                                      <p:cBhvr>
                                        <p:cTn id="52"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Effect transition="in" filter="wipe(down)">
                                      <p:cBhvr>
                                        <p:cTn id="57" dur="500"/>
                                        <p:tgtEl>
                                          <p:spTgt spid="2">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2">
                                            <p:txEl>
                                              <p:pRg st="5" end="5"/>
                                            </p:txEl>
                                          </p:spTgt>
                                        </p:tgtEl>
                                      </p:cBhvr>
                                    </p:animEffect>
                                    <p:set>
                                      <p:cBhvr>
                                        <p:cTn id="62"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
                                            <p:txEl>
                                              <p:pRg st="6" end="6"/>
                                            </p:txEl>
                                          </p:spTgt>
                                        </p:tgtEl>
                                        <p:attrNameLst>
                                          <p:attrName>style.visibility</p:attrName>
                                        </p:attrNameLst>
                                      </p:cBhvr>
                                      <p:to>
                                        <p:strVal val="visible"/>
                                      </p:to>
                                    </p:set>
                                    <p:animEffect transition="in" filter="wipe(down)">
                                      <p:cBhvr>
                                        <p:cTn id="6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seattle.wa.us/police/images/Sidebar_Images/DomesticViolence.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a:xfrm>
            <a:off x="457200" y="1295400"/>
            <a:ext cx="8229600" cy="4711891"/>
          </a:xfrm>
        </p:spPr>
        <p:txBody>
          <a:bodyPr>
            <a:normAutofit fontScale="85000" lnSpcReduction="20000"/>
          </a:bodyPr>
          <a:lstStyle/>
          <a:p>
            <a:pPr lvl="0">
              <a:buNone/>
            </a:pPr>
            <a:r>
              <a:rPr lang="en-US" dirty="0" smtClean="0"/>
              <a:t>Remain non-judgmental towards the victim and/or case.</a:t>
            </a:r>
          </a:p>
          <a:p>
            <a:pPr lvl="0">
              <a:buNone/>
            </a:pPr>
            <a:r>
              <a:rPr lang="en-US" dirty="0" smtClean="0"/>
              <a:t>Let the victim know you may have to ask some difficult questions.</a:t>
            </a:r>
          </a:p>
          <a:p>
            <a:pPr lvl="0">
              <a:buNone/>
            </a:pPr>
            <a:r>
              <a:rPr lang="en-US" dirty="0" smtClean="0"/>
              <a:t>Identify and build a detailed picture of the extent of the violence in a relationship, including sexual assault.</a:t>
            </a:r>
          </a:p>
          <a:p>
            <a:pPr lvl="0"/>
            <a:r>
              <a:rPr lang="en-US" dirty="0" smtClean="0"/>
              <a:t>Understand the context in which incidents are occurring and provide information related to the crime/s being committed.</a:t>
            </a:r>
          </a:p>
          <a:p>
            <a:pPr lvl="0">
              <a:buNone/>
            </a:pPr>
            <a:r>
              <a:rPr lang="en-US" dirty="0" smtClean="0"/>
              <a:t>Provide the victim with resources – including domestic violence, sexual assault and stalking community based programs.</a:t>
            </a:r>
          </a:p>
          <a:p>
            <a:pPr lvl="0">
              <a:buNone/>
            </a:pPr>
            <a:r>
              <a:rPr lang="en-US" dirty="0" smtClean="0"/>
              <a:t>Engage in proactive problem solving and early intervention including medical treatment, protective orders and safety planning.</a:t>
            </a:r>
          </a:p>
          <a:p>
            <a:pPr lvl="0"/>
            <a:endParaRPr lang="en-US" dirty="0" smtClean="0"/>
          </a:p>
          <a:p>
            <a:pPr algn="ctr">
              <a:buNone/>
            </a:pPr>
            <a:r>
              <a:rPr lang="en-US" sz="2400" b="1" dirty="0" smtClean="0"/>
              <a:t>MOST IMPORTANTLY – ASK THE DELICATE QUESTIONS</a:t>
            </a:r>
            <a:endParaRPr lang="en-US" sz="2400" b="1" dirty="0"/>
          </a:p>
        </p:txBody>
      </p:sp>
      <p:sp>
        <p:nvSpPr>
          <p:cNvPr id="3" name="Title 2"/>
          <p:cNvSpPr>
            <a:spLocks noGrp="1"/>
          </p:cNvSpPr>
          <p:nvPr>
            <p:ph type="title"/>
          </p:nvPr>
        </p:nvSpPr>
        <p:spPr/>
        <p:txBody>
          <a:bodyPr/>
          <a:lstStyle/>
          <a:p>
            <a:pPr algn="ctr"/>
            <a:r>
              <a:rPr lang="en-US" dirty="0" smtClean="0">
                <a:solidFill>
                  <a:schemeClr val="tx1"/>
                </a:solidFill>
              </a:rPr>
              <a:t>Role of Law Enforcement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2">
                                            <p:txEl>
                                              <p:pRg st="0" end="0"/>
                                            </p:txEl>
                                          </p:spTgt>
                                        </p:tgtEl>
                                        <p:attrNameLst>
                                          <p:attrName>ppt_x</p:attrName>
                                        </p:attrNameLst>
                                      </p:cBhvr>
                                      <p:tavLst>
                                        <p:tav tm="0">
                                          <p:val>
                                            <p:strVal val="ppt_x"/>
                                          </p:val>
                                        </p:tav>
                                        <p:tav tm="100000">
                                          <p:val>
                                            <p:strVal val="0-ppt_w/2"/>
                                          </p:val>
                                        </p:tav>
                                      </p:tavLst>
                                    </p:anim>
                                    <p:anim calcmode="lin" valueType="num">
                                      <p:cBhvr additive="base">
                                        <p:cTn id="13" dur="500"/>
                                        <p:tgtEl>
                                          <p:spTgt spid="2">
                                            <p:txEl>
                                              <p:pRg st="0" end="0"/>
                                            </p:txEl>
                                          </p:spTgt>
                                        </p:tgtEl>
                                        <p:attrNameLst>
                                          <p:attrName>ppt_y</p:attrName>
                                        </p:attrNameLst>
                                      </p:cBhvr>
                                      <p:tavLst>
                                        <p:tav tm="0">
                                          <p:val>
                                            <p:strVal val="ppt_y"/>
                                          </p:val>
                                        </p:tav>
                                        <p:tav tm="100000">
                                          <p:val>
                                            <p:strVal val="ppt_y"/>
                                          </p:val>
                                        </p:tav>
                                      </p:tavLst>
                                    </p:anim>
                                    <p:set>
                                      <p:cBhvr>
                                        <p:cTn id="14"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2">
                                            <p:txEl>
                                              <p:pRg st="1" end="1"/>
                                            </p:txEl>
                                          </p:spTgt>
                                        </p:tgtEl>
                                        <p:attrNameLst>
                                          <p:attrName>ppt_x</p:attrName>
                                        </p:attrNameLst>
                                      </p:cBhvr>
                                      <p:tavLst>
                                        <p:tav tm="0">
                                          <p:val>
                                            <p:strVal val="ppt_x"/>
                                          </p:val>
                                        </p:tav>
                                        <p:tav tm="100000">
                                          <p:val>
                                            <p:strVal val="0-ppt_w/2"/>
                                          </p:val>
                                        </p:tav>
                                      </p:tavLst>
                                    </p:anim>
                                    <p:anim calcmode="lin" valueType="num">
                                      <p:cBhvr additive="base">
                                        <p:cTn id="25" dur="500"/>
                                        <p:tgtEl>
                                          <p:spTgt spid="2">
                                            <p:txEl>
                                              <p:pRg st="1" end="1"/>
                                            </p:txEl>
                                          </p:spTgt>
                                        </p:tgtEl>
                                        <p:attrNameLst>
                                          <p:attrName>ppt_y</p:attrName>
                                        </p:attrNameLst>
                                      </p:cBhvr>
                                      <p:tavLst>
                                        <p:tav tm="0">
                                          <p:val>
                                            <p:strVal val="ppt_y"/>
                                          </p:val>
                                        </p:tav>
                                        <p:tav tm="100000">
                                          <p:val>
                                            <p:strVal val="ppt_y"/>
                                          </p:val>
                                        </p:tav>
                                      </p:tavLst>
                                    </p:anim>
                                    <p:set>
                                      <p:cBhvr>
                                        <p:cTn id="26"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nodeType="clickEffect">
                                  <p:stCondLst>
                                    <p:cond delay="0"/>
                                  </p:stCondLst>
                                  <p:childTnLst>
                                    <p:anim calcmode="lin" valueType="num">
                                      <p:cBhvr additive="base">
                                        <p:cTn id="36" dur="500"/>
                                        <p:tgtEl>
                                          <p:spTgt spid="2">
                                            <p:txEl>
                                              <p:pRg st="2" end="2"/>
                                            </p:txEl>
                                          </p:spTgt>
                                        </p:tgtEl>
                                        <p:attrNameLst>
                                          <p:attrName>ppt_x</p:attrName>
                                        </p:attrNameLst>
                                      </p:cBhvr>
                                      <p:tavLst>
                                        <p:tav tm="0">
                                          <p:val>
                                            <p:strVal val="ppt_x"/>
                                          </p:val>
                                        </p:tav>
                                        <p:tav tm="100000">
                                          <p:val>
                                            <p:strVal val="0-ppt_w/2"/>
                                          </p:val>
                                        </p:tav>
                                      </p:tavLst>
                                    </p:anim>
                                    <p:anim calcmode="lin" valueType="num">
                                      <p:cBhvr additive="base">
                                        <p:cTn id="37" dur="500"/>
                                        <p:tgtEl>
                                          <p:spTgt spid="2">
                                            <p:txEl>
                                              <p:pRg st="2" end="2"/>
                                            </p:txEl>
                                          </p:spTgt>
                                        </p:tgtEl>
                                        <p:attrNameLst>
                                          <p:attrName>ppt_y</p:attrName>
                                        </p:attrNameLst>
                                      </p:cBhvr>
                                      <p:tavLst>
                                        <p:tav tm="0">
                                          <p:val>
                                            <p:strVal val="ppt_y"/>
                                          </p:val>
                                        </p:tav>
                                        <p:tav tm="100000">
                                          <p:val>
                                            <p:strVal val="ppt_y"/>
                                          </p:val>
                                        </p:tav>
                                      </p:tavLst>
                                    </p:anim>
                                    <p:set>
                                      <p:cBhvr>
                                        <p:cTn id="38"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8" fill="hold" nodeType="clickEffect">
                                  <p:stCondLst>
                                    <p:cond delay="0"/>
                                  </p:stCondLst>
                                  <p:childTnLst>
                                    <p:anim calcmode="lin" valueType="num">
                                      <p:cBhvr additive="base">
                                        <p:cTn id="48" dur="500"/>
                                        <p:tgtEl>
                                          <p:spTgt spid="2">
                                            <p:txEl>
                                              <p:pRg st="3" end="3"/>
                                            </p:txEl>
                                          </p:spTgt>
                                        </p:tgtEl>
                                        <p:attrNameLst>
                                          <p:attrName>ppt_x</p:attrName>
                                        </p:attrNameLst>
                                      </p:cBhvr>
                                      <p:tavLst>
                                        <p:tav tm="0">
                                          <p:val>
                                            <p:strVal val="ppt_x"/>
                                          </p:val>
                                        </p:tav>
                                        <p:tav tm="100000">
                                          <p:val>
                                            <p:strVal val="0-ppt_w/2"/>
                                          </p:val>
                                        </p:tav>
                                      </p:tavLst>
                                    </p:anim>
                                    <p:anim calcmode="lin" valueType="num">
                                      <p:cBhvr additive="base">
                                        <p:cTn id="49" dur="500"/>
                                        <p:tgtEl>
                                          <p:spTgt spid="2">
                                            <p:txEl>
                                              <p:pRg st="3" end="3"/>
                                            </p:txEl>
                                          </p:spTgt>
                                        </p:tgtEl>
                                        <p:attrNameLst>
                                          <p:attrName>ppt_y</p:attrName>
                                        </p:attrNameLst>
                                      </p:cBhvr>
                                      <p:tavLst>
                                        <p:tav tm="0">
                                          <p:val>
                                            <p:strVal val="ppt_y"/>
                                          </p:val>
                                        </p:tav>
                                        <p:tav tm="100000">
                                          <p:val>
                                            <p:strVal val="ppt_y"/>
                                          </p:val>
                                        </p:tav>
                                      </p:tavLst>
                                    </p:anim>
                                    <p:set>
                                      <p:cBhvr>
                                        <p:cTn id="50"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additive="base">
                                        <p:cTn id="5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8" fill="hold" nodeType="clickEffect">
                                  <p:stCondLst>
                                    <p:cond delay="0"/>
                                  </p:stCondLst>
                                  <p:childTnLst>
                                    <p:anim calcmode="lin" valueType="num">
                                      <p:cBhvr additive="base">
                                        <p:cTn id="60" dur="500"/>
                                        <p:tgtEl>
                                          <p:spTgt spid="2">
                                            <p:txEl>
                                              <p:pRg st="4" end="4"/>
                                            </p:txEl>
                                          </p:spTgt>
                                        </p:tgtEl>
                                        <p:attrNameLst>
                                          <p:attrName>ppt_x</p:attrName>
                                        </p:attrNameLst>
                                      </p:cBhvr>
                                      <p:tavLst>
                                        <p:tav tm="0">
                                          <p:val>
                                            <p:strVal val="ppt_x"/>
                                          </p:val>
                                        </p:tav>
                                        <p:tav tm="100000">
                                          <p:val>
                                            <p:strVal val="0-ppt_w/2"/>
                                          </p:val>
                                        </p:tav>
                                      </p:tavLst>
                                    </p:anim>
                                    <p:anim calcmode="lin" valueType="num">
                                      <p:cBhvr additive="base">
                                        <p:cTn id="61" dur="500"/>
                                        <p:tgtEl>
                                          <p:spTgt spid="2">
                                            <p:txEl>
                                              <p:pRg st="4" end="4"/>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 calcmode="lin" valueType="num">
                                      <p:cBhvr additive="base">
                                        <p:cTn id="6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8" fill="hold" nodeType="clickEffect">
                                  <p:stCondLst>
                                    <p:cond delay="0"/>
                                  </p:stCondLst>
                                  <p:childTnLst>
                                    <p:anim calcmode="lin" valueType="num">
                                      <p:cBhvr additive="base">
                                        <p:cTn id="72" dur="500"/>
                                        <p:tgtEl>
                                          <p:spTgt spid="2">
                                            <p:txEl>
                                              <p:pRg st="5" end="5"/>
                                            </p:txEl>
                                          </p:spTgt>
                                        </p:tgtEl>
                                        <p:attrNameLst>
                                          <p:attrName>ppt_x</p:attrName>
                                        </p:attrNameLst>
                                      </p:cBhvr>
                                      <p:tavLst>
                                        <p:tav tm="0">
                                          <p:val>
                                            <p:strVal val="ppt_x"/>
                                          </p:val>
                                        </p:tav>
                                        <p:tav tm="100000">
                                          <p:val>
                                            <p:strVal val="0-ppt_w/2"/>
                                          </p:val>
                                        </p:tav>
                                      </p:tavLst>
                                    </p:anim>
                                    <p:anim calcmode="lin" valueType="num">
                                      <p:cBhvr additive="base">
                                        <p:cTn id="73" dur="500"/>
                                        <p:tgtEl>
                                          <p:spTgt spid="2">
                                            <p:txEl>
                                              <p:pRg st="5" end="5"/>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2">
                                            <p:txEl>
                                              <p:pRg st="5" end="5"/>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
                                            <p:txEl>
                                              <p:pRg st="7" end="7"/>
                                            </p:txEl>
                                          </p:spTgt>
                                        </p:tgtEl>
                                        <p:attrNameLst>
                                          <p:attrName>style.visibility</p:attrName>
                                        </p:attrNameLst>
                                      </p:cBhvr>
                                      <p:to>
                                        <p:strVal val="visible"/>
                                      </p:to>
                                    </p:set>
                                    <p:anim calcmode="lin" valueType="num">
                                      <p:cBhvr additive="base">
                                        <p:cTn id="7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tbn3.google.com/images?q=tbn:gY-LfDkKbxBd6M:http://military.brucemuseum.ca/d/8925-2/Bramshott%2BChurch%2BCemetary%2B1916.jpg">
            <a:hlinkClick r:id="rId3"/>
          </p:cNvPr>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a:xfrm>
            <a:off x="457200" y="2057400"/>
            <a:ext cx="8229600" cy="4419600"/>
          </a:xfrm>
        </p:spPr>
        <p:txBody>
          <a:bodyPr>
            <a:normAutofit lnSpcReduction="10000"/>
          </a:bodyPr>
          <a:lstStyle/>
          <a:p>
            <a:pPr algn="ctr">
              <a:buNone/>
            </a:pPr>
            <a:r>
              <a:rPr lang="en-US" sz="2800" dirty="0" smtClean="0">
                <a:solidFill>
                  <a:srgbClr val="C00000"/>
                </a:solidFill>
                <a:latin typeface="Baskerville Old Face" pitchFamily="18" charset="0"/>
              </a:rPr>
              <a:t>One third of the women killed each year in America die at the hands of a current or former intimate partner. In light of these facts, there is good reason to treat every domestic violence case as a potential stalking case, and in many instances, to treat domestic violence cases as high risk, potentially lethal </a:t>
            </a:r>
            <a:r>
              <a:rPr lang="en-US" sz="2800" smtClean="0">
                <a:solidFill>
                  <a:srgbClr val="C00000"/>
                </a:solidFill>
                <a:latin typeface="Baskerville Old Face" pitchFamily="18" charset="0"/>
              </a:rPr>
              <a:t>stalking cases.</a:t>
            </a:r>
            <a:endParaRPr lang="en-US" sz="2800" dirty="0" smtClean="0">
              <a:solidFill>
                <a:srgbClr val="C00000"/>
              </a:solidFill>
              <a:latin typeface="Baskerville Old Face" pitchFamily="18" charset="0"/>
            </a:endParaRPr>
          </a:p>
          <a:p>
            <a:endParaRPr lang="en-US" dirty="0" smtClean="0">
              <a:solidFill>
                <a:schemeClr val="bg1"/>
              </a:solidFill>
            </a:endParaRPr>
          </a:p>
          <a:p>
            <a:endParaRPr lang="en-US" dirty="0" smtClean="0">
              <a:solidFill>
                <a:schemeClr val="bg1"/>
              </a:solidFill>
            </a:endParaRPr>
          </a:p>
          <a:p>
            <a:pPr>
              <a:buNone/>
            </a:pPr>
            <a:endParaRPr lang="en-US" dirty="0" smtClean="0">
              <a:solidFill>
                <a:schemeClr val="bg1"/>
              </a:solidFill>
            </a:endParaRPr>
          </a:p>
          <a:p>
            <a:pPr>
              <a:buNone/>
            </a:pPr>
            <a:r>
              <a:rPr lang="fr-FR" sz="1200" dirty="0" smtClean="0">
                <a:solidFill>
                  <a:schemeClr val="bg1"/>
                </a:solidFill>
              </a:rPr>
              <a:t>Rennison, Callie Marie, and Sarah Welchans.</a:t>
            </a:r>
            <a:r>
              <a:rPr lang="en-US" sz="1200" dirty="0" smtClean="0">
                <a:solidFill>
                  <a:schemeClr val="bg1"/>
                </a:solidFill>
              </a:rPr>
              <a:t>(2000). “</a:t>
            </a:r>
            <a:r>
              <a:rPr lang="en-US" sz="1200" i="1" dirty="0" smtClean="0">
                <a:solidFill>
                  <a:schemeClr val="bg1"/>
                </a:solidFill>
              </a:rPr>
              <a:t>Intimate Partner Violence</a:t>
            </a:r>
            <a:r>
              <a:rPr lang="en-US" sz="1200" dirty="0" smtClean="0">
                <a:solidFill>
                  <a:schemeClr val="bg1"/>
                </a:solidFill>
              </a:rPr>
              <a:t>," Bureau of Justice Statistics, Special Report. Washington D.C. : U.S. Department of Justice.</a:t>
            </a:r>
            <a:endParaRPr lang="en-US" sz="1200" dirty="0">
              <a:solidFill>
                <a:schemeClr val="bg1"/>
              </a:solidFill>
            </a:endParaRPr>
          </a:p>
        </p:txBody>
      </p:sp>
      <p:sp>
        <p:nvSpPr>
          <p:cNvPr id="3" name="Title 2"/>
          <p:cNvSpPr>
            <a:spLocks noGrp="1"/>
          </p:cNvSpPr>
          <p:nvPr>
            <p:ph type="title"/>
          </p:nvPr>
        </p:nvSpPr>
        <p:spPr/>
        <p:txBody>
          <a:bodyPr>
            <a:noAutofit/>
          </a:bodyPr>
          <a:lstStyle/>
          <a:p>
            <a:pPr algn="ctr"/>
            <a:r>
              <a:rPr lang="en-US" sz="3600" dirty="0" smtClean="0">
                <a:solidFill>
                  <a:schemeClr val="bg1"/>
                </a:solidFill>
              </a:rPr>
              <a:t>Domestic Violence</a:t>
            </a:r>
            <a:r>
              <a:rPr lang="en-US" sz="3600" dirty="0" smtClean="0">
                <a:solidFill>
                  <a:schemeClr val="bg1"/>
                </a:solidFill>
                <a:latin typeface="Arial Narrow" pitchFamily="34" charset="0"/>
              </a:rPr>
              <a:t/>
            </a:r>
            <a:br>
              <a:rPr lang="en-US" sz="3600" dirty="0" smtClean="0">
                <a:solidFill>
                  <a:schemeClr val="bg1"/>
                </a:solidFill>
                <a:latin typeface="Arial Narrow" pitchFamily="34" charset="0"/>
              </a:rPr>
            </a:br>
            <a:r>
              <a:rPr lang="en-US" sz="3600" u="sng" dirty="0" smtClean="0">
                <a:solidFill>
                  <a:schemeClr val="bg1"/>
                </a:solidFill>
                <a:latin typeface="Arial Narrow" pitchFamily="34" charset="0"/>
              </a:rPr>
              <a:t>Stalking</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i="1" dirty="0" smtClean="0"/>
              <a:t>A course of conduct directed at a specific person that involves repeated </a:t>
            </a:r>
          </a:p>
          <a:p>
            <a:pPr>
              <a:buNone/>
            </a:pPr>
            <a:r>
              <a:rPr lang="en-US" sz="2000" i="1" dirty="0" smtClean="0"/>
              <a:t>visual or physical proximity; non-consensual communication; or verbal, </a:t>
            </a:r>
          </a:p>
          <a:p>
            <a:pPr>
              <a:buNone/>
            </a:pPr>
            <a:r>
              <a:rPr lang="en-US" sz="2000" i="1" dirty="0" smtClean="0"/>
              <a:t>written or implied threats; or a combination thereof that would cause a </a:t>
            </a:r>
          </a:p>
          <a:p>
            <a:pPr>
              <a:buNone/>
            </a:pPr>
            <a:r>
              <a:rPr lang="en-US" sz="2000" i="1" dirty="0" smtClean="0"/>
              <a:t>reasonable person fear.</a:t>
            </a:r>
          </a:p>
          <a:p>
            <a:pPr>
              <a:buNone/>
            </a:pPr>
            <a:endParaRPr lang="en-US" sz="1600" i="1" dirty="0" smtClean="0"/>
          </a:p>
          <a:p>
            <a:pPr algn="ctr">
              <a:buNone/>
            </a:pPr>
            <a:r>
              <a:rPr lang="en-US" sz="2800" b="1" i="1" dirty="0" smtClean="0"/>
              <a:t>STALKING instills:</a:t>
            </a:r>
          </a:p>
          <a:p>
            <a:pPr algn="ctr">
              <a:buFont typeface="Wingdings" pitchFamily="2" charset="2"/>
              <a:buChar char="Ø"/>
            </a:pPr>
            <a:r>
              <a:rPr lang="en-US" sz="2800" i="1" dirty="0" smtClean="0"/>
              <a:t>Fear</a:t>
            </a:r>
          </a:p>
          <a:p>
            <a:pPr algn="ctr">
              <a:buFont typeface="Wingdings" pitchFamily="2" charset="2"/>
              <a:buChar char="Ø"/>
            </a:pPr>
            <a:r>
              <a:rPr lang="en-US" sz="2800" i="1" dirty="0" smtClean="0"/>
              <a:t>Creates uncertainty</a:t>
            </a:r>
          </a:p>
          <a:p>
            <a:pPr algn="ctr">
              <a:buFont typeface="Wingdings" pitchFamily="2" charset="2"/>
              <a:buChar char="Ø"/>
            </a:pPr>
            <a:r>
              <a:rPr lang="en-US" sz="2800" i="1" dirty="0" smtClean="0"/>
              <a:t>and wrecks lives</a:t>
            </a:r>
            <a:endParaRPr lang="en-US" sz="2800" i="1" dirty="0"/>
          </a:p>
        </p:txBody>
      </p:sp>
      <p:sp>
        <p:nvSpPr>
          <p:cNvPr id="3" name="Title 2"/>
          <p:cNvSpPr>
            <a:spLocks noGrp="1"/>
          </p:cNvSpPr>
          <p:nvPr>
            <p:ph type="title"/>
          </p:nvPr>
        </p:nvSpPr>
        <p:spPr/>
        <p:txBody>
          <a:bodyPr>
            <a:normAutofit fontScale="90000"/>
          </a:bodyPr>
          <a:lstStyle/>
          <a:p>
            <a:pPr algn="ctr"/>
            <a:r>
              <a:rPr lang="en-US" sz="3600" dirty="0" smtClean="0"/>
              <a:t>Domestic Violence</a:t>
            </a:r>
            <a:r>
              <a:rPr lang="en-US" sz="3600" dirty="0" smtClean="0">
                <a:latin typeface="Arial Narrow" pitchFamily="34" charset="0"/>
              </a:rPr>
              <a:t/>
            </a:r>
            <a:br>
              <a:rPr lang="en-US" sz="3600" dirty="0" smtClean="0">
                <a:latin typeface="Arial Narrow" pitchFamily="34" charset="0"/>
              </a:rPr>
            </a:br>
            <a:r>
              <a:rPr lang="en-US" sz="3600" u="sng" dirty="0" smtClean="0">
                <a:latin typeface="Arial Narrow" pitchFamily="34" charset="0"/>
              </a:rPr>
              <a:t>Stalking</a:t>
            </a:r>
            <a:endParaRPr lang="en-US" sz="3600" dirty="0"/>
          </a:p>
        </p:txBody>
      </p:sp>
      <p:pic>
        <p:nvPicPr>
          <p:cNvPr id="13314" name="Picture 2" descr="http://tbn0.google.com/images?q=tbn:TrgAL7pJdqCDfM:http://bugsweep.ca/images/stalking.jpg">
            <a:hlinkClick r:id="rId2"/>
          </p:cNvPr>
          <p:cNvPicPr>
            <a:picLocks noChangeAspect="1" noChangeArrowheads="1"/>
          </p:cNvPicPr>
          <p:nvPr/>
        </p:nvPicPr>
        <p:blipFill>
          <a:blip r:embed="rId3" cstate="print"/>
          <a:srcRect/>
          <a:stretch>
            <a:fillRect/>
          </a:stretch>
        </p:blipFill>
        <p:spPr bwMode="auto">
          <a:xfrm>
            <a:off x="3429000" y="5257800"/>
            <a:ext cx="27432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dissolve">
                                      <p:cBhvr>
                                        <p:cTn id="7" dur="500"/>
                                        <p:tgtEl>
                                          <p:spTgt spid="2">
                                            <p:txEl>
                                              <p:pRg st="5" end="5"/>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Effect transition="in" filter="slide(fromBottom)">
                                      <p:cBhvr>
                                        <p:cTn id="11" dur="1000"/>
                                        <p:tgtEl>
                                          <p:spTgt spid="2">
                                            <p:txEl>
                                              <p:pRg st="6" end="6"/>
                                            </p:txEl>
                                          </p:spTgt>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slide(fromBottom)">
                                      <p:cBhvr>
                                        <p:cTn id="15" dur="1000"/>
                                        <p:tgtEl>
                                          <p:spTgt spid="2">
                                            <p:txEl>
                                              <p:pRg st="7" end="7"/>
                                            </p:txEl>
                                          </p:spTgt>
                                        </p:tgtEl>
                                      </p:cBhvr>
                                    </p:animEffect>
                                  </p:childTnLst>
                                </p:cTn>
                              </p:par>
                            </p:childTnLst>
                          </p:cTn>
                        </p:par>
                        <p:par>
                          <p:cTn id="16" fill="hold">
                            <p:stCondLst>
                              <p:cond delay="2500"/>
                            </p:stCondLst>
                            <p:childTnLst>
                              <p:par>
                                <p:cTn id="17" presetID="12" presetClass="entr" presetSubtype="4" fill="hold" nodeType="after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slide(fromBottom)">
                                      <p:cBhvr>
                                        <p:cTn id="19" dur="1000"/>
                                        <p:tgtEl>
                                          <p:spTgt spid="2">
                                            <p:txEl>
                                              <p:pRg st="8" end="8"/>
                                            </p:txEl>
                                          </p:spTgt>
                                        </p:tgtEl>
                                      </p:cBhvr>
                                    </p:animEffect>
                                  </p:childTnLst>
                                </p:cTn>
                              </p:par>
                            </p:childTnLst>
                          </p:cTn>
                        </p:par>
                        <p:par>
                          <p:cTn id="20" fill="hold">
                            <p:stCondLst>
                              <p:cond delay="3500"/>
                            </p:stCondLst>
                            <p:childTnLst>
                              <p:par>
                                <p:cTn id="21" presetID="12" presetClass="entr" presetSubtype="4" fill="hold" nodeType="after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slide(fromBottom)">
                                      <p:cBhvr>
                                        <p:cTn id="2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According to the 2009 National Crime Victimization Survey: during a 12 month period 14 in every 1,000 persons age 18 or older were victims of stalking.</a:t>
            </a:r>
          </a:p>
          <a:p>
            <a:r>
              <a:rPr lang="en-US" sz="2000" dirty="0" smtClean="0"/>
              <a:t>The risk of stalking victimization was highest for individual who were divorced or separated – 34 per 1,000</a:t>
            </a:r>
          </a:p>
          <a:p>
            <a:pPr>
              <a:buNone/>
            </a:pPr>
            <a:endParaRPr lang="en-US" sz="2000" dirty="0" smtClean="0"/>
          </a:p>
          <a:p>
            <a:pPr>
              <a:buNone/>
            </a:pPr>
            <a:r>
              <a:rPr lang="en-US" sz="2200" b="1" dirty="0" smtClean="0"/>
              <a:t>Washington Stalking Defined – RCW 9A.46.110</a:t>
            </a:r>
          </a:p>
          <a:p>
            <a:pPr>
              <a:buNone/>
            </a:pPr>
            <a:r>
              <a:rPr lang="en-US" sz="1900" i="1" dirty="0" smtClean="0">
                <a:latin typeface="Berlin Sans FB" pitchFamily="34" charset="0"/>
              </a:rPr>
              <a:t>A person commits the crime of stalking when he or she, without lawful authority intentionally and repeatedly harasses or repeatedly follows another person and the person being harassed or followed is placed in reasonable fear that the stalker intends to injure the person, another person or to the property of the person or another person, and the stalker knows or reasonably should know that the person is afraid, intimidated or harassed.</a:t>
            </a:r>
            <a:endParaRPr lang="en-US" sz="1900" i="1" dirty="0">
              <a:latin typeface="Berlin Sans FB" pitchFamily="34" charset="0"/>
            </a:endParaRPr>
          </a:p>
        </p:txBody>
      </p:sp>
      <p:sp>
        <p:nvSpPr>
          <p:cNvPr id="3" name="Title 2"/>
          <p:cNvSpPr>
            <a:spLocks noGrp="1"/>
          </p:cNvSpPr>
          <p:nvPr>
            <p:ph type="title"/>
          </p:nvPr>
        </p:nvSpPr>
        <p:spPr/>
        <p:txBody>
          <a:bodyPr>
            <a:normAutofit fontScale="90000"/>
          </a:bodyPr>
          <a:lstStyle/>
          <a:p>
            <a:pPr algn="ctr"/>
            <a:r>
              <a:rPr lang="en-US" sz="3600" dirty="0" smtClean="0"/>
              <a:t/>
            </a:r>
            <a:br>
              <a:rPr lang="en-US" sz="3600" dirty="0" smtClean="0"/>
            </a:br>
            <a:r>
              <a:rPr lang="en-US" sz="3600" dirty="0" smtClean="0"/>
              <a:t>Domestic Violence</a:t>
            </a:r>
            <a:r>
              <a:rPr lang="en-US" sz="6600" dirty="0" smtClean="0">
                <a:latin typeface="Arial Narrow" pitchFamily="34" charset="0"/>
              </a:rPr>
              <a:t/>
            </a:r>
            <a:br>
              <a:rPr lang="en-US" sz="6600" dirty="0" smtClean="0">
                <a:latin typeface="Arial Narrow" pitchFamily="34" charset="0"/>
              </a:rPr>
            </a:br>
            <a:r>
              <a:rPr lang="en-US" sz="3600" u="sng" dirty="0" smtClean="0">
                <a:latin typeface="Arial Narrow" pitchFamily="34" charset="0"/>
              </a:rPr>
              <a:t>Stalking</a:t>
            </a:r>
            <a:r>
              <a:rPr lang="en-US" sz="6000" dirty="0" smtClean="0">
                <a:latin typeface="Arial Narrow" pitchFamily="34" charset="0"/>
              </a:rPr>
              <a:t/>
            </a:r>
            <a:br>
              <a:rPr lang="en-US" sz="6000" dirty="0" smtClean="0">
                <a:latin typeface="Arial Narrow" pitchFamily="34"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20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dirty="0" smtClean="0">
                <a:latin typeface="Bodoni MT" pitchFamily="18" charset="0"/>
              </a:rPr>
              <a:t>The most common type of stalker is the </a:t>
            </a:r>
            <a:r>
              <a:rPr lang="en-US" sz="2000" b="1" dirty="0" smtClean="0">
                <a:latin typeface="Bodoni MT" pitchFamily="18" charset="0"/>
              </a:rPr>
              <a:t>Simple </a:t>
            </a:r>
            <a:r>
              <a:rPr lang="en-US" sz="2000" b="1" dirty="0" err="1" smtClean="0">
                <a:latin typeface="Bodoni MT" pitchFamily="18" charset="0"/>
              </a:rPr>
              <a:t>Obsessional</a:t>
            </a:r>
            <a:r>
              <a:rPr lang="en-US" sz="2000" dirty="0" smtClean="0">
                <a:latin typeface="Bodoni MT" pitchFamily="18" charset="0"/>
              </a:rPr>
              <a:t>:  usually male, a former boss, ex-spouse, ex-lover, who begins stalking after relationship ends or there is a perception of mistreatment </a:t>
            </a:r>
          </a:p>
          <a:p>
            <a:pPr>
              <a:buNone/>
            </a:pPr>
            <a:r>
              <a:rPr lang="en-US" sz="2000" dirty="0" smtClean="0">
                <a:latin typeface="Bodoni MT" pitchFamily="18" charset="0"/>
              </a:rPr>
              <a:t>The most common type of stalking behavior according to the Bureau of</a:t>
            </a:r>
          </a:p>
          <a:p>
            <a:pPr>
              <a:buNone/>
            </a:pPr>
            <a:r>
              <a:rPr lang="en-US" sz="2000" dirty="0" smtClean="0">
                <a:latin typeface="Bodoni MT" pitchFamily="18" charset="0"/>
              </a:rPr>
              <a:t> Justice Statistics Special Report: </a:t>
            </a:r>
            <a:r>
              <a:rPr lang="en-US" sz="2000" i="1" dirty="0" smtClean="0">
                <a:latin typeface="Bodoni MT" pitchFamily="18" charset="0"/>
              </a:rPr>
              <a:t>Stalking Victimization in the United</a:t>
            </a:r>
          </a:p>
          <a:p>
            <a:pPr>
              <a:buNone/>
            </a:pPr>
            <a:r>
              <a:rPr lang="en-US" sz="2000" i="1" dirty="0" smtClean="0">
                <a:latin typeface="Bodoni MT" pitchFamily="18" charset="0"/>
              </a:rPr>
              <a:t> States, </a:t>
            </a:r>
            <a:r>
              <a:rPr lang="en-US" sz="2000" dirty="0" smtClean="0">
                <a:latin typeface="Bodoni MT" pitchFamily="18" charset="0"/>
              </a:rPr>
              <a:t>January 2009</a:t>
            </a:r>
            <a:endParaRPr lang="en-US" sz="2000" dirty="0" smtClean="0"/>
          </a:p>
          <a:p>
            <a:pPr marL="566928" indent="-457200">
              <a:buFont typeface="+mj-lt"/>
              <a:buAutoNum type="arabicParenR"/>
            </a:pPr>
            <a:r>
              <a:rPr lang="en-US" sz="2000" dirty="0" smtClean="0">
                <a:latin typeface="Bodoni MT" pitchFamily="18" charset="0"/>
              </a:rPr>
              <a:t>An offender following or spying on the victim.</a:t>
            </a:r>
          </a:p>
          <a:p>
            <a:pPr marL="566928" indent="-457200">
              <a:buFont typeface="+mj-lt"/>
              <a:buAutoNum type="arabicParenR"/>
            </a:pPr>
            <a:r>
              <a:rPr lang="en-US" sz="2000" dirty="0" smtClean="0">
                <a:latin typeface="Bodoni MT" pitchFamily="18" charset="0"/>
              </a:rPr>
              <a:t>Showing up at places without a legitimate reason.</a:t>
            </a:r>
          </a:p>
          <a:p>
            <a:pPr marL="566928" indent="-457200">
              <a:buFont typeface="+mj-lt"/>
              <a:buAutoNum type="arabicParenR"/>
            </a:pPr>
            <a:r>
              <a:rPr lang="en-US" sz="2000" dirty="0" smtClean="0">
                <a:latin typeface="Bodoni MT" pitchFamily="18" charset="0"/>
              </a:rPr>
              <a:t>Waiting outside (or inside) places for the victim.</a:t>
            </a:r>
          </a:p>
          <a:p>
            <a:pPr>
              <a:buNone/>
            </a:pPr>
            <a:endParaRPr lang="en-US" sz="2000" dirty="0" smtClean="0"/>
          </a:p>
          <a:p>
            <a:pPr marL="566928" indent="-457200">
              <a:buFont typeface="+mj-lt"/>
              <a:buAutoNum type="arabicParenR"/>
            </a:pPr>
            <a:endParaRPr lang="en-US" sz="2000" dirty="0"/>
          </a:p>
        </p:txBody>
      </p:sp>
      <p:sp>
        <p:nvSpPr>
          <p:cNvPr id="3" name="Title 2"/>
          <p:cNvSpPr>
            <a:spLocks noGrp="1"/>
          </p:cNvSpPr>
          <p:nvPr>
            <p:ph type="title"/>
          </p:nvPr>
        </p:nvSpPr>
        <p:spPr/>
        <p:txBody>
          <a:bodyPr>
            <a:normAutofit/>
          </a:bodyPr>
          <a:lstStyle/>
          <a:p>
            <a:pPr algn="ctr"/>
            <a:r>
              <a:rPr lang="en-US" sz="3200" dirty="0" smtClean="0"/>
              <a:t>Domestic Violence</a:t>
            </a:r>
            <a:r>
              <a:rPr lang="en-US" sz="3200" dirty="0" smtClean="0">
                <a:latin typeface="Arial Narrow" pitchFamily="34" charset="0"/>
              </a:rPr>
              <a:t/>
            </a:r>
            <a:br>
              <a:rPr lang="en-US" sz="3200" dirty="0" smtClean="0">
                <a:latin typeface="Arial Narrow" pitchFamily="34" charset="0"/>
              </a:rPr>
            </a:br>
            <a:r>
              <a:rPr lang="en-US" sz="3200" u="sng" dirty="0" smtClean="0">
                <a:latin typeface="Arial Narrow" pitchFamily="34" charset="0"/>
              </a:rPr>
              <a:t>Stalking</a:t>
            </a:r>
            <a:endParaRPr lang="en-US" sz="3200" dirty="0"/>
          </a:p>
        </p:txBody>
      </p:sp>
      <p:pic>
        <p:nvPicPr>
          <p:cNvPr id="12290" name="Picture 2" descr="See full size image">
            <a:hlinkClick r:id="rId2"/>
          </p:cNvPr>
          <p:cNvPicPr>
            <a:picLocks noChangeAspect="1" noChangeArrowheads="1"/>
          </p:cNvPicPr>
          <p:nvPr/>
        </p:nvPicPr>
        <p:blipFill>
          <a:blip r:embed="rId3" cstate="print"/>
          <a:srcRect/>
          <a:stretch>
            <a:fillRect/>
          </a:stretch>
        </p:blipFill>
        <p:spPr bwMode="auto">
          <a:xfrm>
            <a:off x="1905000" y="4953000"/>
            <a:ext cx="57912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2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 calcmode="lin" valueType="num">
                                      <p:cBhvr additive="base">
                                        <p:cTn id="12" dur="2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2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fade">
                                      <p:cBhvr>
                                        <p:cTn id="22"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400" dirty="0" smtClean="0"/>
              <a:t>Why stalking behavior began (and continues),  according to the Bureau of Justice Statistics Special Report: </a:t>
            </a:r>
            <a:r>
              <a:rPr lang="en-US" sz="2400" i="1" dirty="0" smtClean="0"/>
              <a:t>Stalking Victimization in the United States, </a:t>
            </a:r>
            <a:r>
              <a:rPr lang="en-US" sz="2400" dirty="0" smtClean="0"/>
              <a:t>January 2009:</a:t>
            </a:r>
          </a:p>
          <a:p>
            <a:pPr>
              <a:buNone/>
            </a:pPr>
            <a:endParaRPr lang="en-US" sz="2400" dirty="0" smtClean="0"/>
          </a:p>
          <a:p>
            <a:pPr>
              <a:buNone/>
            </a:pPr>
            <a:endParaRPr lang="en-US" sz="2400" dirty="0" smtClean="0"/>
          </a:p>
          <a:p>
            <a:pPr marL="566928" indent="-457200">
              <a:buFont typeface="+mj-lt"/>
              <a:buAutoNum type="arabicParenR"/>
            </a:pPr>
            <a:r>
              <a:rPr lang="en-US" sz="2400" dirty="0" smtClean="0"/>
              <a:t>Retaliation</a:t>
            </a:r>
          </a:p>
          <a:p>
            <a:pPr marL="566928" indent="-457200">
              <a:buFont typeface="+mj-lt"/>
              <a:buAutoNum type="arabicParenR"/>
            </a:pPr>
            <a:r>
              <a:rPr lang="en-US" sz="2400" dirty="0" smtClean="0"/>
              <a:t>Anger</a:t>
            </a:r>
          </a:p>
          <a:p>
            <a:pPr marL="566928" indent="-457200">
              <a:buFont typeface="+mj-lt"/>
              <a:buAutoNum type="arabicParenR"/>
            </a:pPr>
            <a:r>
              <a:rPr lang="en-US" sz="2400" dirty="0" smtClean="0"/>
              <a:t>Spite</a:t>
            </a:r>
          </a:p>
          <a:p>
            <a:pPr marL="566928" indent="-457200">
              <a:buFont typeface="+mj-lt"/>
              <a:buAutoNum type="arabicParenR"/>
            </a:pPr>
            <a:r>
              <a:rPr lang="en-US" sz="2400" dirty="0" smtClean="0"/>
              <a:t>Desire to control the victim, and</a:t>
            </a:r>
          </a:p>
          <a:p>
            <a:pPr marL="566928" indent="-457200">
              <a:buFont typeface="+mj-lt"/>
              <a:buAutoNum type="arabicParenR"/>
            </a:pPr>
            <a:r>
              <a:rPr lang="en-US" sz="2400" dirty="0" smtClean="0"/>
              <a:t>To keep him or her in the relationship with the offender</a:t>
            </a:r>
          </a:p>
          <a:p>
            <a:pPr marL="566928" indent="-457200">
              <a:buFont typeface="+mj-lt"/>
              <a:buAutoNum type="arabicParenR"/>
            </a:pPr>
            <a:endParaRPr lang="en-US" sz="2400" dirty="0" smtClean="0"/>
          </a:p>
          <a:p>
            <a:pPr>
              <a:buNone/>
            </a:pPr>
            <a:endParaRPr lang="en-US" dirty="0"/>
          </a:p>
        </p:txBody>
      </p:sp>
      <p:sp>
        <p:nvSpPr>
          <p:cNvPr id="3" name="Title 2"/>
          <p:cNvSpPr>
            <a:spLocks noGrp="1"/>
          </p:cNvSpPr>
          <p:nvPr>
            <p:ph type="title"/>
          </p:nvPr>
        </p:nvSpPr>
        <p:spPr/>
        <p:txBody>
          <a:bodyPr>
            <a:normAutofit/>
          </a:bodyPr>
          <a:lstStyle/>
          <a:p>
            <a:pPr algn="ctr"/>
            <a:r>
              <a:rPr lang="en-US" sz="3200" dirty="0" smtClean="0"/>
              <a:t>Domestic Violence</a:t>
            </a:r>
            <a:r>
              <a:rPr lang="en-US" sz="3200" dirty="0" smtClean="0">
                <a:latin typeface="Arial Narrow" pitchFamily="34" charset="0"/>
              </a:rPr>
              <a:t/>
            </a:r>
            <a:br>
              <a:rPr lang="en-US" sz="3200" dirty="0" smtClean="0">
                <a:latin typeface="Arial Narrow" pitchFamily="34" charset="0"/>
              </a:rPr>
            </a:br>
            <a:r>
              <a:rPr lang="en-US" sz="3200" u="sng" dirty="0" smtClean="0">
                <a:latin typeface="Arial Narrow" pitchFamily="34" charset="0"/>
              </a:rPr>
              <a:t>Stalking</a:t>
            </a:r>
            <a:endParaRPr lang="en-US" sz="3200" dirty="0"/>
          </a:p>
        </p:txBody>
      </p:sp>
      <p:pic>
        <p:nvPicPr>
          <p:cNvPr id="11268" name="Picture 4" descr="See full size image">
            <a:hlinkClick r:id="rId2"/>
          </p:cNvPr>
          <p:cNvPicPr>
            <a:picLocks noChangeAspect="1" noChangeArrowheads="1"/>
          </p:cNvPicPr>
          <p:nvPr/>
        </p:nvPicPr>
        <p:blipFill>
          <a:blip r:embed="rId3" cstate="print"/>
          <a:srcRect/>
          <a:stretch>
            <a:fillRect/>
          </a:stretch>
        </p:blipFill>
        <p:spPr bwMode="auto">
          <a:xfrm>
            <a:off x="6324600" y="2667000"/>
            <a:ext cx="22098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30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30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30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30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3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sz="2000" dirty="0" smtClean="0"/>
              <a:t>Victims worst fears resulting from stalking according to the Bureau of </a:t>
            </a:r>
          </a:p>
          <a:p>
            <a:pPr>
              <a:buNone/>
            </a:pPr>
            <a:r>
              <a:rPr lang="en-US" sz="2000" dirty="0" smtClean="0"/>
              <a:t>Justice  Statistics Special Report: </a:t>
            </a:r>
            <a:r>
              <a:rPr lang="en-US" sz="2000" i="1" dirty="0" smtClean="0"/>
              <a:t>Stalking Victimization in the United</a:t>
            </a:r>
          </a:p>
          <a:p>
            <a:pPr>
              <a:buNone/>
            </a:pPr>
            <a:r>
              <a:rPr lang="en-US" sz="2000" i="1" dirty="0" smtClean="0"/>
              <a:t>States, </a:t>
            </a:r>
            <a:r>
              <a:rPr lang="en-US" sz="2000" dirty="0" smtClean="0"/>
              <a:t>January 2009:</a:t>
            </a:r>
          </a:p>
          <a:p>
            <a:pPr>
              <a:buNone/>
            </a:pPr>
            <a:endParaRPr lang="en-US" sz="2000" dirty="0" smtClean="0"/>
          </a:p>
          <a:p>
            <a:pPr marL="566928" indent="-457200">
              <a:buFont typeface="+mj-lt"/>
              <a:buAutoNum type="arabicParenR"/>
            </a:pPr>
            <a:r>
              <a:rPr lang="en-US" sz="2000" dirty="0" smtClean="0"/>
              <a:t>Not knowing what would happen next</a:t>
            </a:r>
          </a:p>
          <a:p>
            <a:pPr marL="566928" indent="-457200">
              <a:buFont typeface="+mj-lt"/>
              <a:buAutoNum type="arabicParenR"/>
            </a:pPr>
            <a:r>
              <a:rPr lang="en-US" sz="2000" dirty="0" smtClean="0"/>
              <a:t>Behavior would never stop</a:t>
            </a:r>
          </a:p>
          <a:p>
            <a:pPr marL="566928" indent="-457200">
              <a:buFont typeface="+mj-lt"/>
              <a:buAutoNum type="arabicParenR"/>
            </a:pPr>
            <a:r>
              <a:rPr lang="en-US" sz="2000" dirty="0" smtClean="0"/>
              <a:t>Bodily harm</a:t>
            </a:r>
          </a:p>
          <a:p>
            <a:pPr marL="566928" indent="-457200">
              <a:buFont typeface="+mj-lt"/>
              <a:buAutoNum type="arabicParenR"/>
            </a:pPr>
            <a:r>
              <a:rPr lang="en-US" sz="2000" dirty="0" smtClean="0"/>
              <a:t>Harm or kidnap child</a:t>
            </a:r>
          </a:p>
          <a:p>
            <a:pPr marL="566928" indent="-457200">
              <a:buFont typeface="+mj-lt"/>
              <a:buAutoNum type="arabicParenR"/>
            </a:pPr>
            <a:r>
              <a:rPr lang="en-US" sz="2000" dirty="0" smtClean="0"/>
              <a:t>Harm other family member</a:t>
            </a:r>
          </a:p>
          <a:p>
            <a:pPr marL="566928" indent="-457200">
              <a:buFont typeface="+mj-lt"/>
              <a:buAutoNum type="arabicParenR"/>
            </a:pPr>
            <a:r>
              <a:rPr lang="en-US" sz="2000" dirty="0" smtClean="0"/>
              <a:t>Loss of freedom</a:t>
            </a:r>
          </a:p>
          <a:p>
            <a:pPr marL="566928" indent="-457200">
              <a:buFont typeface="+mj-lt"/>
              <a:buAutoNum type="arabicParenR"/>
            </a:pPr>
            <a:r>
              <a:rPr lang="en-US" sz="2000" dirty="0" smtClean="0"/>
              <a:t>Death</a:t>
            </a:r>
          </a:p>
          <a:p>
            <a:pPr marL="566928" indent="-457200">
              <a:buFont typeface="+mj-lt"/>
              <a:buAutoNum type="arabicParenR"/>
            </a:pPr>
            <a:r>
              <a:rPr lang="en-US" sz="2000" dirty="0" smtClean="0"/>
              <a:t>Loss of job</a:t>
            </a:r>
          </a:p>
          <a:p>
            <a:pPr marL="566928" indent="-457200">
              <a:buFont typeface="+mj-lt"/>
              <a:buAutoNum type="arabicParenR"/>
            </a:pPr>
            <a:r>
              <a:rPr lang="en-US" sz="2000" dirty="0" smtClean="0"/>
              <a:t>Harm current partner</a:t>
            </a:r>
          </a:p>
          <a:p>
            <a:pPr marL="566928" indent="-457200">
              <a:buFont typeface="+mj-lt"/>
              <a:buAutoNum type="arabicParenR"/>
            </a:pPr>
            <a:r>
              <a:rPr lang="en-US" sz="2000" dirty="0" smtClean="0"/>
              <a:t>Losing one’s mind</a:t>
            </a:r>
          </a:p>
          <a:p>
            <a:pPr>
              <a:buNone/>
            </a:pPr>
            <a:endParaRPr lang="en-US" dirty="0"/>
          </a:p>
        </p:txBody>
      </p:sp>
      <p:sp>
        <p:nvSpPr>
          <p:cNvPr id="3" name="Title 2"/>
          <p:cNvSpPr>
            <a:spLocks noGrp="1"/>
          </p:cNvSpPr>
          <p:nvPr>
            <p:ph type="title"/>
          </p:nvPr>
        </p:nvSpPr>
        <p:spPr/>
        <p:txBody>
          <a:bodyPr>
            <a:normAutofit/>
          </a:bodyPr>
          <a:lstStyle/>
          <a:p>
            <a:pPr algn="ctr"/>
            <a:r>
              <a:rPr lang="en-US" sz="3200" dirty="0" smtClean="0"/>
              <a:t>Domestic Violence</a:t>
            </a:r>
            <a:r>
              <a:rPr lang="en-US" sz="3200" dirty="0" smtClean="0">
                <a:latin typeface="Arial Narrow" pitchFamily="34" charset="0"/>
              </a:rPr>
              <a:t/>
            </a:r>
            <a:br>
              <a:rPr lang="en-US" sz="3200" dirty="0" smtClean="0">
                <a:latin typeface="Arial Narrow" pitchFamily="34" charset="0"/>
              </a:rPr>
            </a:br>
            <a:r>
              <a:rPr lang="en-US" sz="3200" u="sng" dirty="0" smtClean="0">
                <a:latin typeface="Arial Narrow" pitchFamily="34" charset="0"/>
              </a:rPr>
              <a:t>Stalking</a:t>
            </a:r>
            <a:endParaRPr lang="en-US" sz="3200" dirty="0"/>
          </a:p>
        </p:txBody>
      </p:sp>
      <p:sp>
        <p:nvSpPr>
          <p:cNvPr id="4" name="TextBox 3"/>
          <p:cNvSpPr txBox="1"/>
          <p:nvPr/>
        </p:nvSpPr>
        <p:spPr>
          <a:xfrm>
            <a:off x="5867400" y="2514600"/>
            <a:ext cx="2819400" cy="3323987"/>
          </a:xfrm>
          <a:prstGeom prst="rect">
            <a:avLst/>
          </a:prstGeom>
          <a:noFill/>
        </p:spPr>
        <p:txBody>
          <a:bodyPr wrap="square" rtlCol="0">
            <a:spAutoFit/>
          </a:bodyPr>
          <a:lstStyle/>
          <a:p>
            <a:pPr algn="r"/>
            <a:r>
              <a:rPr lang="en-US" sz="1400" i="1" dirty="0" smtClean="0"/>
              <a:t>Stalking creates a psychological</a:t>
            </a:r>
          </a:p>
          <a:p>
            <a:pPr algn="r"/>
            <a:r>
              <a:rPr lang="en-US" sz="1400" i="1" dirty="0" smtClean="0"/>
              <a:t>prison that deprives its victims</a:t>
            </a:r>
          </a:p>
          <a:p>
            <a:pPr algn="r"/>
            <a:r>
              <a:rPr lang="en-US" sz="1400" i="1" dirty="0" smtClean="0"/>
              <a:t>of basic liberty of movement</a:t>
            </a:r>
          </a:p>
          <a:p>
            <a:pPr algn="r"/>
            <a:r>
              <a:rPr lang="en-US" sz="1400" i="1" dirty="0" smtClean="0"/>
              <a:t>and security in their homes. We</a:t>
            </a:r>
          </a:p>
          <a:p>
            <a:pPr algn="r"/>
            <a:r>
              <a:rPr lang="en-US" sz="1400" i="1" dirty="0" smtClean="0"/>
              <a:t>must address these crimes</a:t>
            </a:r>
          </a:p>
          <a:p>
            <a:pPr algn="r"/>
            <a:r>
              <a:rPr lang="en-US" sz="1400" i="1" dirty="0" smtClean="0"/>
              <a:t>effectively by working together</a:t>
            </a:r>
          </a:p>
          <a:p>
            <a:pPr algn="r"/>
            <a:r>
              <a:rPr lang="en-US" sz="1400" i="1" dirty="0" smtClean="0"/>
              <a:t>to protect stalking victims and</a:t>
            </a:r>
          </a:p>
          <a:p>
            <a:pPr algn="r"/>
            <a:r>
              <a:rPr lang="en-US" sz="1400" i="1" dirty="0" smtClean="0"/>
              <a:t>to hold perpetrators responsible</a:t>
            </a:r>
          </a:p>
          <a:p>
            <a:pPr algn="r"/>
            <a:r>
              <a:rPr lang="en-US" sz="1400" i="1" dirty="0" smtClean="0"/>
              <a:t>for their criminal behavior. To</a:t>
            </a:r>
          </a:p>
          <a:p>
            <a:pPr algn="r"/>
            <a:r>
              <a:rPr lang="en-US" sz="1400" i="1" dirty="0" smtClean="0"/>
              <a:t>eradicate stalking, we must act</a:t>
            </a:r>
          </a:p>
          <a:p>
            <a:pPr algn="r"/>
            <a:r>
              <a:rPr lang="en-US" sz="1400" i="1" dirty="0" smtClean="0"/>
              <a:t>with the full force of the law.</a:t>
            </a:r>
          </a:p>
          <a:p>
            <a:pPr algn="r"/>
            <a:r>
              <a:rPr lang="en-US" sz="1400" dirty="0" smtClean="0"/>
              <a:t>Fourth Annual Report to</a:t>
            </a:r>
          </a:p>
          <a:p>
            <a:pPr algn="r"/>
            <a:r>
              <a:rPr lang="en-US" sz="1400" dirty="0" smtClean="0"/>
              <a:t>Congress, Stalking and</a:t>
            </a:r>
          </a:p>
          <a:p>
            <a:pPr algn="r"/>
            <a:r>
              <a:rPr lang="en-US" sz="1400" dirty="0" smtClean="0"/>
              <a:t>Domestic Violence,</a:t>
            </a:r>
          </a:p>
          <a:p>
            <a:pPr algn="r"/>
            <a:r>
              <a:rPr lang="en-US" sz="1400" dirty="0" smtClean="0"/>
              <a:t>May 2001</a:t>
            </a:r>
            <a:endParaRPr lang="en-US" sz="1400" dirty="0"/>
          </a:p>
        </p:txBody>
      </p:sp>
      <p:pic>
        <p:nvPicPr>
          <p:cNvPr id="10242" name="Picture 2" descr="http://tbn0.google.com/images?q=tbn:hUgoX9cmHyVkFM:http://www.mnsu.edu/here4you/stalking/j0401561.jpg">
            <a:hlinkClick r:id="rId2"/>
          </p:cNvPr>
          <p:cNvPicPr>
            <a:picLocks noChangeAspect="1" noChangeArrowheads="1"/>
          </p:cNvPicPr>
          <p:nvPr/>
        </p:nvPicPr>
        <p:blipFill>
          <a:blip r:embed="rId3" cstate="print"/>
          <a:srcRect/>
          <a:stretch>
            <a:fillRect/>
          </a:stretch>
        </p:blipFill>
        <p:spPr bwMode="auto">
          <a:xfrm>
            <a:off x="3733800" y="4343400"/>
            <a:ext cx="142875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20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20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20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20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20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2000"/>
                                        <p:tgtEl>
                                          <p:spTgt spid="2">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2000"/>
                                        <p:tgtEl>
                                          <p:spTgt spid="2">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2000"/>
                                        <p:tgtEl>
                                          <p:spTgt spid="2">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2000"/>
                                        <p:tgtEl>
                                          <p:spTgt spid="2">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2000"/>
                                        <p:tgtEl>
                                          <p:spTgt spid="2">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242"/>
                                        </p:tgtEl>
                                        <p:attrNameLst>
                                          <p:attrName>style.visibility</p:attrName>
                                        </p:attrNameLst>
                                      </p:cBhvr>
                                      <p:to>
                                        <p:strVal val="visible"/>
                                      </p:to>
                                    </p:set>
                                    <p:animEffect transition="in" filter="fade">
                                      <p:cBhvr>
                                        <p:cTn id="37" dur="2000"/>
                                        <p:tgtEl>
                                          <p:spTgt spid="1024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2000"/>
                                        <p:tgtEl>
                                          <p:spTgt spid="4">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2000"/>
                                        <p:tgtEl>
                                          <p:spTgt spid="4">
                                            <p:txEl>
                                              <p:pRg st="1" end="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2000"/>
                                        <p:tgtEl>
                                          <p:spTgt spid="4">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2000"/>
                                        <p:tgtEl>
                                          <p:spTgt spid="4">
                                            <p:txEl>
                                              <p:pRg st="3" end="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2000"/>
                                        <p:tgtEl>
                                          <p:spTgt spid="4">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2000"/>
                                        <p:tgtEl>
                                          <p:spTgt spid="4">
                                            <p:txEl>
                                              <p:pRg st="5" end="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2000"/>
                                        <p:tgtEl>
                                          <p:spTgt spid="4">
                                            <p:txEl>
                                              <p:pRg st="6" end="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fade">
                                      <p:cBhvr>
                                        <p:cTn id="62" dur="2000"/>
                                        <p:tgtEl>
                                          <p:spTgt spid="4">
                                            <p:txEl>
                                              <p:pRg st="7" end="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Effect transition="in" filter="fade">
                                      <p:cBhvr>
                                        <p:cTn id="65" dur="2000"/>
                                        <p:tgtEl>
                                          <p:spTgt spid="4">
                                            <p:txEl>
                                              <p:pRg st="8" end="8"/>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fade">
                                      <p:cBhvr>
                                        <p:cTn id="68" dur="2000"/>
                                        <p:tgtEl>
                                          <p:spTgt spid="4">
                                            <p:txEl>
                                              <p:pRg st="9" end="9"/>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10" end="10"/>
                                            </p:txEl>
                                          </p:spTgt>
                                        </p:tgtEl>
                                        <p:attrNameLst>
                                          <p:attrName>style.visibility</p:attrName>
                                        </p:attrNameLst>
                                      </p:cBhvr>
                                      <p:to>
                                        <p:strVal val="visible"/>
                                      </p:to>
                                    </p:set>
                                    <p:animEffect transition="in" filter="fade">
                                      <p:cBhvr>
                                        <p:cTn id="71" dur="2000"/>
                                        <p:tgtEl>
                                          <p:spTgt spid="4">
                                            <p:txEl>
                                              <p:pRg st="10" end="1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4">
                                            <p:txEl>
                                              <p:pRg st="11" end="11"/>
                                            </p:txEl>
                                          </p:spTgt>
                                        </p:tgtEl>
                                        <p:attrNameLst>
                                          <p:attrName>style.visibility</p:attrName>
                                        </p:attrNameLst>
                                      </p:cBhvr>
                                      <p:to>
                                        <p:strVal val="visible"/>
                                      </p:to>
                                    </p:set>
                                    <p:animEffect transition="in" filter="fade">
                                      <p:cBhvr>
                                        <p:cTn id="74" dur="2000"/>
                                        <p:tgtEl>
                                          <p:spTgt spid="4">
                                            <p:txEl>
                                              <p:pRg st="11" end="1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4">
                                            <p:txEl>
                                              <p:pRg st="12" end="12"/>
                                            </p:txEl>
                                          </p:spTgt>
                                        </p:tgtEl>
                                        <p:attrNameLst>
                                          <p:attrName>style.visibility</p:attrName>
                                        </p:attrNameLst>
                                      </p:cBhvr>
                                      <p:to>
                                        <p:strVal val="visible"/>
                                      </p:to>
                                    </p:set>
                                    <p:animEffect transition="in" filter="fade">
                                      <p:cBhvr>
                                        <p:cTn id="77" dur="2000"/>
                                        <p:tgtEl>
                                          <p:spTgt spid="4">
                                            <p:txEl>
                                              <p:pRg st="12" end="1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4">
                                            <p:txEl>
                                              <p:pRg st="13" end="13"/>
                                            </p:txEl>
                                          </p:spTgt>
                                        </p:tgtEl>
                                        <p:attrNameLst>
                                          <p:attrName>style.visibility</p:attrName>
                                        </p:attrNameLst>
                                      </p:cBhvr>
                                      <p:to>
                                        <p:strVal val="visible"/>
                                      </p:to>
                                    </p:set>
                                    <p:animEffect transition="in" filter="fade">
                                      <p:cBhvr>
                                        <p:cTn id="80" dur="2000"/>
                                        <p:tgtEl>
                                          <p:spTgt spid="4">
                                            <p:txEl>
                                              <p:pRg st="13" end="13"/>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4">
                                            <p:txEl>
                                              <p:pRg st="14" end="14"/>
                                            </p:txEl>
                                          </p:spTgt>
                                        </p:tgtEl>
                                        <p:attrNameLst>
                                          <p:attrName>style.visibility</p:attrName>
                                        </p:attrNameLst>
                                      </p:cBhvr>
                                      <p:to>
                                        <p:strVal val="visible"/>
                                      </p:to>
                                    </p:set>
                                    <p:animEffect transition="in" filter="fade">
                                      <p:cBhvr>
                                        <p:cTn id="83" dur="2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The last three reports of the Washington State Domestic Violence Fatality Review (2000, 2002, and 2004) have demonstrated the high correlation between stalking and murder and local cases of domestic violence.  </a:t>
            </a:r>
          </a:p>
          <a:p>
            <a:r>
              <a:rPr lang="en-US" b="1" dirty="0" smtClean="0"/>
              <a:t>10-14% of women ever married or cohabiting have been raped by the use of threat of physical force at least once by their partners, and many report being raped repeatedly throughout their marriages or intimate partner relationships.</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Why is this TRAINING important?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of Policing Stalking</a:t>
            </a:r>
            <a:endParaRPr lang="en-US" dirty="0"/>
          </a:p>
        </p:txBody>
      </p:sp>
      <p:sp>
        <p:nvSpPr>
          <p:cNvPr id="3" name="Text Placeholder 2"/>
          <p:cNvSpPr>
            <a:spLocks noGrp="1"/>
          </p:cNvSpPr>
          <p:nvPr>
            <p:ph type="body" idx="1"/>
          </p:nvPr>
        </p:nvSpPr>
        <p:spPr>
          <a:xfrm>
            <a:off x="457200" y="5410200"/>
            <a:ext cx="8153400" cy="762000"/>
          </a:xfrm>
        </p:spPr>
        <p:txBody>
          <a:bodyPr>
            <a:normAutofit/>
          </a:bodyPr>
          <a:lstStyle/>
          <a:p>
            <a:r>
              <a:rPr lang="en-US" sz="1400" dirty="0" smtClean="0">
                <a:latin typeface="Arial Narrow" pitchFamily="34" charset="0"/>
              </a:rPr>
              <a:t>U.S. Department of Justice Office of Community Oriented Policing Services April 2002.  </a:t>
            </a:r>
            <a:r>
              <a:rPr lang="en-US" sz="1400" i="1" dirty="0" smtClean="0">
                <a:latin typeface="Arial Narrow" pitchFamily="34" charset="0"/>
              </a:rPr>
              <a:t>Creating an Effective Stalking Protocol</a:t>
            </a:r>
            <a:r>
              <a:rPr lang="en-US" sz="1400" dirty="0" smtClean="0">
                <a:latin typeface="Arial Narrow" pitchFamily="34" charset="0"/>
              </a:rPr>
              <a:t>, submitted by the National Center for Victims of Crimes.              </a:t>
            </a:r>
            <a:endParaRPr lang="en-US" sz="1400" dirty="0">
              <a:latin typeface="Arial Narrow" pitchFamily="34" charset="0"/>
            </a:endParaRPr>
          </a:p>
        </p:txBody>
      </p:sp>
      <p:sp>
        <p:nvSpPr>
          <p:cNvPr id="5" name="Content Placeholder 4"/>
          <p:cNvSpPr>
            <a:spLocks noGrp="1"/>
          </p:cNvSpPr>
          <p:nvPr>
            <p:ph sz="quarter" idx="2"/>
          </p:nvPr>
        </p:nvSpPr>
        <p:spPr/>
        <p:txBody>
          <a:bodyPr>
            <a:normAutofit/>
          </a:bodyPr>
          <a:lstStyle/>
          <a:p>
            <a:r>
              <a:rPr lang="en-US" sz="1900" dirty="0" smtClean="0">
                <a:latin typeface="Arial Narrow" pitchFamily="34" charset="0"/>
              </a:rPr>
              <a:t>Stalking is not a single, obvious, easily identifiable criminal act like assault, robbery, burglary and other crimes.</a:t>
            </a:r>
          </a:p>
          <a:p>
            <a:r>
              <a:rPr lang="en-US" sz="1900" dirty="0" smtClean="0">
                <a:latin typeface="Arial Narrow" pitchFamily="34" charset="0"/>
              </a:rPr>
              <a:t>The impact of stalking on the victim – the fear it induces is a key component of its legal definition.</a:t>
            </a:r>
          </a:p>
          <a:p>
            <a:r>
              <a:rPr lang="en-US" sz="1900" dirty="0" smtClean="0">
                <a:latin typeface="Arial Narrow" pitchFamily="34" charset="0"/>
              </a:rPr>
              <a:t>Stalking behaviors  are complex, varied, and unpredictable.</a:t>
            </a:r>
          </a:p>
          <a:p>
            <a:r>
              <a:rPr lang="en-US" sz="1900" dirty="0" smtClean="0">
                <a:latin typeface="Arial Narrow" pitchFamily="34" charset="0"/>
              </a:rPr>
              <a:t>The stalker may commit criminal acts in different locations and may be under investigation in multiple jurisdictions.</a:t>
            </a:r>
          </a:p>
          <a:p>
            <a:r>
              <a:rPr lang="en-US" sz="1900" dirty="0" smtClean="0">
                <a:latin typeface="Arial Narrow" pitchFamily="34" charset="0"/>
              </a:rPr>
              <a:t>Stalkers are not easily deterred.</a:t>
            </a:r>
          </a:p>
          <a:p>
            <a:endParaRPr lang="en-US" dirty="0">
              <a:latin typeface="Arial Narrow" pitchFamily="34" charset="0"/>
            </a:endParaRPr>
          </a:p>
        </p:txBody>
      </p:sp>
      <p:sp>
        <p:nvSpPr>
          <p:cNvPr id="6" name="Content Placeholder 5"/>
          <p:cNvSpPr>
            <a:spLocks noGrp="1"/>
          </p:cNvSpPr>
          <p:nvPr>
            <p:ph sz="quarter" idx="4"/>
          </p:nvPr>
        </p:nvSpPr>
        <p:spPr/>
        <p:txBody>
          <a:bodyPr>
            <a:noAutofit/>
          </a:bodyPr>
          <a:lstStyle/>
          <a:p>
            <a:r>
              <a:rPr lang="en-US" sz="1900" dirty="0" smtClean="0">
                <a:latin typeface="Arial Narrow" pitchFamily="34" charset="0"/>
              </a:rPr>
              <a:t>There is no single or standard stalker profile to assist investigators.</a:t>
            </a:r>
          </a:p>
          <a:p>
            <a:r>
              <a:rPr lang="en-US" sz="1900" dirty="0" smtClean="0">
                <a:latin typeface="Arial Narrow" pitchFamily="34" charset="0"/>
              </a:rPr>
              <a:t>In the context of domestic violence, investigation of stalking incidents may easily be eclipsed by the cruder manifestations of abuse.</a:t>
            </a:r>
          </a:p>
          <a:p>
            <a:r>
              <a:rPr lang="en-US" sz="1900" dirty="0" smtClean="0">
                <a:latin typeface="Arial Narrow" pitchFamily="34" charset="0"/>
              </a:rPr>
              <a:t>Effective investigation in stalking cases depends on gathering information from many sources and seeing “the big picture”.</a:t>
            </a:r>
          </a:p>
          <a:p>
            <a:r>
              <a:rPr lang="en-US" sz="1900" b="1" dirty="0" smtClean="0">
                <a:latin typeface="Arial Narrow" pitchFamily="34" charset="0"/>
              </a:rPr>
              <a:t>Victim safety is always a priority.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00200"/>
            <a:ext cx="8229600" cy="3581400"/>
          </a:xfrm>
        </p:spPr>
        <p:txBody>
          <a:bodyPr>
            <a:normAutofit/>
          </a:bodyPr>
          <a:lstStyle/>
          <a:p>
            <a:r>
              <a:rPr lang="en-US" sz="2400" dirty="0" smtClean="0">
                <a:latin typeface="Book Antiqua" pitchFamily="18" charset="0"/>
              </a:rPr>
              <a:t>Identify and build detailed picture of stalker and his/her behavior</a:t>
            </a:r>
          </a:p>
          <a:p>
            <a:r>
              <a:rPr lang="en-US" sz="2400" dirty="0" smtClean="0">
                <a:latin typeface="Book Antiqua" pitchFamily="18" charset="0"/>
              </a:rPr>
              <a:t>Understand context in which incidents are occurring</a:t>
            </a:r>
          </a:p>
          <a:p>
            <a:r>
              <a:rPr lang="en-US" sz="2400" dirty="0" smtClean="0">
                <a:latin typeface="Book Antiqua" pitchFamily="18" charset="0"/>
              </a:rPr>
              <a:t>Assess risks faced by victim</a:t>
            </a:r>
          </a:p>
          <a:p>
            <a:r>
              <a:rPr lang="en-US" sz="2400" dirty="0" smtClean="0">
                <a:latin typeface="Book Antiqua" pitchFamily="18" charset="0"/>
              </a:rPr>
              <a:t>Provide victim with resources – including safety planning</a:t>
            </a:r>
          </a:p>
          <a:p>
            <a:r>
              <a:rPr lang="en-US" sz="2400" dirty="0" smtClean="0">
                <a:latin typeface="Book Antiqua" pitchFamily="18" charset="0"/>
              </a:rPr>
              <a:t>Engage in proactive problem solving and early intervention</a:t>
            </a:r>
            <a:endParaRPr lang="en-US" sz="2400" dirty="0">
              <a:latin typeface="Book Antiqua" pitchFamily="18" charset="0"/>
            </a:endParaRPr>
          </a:p>
        </p:txBody>
      </p:sp>
      <p:sp>
        <p:nvSpPr>
          <p:cNvPr id="7" name="Title 6"/>
          <p:cNvSpPr>
            <a:spLocks noGrp="1"/>
          </p:cNvSpPr>
          <p:nvPr>
            <p:ph type="title"/>
          </p:nvPr>
        </p:nvSpPr>
        <p:spPr/>
        <p:txBody>
          <a:bodyPr/>
          <a:lstStyle/>
          <a:p>
            <a:pPr algn="ctr"/>
            <a:r>
              <a:rPr lang="en-US" dirty="0" smtClean="0"/>
              <a:t>Role of Law Enforcement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smtClean="0"/>
              <a:t>The criminal intent to commit stalking is measured by examining:</a:t>
            </a:r>
          </a:p>
          <a:p>
            <a:pPr>
              <a:buNone/>
            </a:pPr>
            <a:endParaRPr lang="en-US" dirty="0" smtClean="0"/>
          </a:p>
          <a:p>
            <a:pPr marL="624078" indent="-514350">
              <a:buFont typeface="+mj-lt"/>
              <a:buAutoNum type="alphaLcParenR"/>
            </a:pPr>
            <a:r>
              <a:rPr lang="en-US" dirty="0" smtClean="0">
                <a:latin typeface="Arial Narrow" pitchFamily="34" charset="0"/>
              </a:rPr>
              <a:t>Intent to engage is a course of conduct involving repeated following or threatening an individual.</a:t>
            </a:r>
          </a:p>
          <a:p>
            <a:pPr marL="624078" indent="-514350">
              <a:buFont typeface="+mj-lt"/>
              <a:buAutoNum type="alphaLcParenR"/>
            </a:pPr>
            <a:r>
              <a:rPr lang="en-US" dirty="0" smtClean="0">
                <a:latin typeface="Arial Narrow" pitchFamily="34" charset="0"/>
              </a:rPr>
              <a:t>Knowledge that this behavior reasonably causes fear of bodily injury or death.</a:t>
            </a:r>
          </a:p>
          <a:p>
            <a:pPr marL="624078" indent="-514350">
              <a:buFont typeface="+mj-lt"/>
              <a:buAutoNum type="alphaLcParenR"/>
            </a:pPr>
            <a:r>
              <a:rPr lang="en-US" dirty="0" smtClean="0">
                <a:latin typeface="Arial Narrow" pitchFamily="34" charset="0"/>
              </a:rPr>
              <a:t>Knowledge (or expectation) that the specific victim would have a reasonable fear of bodily injury or death.</a:t>
            </a:r>
          </a:p>
          <a:p>
            <a:pPr marL="624078" indent="-514350">
              <a:buFont typeface="+mj-lt"/>
              <a:buAutoNum type="alphaLcParenR"/>
            </a:pPr>
            <a:r>
              <a:rPr lang="en-US" dirty="0" smtClean="0">
                <a:latin typeface="Arial Narrow" pitchFamily="34" charset="0"/>
              </a:rPr>
              <a:t>Actual fear of death or bodily injury experienced by a victim.</a:t>
            </a:r>
          </a:p>
          <a:p>
            <a:pPr marL="624078" indent="-514350">
              <a:buFont typeface="+mj-lt"/>
              <a:buAutoNum type="alphaLcParenR"/>
            </a:pPr>
            <a:r>
              <a:rPr lang="en-US" dirty="0" smtClean="0">
                <a:latin typeface="Arial Narrow" pitchFamily="34" charset="0"/>
              </a:rPr>
              <a:t>Fear of death or bodily injury felt by members of the victim’s immediate family.</a:t>
            </a:r>
          </a:p>
          <a:p>
            <a:pPr>
              <a:buNone/>
            </a:pPr>
            <a:endParaRPr lang="en-US" dirty="0" smtClean="0"/>
          </a:p>
          <a:p>
            <a:pPr>
              <a:buNone/>
            </a:pPr>
            <a:endParaRPr lang="en-US" dirty="0"/>
          </a:p>
        </p:txBody>
      </p:sp>
      <p:sp>
        <p:nvSpPr>
          <p:cNvPr id="3" name="Title 2"/>
          <p:cNvSpPr>
            <a:spLocks noGrp="1"/>
          </p:cNvSpPr>
          <p:nvPr>
            <p:ph type="title"/>
          </p:nvPr>
        </p:nvSpPr>
        <p:spPr/>
        <p:txBody>
          <a:bodyPr/>
          <a:lstStyle/>
          <a:p>
            <a:pPr algn="ctr"/>
            <a:r>
              <a:rPr lang="en-US" dirty="0" smtClean="0"/>
              <a:t>Role of Law Enforcement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lide(fromBottom)">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slide(fromBottom)">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slide(fromBottom)">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slide(fromBottom)">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slide(fromBottom)">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Basic questions:</a:t>
            </a:r>
          </a:p>
          <a:p>
            <a:pPr>
              <a:buNone/>
            </a:pPr>
            <a:endParaRPr lang="en-US" dirty="0" smtClean="0"/>
          </a:p>
          <a:p>
            <a:pPr marL="624078" indent="-514350">
              <a:buFont typeface="+mj-lt"/>
              <a:buAutoNum type="alphaLcParenR"/>
            </a:pPr>
            <a:r>
              <a:rPr lang="en-US" dirty="0" smtClean="0">
                <a:latin typeface="Arial Narrow" pitchFamily="34" charset="0"/>
              </a:rPr>
              <a:t>Does the victim believe the threat?</a:t>
            </a:r>
          </a:p>
          <a:p>
            <a:pPr marL="624078" indent="-514350">
              <a:buFont typeface="+mj-lt"/>
              <a:buAutoNum type="alphaLcParenR"/>
            </a:pPr>
            <a:r>
              <a:rPr lang="en-US" dirty="0" smtClean="0">
                <a:latin typeface="Arial Narrow" pitchFamily="34" charset="0"/>
              </a:rPr>
              <a:t>Was the threat made in the presence of other people? In writing? In a recorded telephone conversation?</a:t>
            </a:r>
          </a:p>
          <a:p>
            <a:pPr marL="624078" indent="-514350">
              <a:buFont typeface="+mj-lt"/>
              <a:buAutoNum type="alphaLcParenR"/>
            </a:pPr>
            <a:r>
              <a:rPr lang="en-US" dirty="0" smtClean="0">
                <a:latin typeface="Arial Narrow" pitchFamily="34" charset="0"/>
              </a:rPr>
              <a:t>Is the threat detailed and specific?</a:t>
            </a:r>
          </a:p>
          <a:p>
            <a:pPr marL="624078" indent="-514350">
              <a:buFont typeface="+mj-lt"/>
              <a:buAutoNum type="alphaLcParenR"/>
            </a:pPr>
            <a:r>
              <a:rPr lang="en-US" dirty="0" smtClean="0">
                <a:latin typeface="Arial Narrow" pitchFamily="34" charset="0"/>
              </a:rPr>
              <a:t>Is the threatened act consistent with his past behavior?</a:t>
            </a:r>
          </a:p>
          <a:p>
            <a:pPr marL="624078" indent="-514350">
              <a:buFont typeface="+mj-lt"/>
              <a:buAutoNum type="alphaLcParenR"/>
            </a:pPr>
            <a:r>
              <a:rPr lang="en-US" dirty="0" smtClean="0">
                <a:latin typeface="Arial Narrow" pitchFamily="34" charset="0"/>
              </a:rPr>
              <a:t>Does the stalker have the means to carry it out?</a:t>
            </a:r>
          </a:p>
          <a:p>
            <a:pPr marL="624078" indent="-514350">
              <a:buFont typeface="+mj-lt"/>
              <a:buAutoNum type="alphaLcParenR"/>
            </a:pPr>
            <a:r>
              <a:rPr lang="en-US" dirty="0" smtClean="0">
                <a:latin typeface="Arial Narrow" pitchFamily="34" charset="0"/>
              </a:rPr>
              <a:t>Have there been “rehearsals” of the act that is being threatened?</a:t>
            </a:r>
          </a:p>
          <a:p>
            <a:pPr marL="624078" indent="-514350">
              <a:buFont typeface="+mj-lt"/>
              <a:buAutoNum type="alphaLcParenR"/>
            </a:pPr>
            <a:r>
              <a:rPr lang="en-US" dirty="0" smtClean="0">
                <a:latin typeface="Arial Narrow" pitchFamily="34" charset="0"/>
              </a:rPr>
              <a:t>Does the threat extend to others (such as, children, family members, police, or new lover)?</a:t>
            </a:r>
          </a:p>
          <a:p>
            <a:pPr marL="624078" indent="-514350">
              <a:buFont typeface="+mj-lt"/>
              <a:buAutoNum type="alphaLcParenR"/>
            </a:pPr>
            <a:r>
              <a:rPr lang="en-US" dirty="0" smtClean="0">
                <a:latin typeface="Arial Narrow" pitchFamily="34" charset="0"/>
              </a:rPr>
              <a:t>Does the threat involve murder, suicide, or both?</a:t>
            </a:r>
          </a:p>
          <a:p>
            <a:pPr marL="624078" indent="-514350">
              <a:buFont typeface="+mj-lt"/>
              <a:buAutoNum type="alphaLcParenR"/>
            </a:pPr>
            <a:endParaRPr lang="en-US" dirty="0" smtClean="0"/>
          </a:p>
        </p:txBody>
      </p:sp>
      <p:sp>
        <p:nvSpPr>
          <p:cNvPr id="3" name="Title 2"/>
          <p:cNvSpPr>
            <a:spLocks noGrp="1"/>
          </p:cNvSpPr>
          <p:nvPr>
            <p:ph type="title"/>
          </p:nvPr>
        </p:nvSpPr>
        <p:spPr/>
        <p:txBody>
          <a:bodyPr>
            <a:normAutofit/>
          </a:bodyPr>
          <a:lstStyle/>
          <a:p>
            <a:pPr algn="ctr"/>
            <a:r>
              <a:rPr lang="en-US" sz="2800" dirty="0" smtClean="0"/>
              <a:t>Threat Assessment: Proactive/Avoid Harm to Victim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down)">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624078" indent="-514350">
              <a:buNone/>
            </a:pPr>
            <a:r>
              <a:rPr lang="en-US" sz="2000" b="1" dirty="0" smtClean="0">
                <a:latin typeface="Arial Narrow" pitchFamily="34" charset="0"/>
              </a:rPr>
              <a:t>Basic questions:</a:t>
            </a:r>
          </a:p>
          <a:p>
            <a:pPr marL="624078" indent="-514350">
              <a:buFont typeface="+mj-lt"/>
              <a:buAutoNum type="arabicParenR"/>
            </a:pPr>
            <a:r>
              <a:rPr lang="en-US" sz="2000" dirty="0" smtClean="0">
                <a:latin typeface="Arial Narrow" pitchFamily="34" charset="0"/>
              </a:rPr>
              <a:t>Was the suspect abusive to former partners or family members?</a:t>
            </a:r>
          </a:p>
          <a:p>
            <a:pPr marL="624078" indent="-514350">
              <a:buFont typeface="+mj-lt"/>
              <a:buAutoNum type="arabicParenR"/>
            </a:pPr>
            <a:r>
              <a:rPr lang="en-US" sz="2000" dirty="0" smtClean="0">
                <a:latin typeface="Arial Narrow" pitchFamily="34" charset="0"/>
              </a:rPr>
              <a:t>Has the physical violence increased in frequency or intensity over the past year?</a:t>
            </a:r>
          </a:p>
          <a:p>
            <a:pPr marL="624078" indent="-514350">
              <a:buFont typeface="+mj-lt"/>
              <a:buAutoNum type="arabicParenR"/>
            </a:pPr>
            <a:r>
              <a:rPr lang="en-US" sz="2000" dirty="0" smtClean="0">
                <a:latin typeface="Arial Narrow" pitchFamily="34" charset="0"/>
              </a:rPr>
              <a:t>Did the physical violence involve choking or attempted strangulation or a head injury?</a:t>
            </a:r>
          </a:p>
          <a:p>
            <a:pPr marL="624078" indent="-514350">
              <a:buFont typeface="+mj-lt"/>
              <a:buAutoNum type="arabicParenR"/>
            </a:pPr>
            <a:r>
              <a:rPr lang="en-US" sz="2000" dirty="0" smtClean="0">
                <a:latin typeface="Arial Narrow" pitchFamily="34" charset="0"/>
              </a:rPr>
              <a:t>Does the suspect have a history of violence toward people who aren't intimates or family members?</a:t>
            </a:r>
          </a:p>
          <a:p>
            <a:pPr marL="624078" indent="-514350">
              <a:buFont typeface="+mj-lt"/>
              <a:buAutoNum type="arabicParenR"/>
            </a:pPr>
            <a:r>
              <a:rPr lang="en-US" sz="2000" dirty="0" smtClean="0">
                <a:latin typeface="Arial Narrow" pitchFamily="34" charset="0"/>
              </a:rPr>
              <a:t>Does the suspect have a history of sexual assault behavior?</a:t>
            </a:r>
          </a:p>
          <a:p>
            <a:pPr marL="624078" indent="-514350">
              <a:buFont typeface="+mj-lt"/>
              <a:buAutoNum type="arabicParenR"/>
            </a:pPr>
            <a:r>
              <a:rPr lang="en-US" sz="2000" dirty="0" smtClean="0">
                <a:latin typeface="Arial Narrow" pitchFamily="34" charset="0"/>
              </a:rPr>
              <a:t>Has the suspect ever abused pets or other animals?</a:t>
            </a:r>
          </a:p>
          <a:p>
            <a:pPr marL="624078" indent="-514350">
              <a:buFont typeface="+mj-lt"/>
              <a:buAutoNum type="arabicParenR"/>
            </a:pPr>
            <a:r>
              <a:rPr lang="en-US" sz="2000" dirty="0" smtClean="0">
                <a:latin typeface="Arial Narrow" pitchFamily="34" charset="0"/>
              </a:rPr>
              <a:t>Has the suspect ever destroyed property, especially a former partner's or current target's personal property? (Intentional and terrorist destruction of property is often an "it could just as well be you, and next time might be" message.)</a:t>
            </a:r>
          </a:p>
          <a:p>
            <a:pPr marL="624078" indent="-514350">
              <a:buFont typeface="+mj-lt"/>
              <a:buAutoNum type="arabicParenR"/>
            </a:pPr>
            <a:r>
              <a:rPr lang="en-US" sz="2000" dirty="0" smtClean="0">
                <a:latin typeface="Arial Narrow" pitchFamily="34" charset="0"/>
              </a:rPr>
              <a:t>Does the suspect have a special interest in/fascination with movies, television shows, video games, or books that focus on themes of violence, power, and revenge?</a:t>
            </a:r>
            <a:endParaRPr lang="en-US" sz="2000" dirty="0">
              <a:latin typeface="Arial Narrow" pitchFamily="34" charset="0"/>
            </a:endParaRPr>
          </a:p>
        </p:txBody>
      </p:sp>
      <p:sp>
        <p:nvSpPr>
          <p:cNvPr id="3" name="Title 2"/>
          <p:cNvSpPr>
            <a:spLocks noGrp="1"/>
          </p:cNvSpPr>
          <p:nvPr>
            <p:ph type="title"/>
          </p:nvPr>
        </p:nvSpPr>
        <p:spPr/>
        <p:txBody>
          <a:bodyPr>
            <a:normAutofit/>
          </a:bodyPr>
          <a:lstStyle/>
          <a:p>
            <a:r>
              <a:rPr lang="en-US" sz="2800" dirty="0" smtClean="0"/>
              <a:t>History of Violence: Proactive/Avoid Harm to Victim</a:t>
            </a:r>
            <a:endParaRPr lang="en-US" sz="2800" dirty="0"/>
          </a:p>
        </p:txBody>
      </p:sp>
      <p:pic>
        <p:nvPicPr>
          <p:cNvPr id="9218" name="Picture 2" descr="http://tbn1.google.com/images?q=tbn:P6Ndu4Ec75UNkM:http://newsimg.bbc.co.uk/media/images/40120000/jpg/_40120180_anotherdomesticviolence203.jpg">
            <a:hlinkClick r:id="rId2"/>
          </p:cNvPr>
          <p:cNvPicPr>
            <a:picLocks noChangeAspect="1" noChangeArrowheads="1"/>
          </p:cNvPicPr>
          <p:nvPr/>
        </p:nvPicPr>
        <p:blipFill>
          <a:blip r:embed="rId3" cstate="print"/>
          <a:srcRect/>
          <a:stretch>
            <a:fillRect/>
          </a:stretch>
        </p:blipFill>
        <p:spPr bwMode="auto">
          <a:xfrm>
            <a:off x="6934200" y="3581400"/>
            <a:ext cx="1981200" cy="1066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eapons.jpg Silver Elven Weapons image by JDFanning_bucket"/>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Content Placeholder 1"/>
          <p:cNvSpPr>
            <a:spLocks noGrp="1"/>
          </p:cNvSpPr>
          <p:nvPr>
            <p:ph idx="1"/>
          </p:nvPr>
        </p:nvSpPr>
        <p:spPr/>
        <p:txBody>
          <a:bodyPr>
            <a:normAutofit fontScale="92500" lnSpcReduction="20000"/>
          </a:bodyPr>
          <a:lstStyle/>
          <a:p>
            <a:pPr marL="624078" indent="-514350">
              <a:buNone/>
            </a:pPr>
            <a:r>
              <a:rPr lang="en-US" b="1" dirty="0" smtClean="0"/>
              <a:t>Basic Questions: </a:t>
            </a:r>
          </a:p>
          <a:p>
            <a:pPr marL="624078" indent="-514350">
              <a:buFont typeface="+mj-lt"/>
              <a:buAutoNum type="alphaLcParenR"/>
            </a:pPr>
            <a:r>
              <a:rPr lang="en-US" sz="2600" b="1" dirty="0" smtClean="0">
                <a:latin typeface="Arial Narrow" pitchFamily="34" charset="0"/>
              </a:rPr>
              <a:t>Does the stalker have access to weapons? Does the stalker keep weapons in more than one place? Does the stalker have access to weapons owned by others? Is the stalker trained in their use?</a:t>
            </a:r>
          </a:p>
          <a:p>
            <a:pPr marL="624078" indent="-514350">
              <a:buFont typeface="+mj-lt"/>
              <a:buAutoNum type="alphaLcParenR"/>
            </a:pPr>
            <a:r>
              <a:rPr lang="en-US" sz="2600" b="1" dirty="0" smtClean="0">
                <a:latin typeface="Arial Narrow" pitchFamily="34" charset="0"/>
              </a:rPr>
              <a:t>Does the stalker have illegal or exotic weapons?</a:t>
            </a:r>
          </a:p>
          <a:p>
            <a:pPr marL="624078" indent="-514350">
              <a:buFont typeface="+mj-lt"/>
              <a:buAutoNum type="alphaLcParenR"/>
            </a:pPr>
            <a:r>
              <a:rPr lang="en-US" sz="2600" b="1" dirty="0" smtClean="0">
                <a:latin typeface="Arial Narrow" pitchFamily="34" charset="0"/>
              </a:rPr>
              <a:t>Is having and being willing to use weapons part of the stalker's self-image? (This is particularly crucial in relationships that involve people in law enforcement, corrections, the military, and the criminal justice system.)</a:t>
            </a:r>
          </a:p>
          <a:p>
            <a:pPr marL="624078" indent="-514350">
              <a:buFont typeface="+mj-lt"/>
              <a:buAutoNum type="alphaLcParenR"/>
            </a:pPr>
            <a:r>
              <a:rPr lang="en-US" sz="2600" b="1" dirty="0" smtClean="0">
                <a:latin typeface="Arial Narrow" pitchFamily="34" charset="0"/>
              </a:rPr>
              <a:t> Has the suspect's past violence involved the display, use or threatened use of firearms or other weapons?</a:t>
            </a:r>
          </a:p>
          <a:p>
            <a:pPr marL="624078" indent="-514350">
              <a:buFont typeface="+mj-lt"/>
              <a:buAutoNum type="alphaLcParenR"/>
            </a:pPr>
            <a:r>
              <a:rPr lang="en-US" sz="2600" b="1" dirty="0" smtClean="0">
                <a:latin typeface="Arial Narrow" pitchFamily="34" charset="0"/>
              </a:rPr>
              <a:t>Does the victim possess weapons? What kind? Is the victim trained in their use?</a:t>
            </a:r>
            <a:endParaRPr lang="en-US" sz="2600" b="1" dirty="0">
              <a:latin typeface="Arial Narrow" pitchFamily="34" charset="0"/>
            </a:endParaRPr>
          </a:p>
        </p:txBody>
      </p:sp>
      <p:sp>
        <p:nvSpPr>
          <p:cNvPr id="3" name="Title 2"/>
          <p:cNvSpPr>
            <a:spLocks noGrp="1"/>
          </p:cNvSpPr>
          <p:nvPr>
            <p:ph type="title"/>
          </p:nvPr>
        </p:nvSpPr>
        <p:spPr/>
        <p:txBody>
          <a:bodyPr>
            <a:normAutofit/>
          </a:bodyPr>
          <a:lstStyle/>
          <a:p>
            <a:r>
              <a:rPr lang="en-US" sz="3600" dirty="0" smtClean="0">
                <a:solidFill>
                  <a:schemeClr val="tx1"/>
                </a:solidFill>
                <a:latin typeface="Arial Narrow" pitchFamily="34" charset="0"/>
              </a:rPr>
              <a:t>Weapons: Proactive/Avoid Harm to Victim</a:t>
            </a:r>
            <a:endParaRPr lang="en-US" sz="3600" dirty="0">
              <a:solidFill>
                <a:schemeClr val="tx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ctr">
              <a:buNone/>
            </a:pPr>
            <a:r>
              <a:rPr lang="en-US" sz="4000" b="1" dirty="0" smtClean="0"/>
              <a:t>Recommendations for </a:t>
            </a:r>
          </a:p>
          <a:p>
            <a:pPr algn="ctr">
              <a:buNone/>
            </a:pPr>
            <a:r>
              <a:rPr lang="en-US" sz="4000" b="1" dirty="0" smtClean="0"/>
              <a:t>Police Management and Training</a:t>
            </a:r>
          </a:p>
          <a:p>
            <a:pPr>
              <a:buNone/>
            </a:pPr>
            <a:r>
              <a:rPr lang="en-US" dirty="0" smtClean="0"/>
              <a:t>1. Efforts to implement stalking and sexual assault protocols in police departments should be conducted with the full support of the chief of police.</a:t>
            </a:r>
          </a:p>
          <a:p>
            <a:pPr>
              <a:buNone/>
            </a:pPr>
            <a:r>
              <a:rPr lang="en-US" dirty="0" smtClean="0"/>
              <a:t>2. Supporting video statements by chiefs, and repeated public verbal support for these efforts, should be considered for formal inclusion as part of the protocol.</a:t>
            </a:r>
          </a:p>
          <a:p>
            <a:pPr>
              <a:buNone/>
            </a:pPr>
            <a:r>
              <a:rPr lang="en-US" dirty="0" smtClean="0"/>
              <a:t>3. Training should give emphasis to definitional issues that the crime of stalking or sexual assault need not necessarily involve physical violence or strangers. Tests of officer knowledge of these fundamental issues may be an appropriate component of training.</a:t>
            </a:r>
          </a:p>
          <a:p>
            <a:pPr>
              <a:buNone/>
            </a:pPr>
            <a:r>
              <a:rPr lang="en-US" dirty="0" smtClean="0"/>
              <a:t>4. Consideration should be given to follow-ups and checks to ensure that all the officers targeted for training are reached.</a:t>
            </a:r>
          </a:p>
          <a:p>
            <a:pPr>
              <a:buNone/>
            </a:pPr>
            <a:r>
              <a:rPr lang="en-US" dirty="0" smtClean="0"/>
              <a:t>5. Consideration should be given to the development of FAQ sheets for trainers and key players involved in implementation efforts, to address skepticism and highlight critical points about stalking and sexual assault within domestic violence.</a:t>
            </a:r>
            <a:endParaRPr lang="en-US" dirty="0"/>
          </a:p>
        </p:txBody>
      </p:sp>
      <p:sp>
        <p:nvSpPr>
          <p:cNvPr id="3" name="Title 2"/>
          <p:cNvSpPr>
            <a:spLocks noGrp="1"/>
          </p:cNvSpPr>
          <p:nvPr>
            <p:ph type="title"/>
          </p:nvPr>
        </p:nvSpPr>
        <p:spPr/>
        <p:txBody>
          <a:bodyPr>
            <a:normAutofit fontScale="90000"/>
          </a:bodyPr>
          <a:lstStyle/>
          <a:p>
            <a:pPr algn="ctr"/>
            <a:r>
              <a:rPr lang="en-US" sz="4000" dirty="0" smtClean="0"/>
              <a:t>Domestic Violence</a:t>
            </a:r>
            <a:r>
              <a:rPr lang="en-US" sz="12700" dirty="0" smtClean="0">
                <a:latin typeface="Arial Narrow" pitchFamily="34" charset="0"/>
              </a:rPr>
              <a:t/>
            </a:r>
            <a:br>
              <a:rPr lang="en-US" sz="12700" dirty="0" smtClean="0">
                <a:latin typeface="Arial Narrow" pitchFamily="34" charset="0"/>
              </a:rPr>
            </a:br>
            <a:r>
              <a:rPr lang="en-US" sz="3600" u="sng" dirty="0" smtClean="0">
                <a:latin typeface="Arial Narrow" pitchFamily="34" charset="0"/>
              </a:rPr>
              <a:t>Stalking and Sexual Assault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r>
              <a:rPr lang="en-US" b="1" dirty="0" smtClean="0"/>
              <a:t>Recommendations for </a:t>
            </a:r>
          </a:p>
          <a:p>
            <a:pPr algn="ctr">
              <a:buNone/>
            </a:pPr>
            <a:r>
              <a:rPr lang="en-US" b="1" dirty="0" smtClean="0"/>
              <a:t>Improving Crime Prevention Impact</a:t>
            </a:r>
          </a:p>
          <a:p>
            <a:pPr>
              <a:buNone/>
            </a:pPr>
            <a:r>
              <a:rPr lang="en-US" dirty="0" smtClean="0"/>
              <a:t>1. </a:t>
            </a:r>
            <a:r>
              <a:rPr lang="en-US" sz="1900" dirty="0" smtClean="0"/>
              <a:t>Future efforts to implement anti-stalking and sexual assault protocols need to significantly emphasize non-traditional crime prevention measures  and to actively address the needs of the crime victim.  </a:t>
            </a:r>
          </a:p>
          <a:p>
            <a:pPr>
              <a:buNone/>
            </a:pPr>
            <a:r>
              <a:rPr lang="en-US" sz="1900" dirty="0" smtClean="0"/>
              <a:t>2.  A phased implementation plan may best facilitate implementation efforts.  Initially, 'traditional' practices, such as charging and arrests, should be the focus, using data to provide feedback on these spearhead issues. Later, additional preventive measures and tactics should be highlighted.</a:t>
            </a:r>
          </a:p>
          <a:p>
            <a:pPr>
              <a:buNone/>
            </a:pPr>
            <a:r>
              <a:rPr lang="en-US" sz="1900" dirty="0" smtClean="0"/>
              <a:t>3.  Police information technologies should be designed to allow the tracking and cross-referencing of repeat incidents, locations, victims, and offenders.</a:t>
            </a:r>
            <a:endParaRPr lang="en-US" sz="1900" dirty="0"/>
          </a:p>
        </p:txBody>
      </p:sp>
      <p:sp>
        <p:nvSpPr>
          <p:cNvPr id="3" name="Title 2"/>
          <p:cNvSpPr>
            <a:spLocks noGrp="1"/>
          </p:cNvSpPr>
          <p:nvPr>
            <p:ph type="title"/>
          </p:nvPr>
        </p:nvSpPr>
        <p:spPr/>
        <p:txBody>
          <a:bodyPr>
            <a:normAutofit fontScale="90000"/>
          </a:bodyPr>
          <a:lstStyle/>
          <a:p>
            <a:pPr algn="ctr"/>
            <a:r>
              <a:rPr lang="en-US" sz="4000" dirty="0" smtClean="0"/>
              <a:t>Domestic Violence</a:t>
            </a:r>
            <a:r>
              <a:rPr lang="en-US" sz="8000" dirty="0" smtClean="0">
                <a:latin typeface="Arial Narrow" pitchFamily="34" charset="0"/>
              </a:rPr>
              <a:t/>
            </a:r>
            <a:br>
              <a:rPr lang="en-US" sz="8000" dirty="0" smtClean="0">
                <a:latin typeface="Arial Narrow" pitchFamily="34" charset="0"/>
              </a:rPr>
            </a:br>
            <a:r>
              <a:rPr lang="en-US" sz="3600" u="sng" dirty="0" smtClean="0">
                <a:latin typeface="Arial Narrow" pitchFamily="34" charset="0"/>
              </a:rPr>
              <a:t>Stalking and Sexual Assault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lide(fromBottom)">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lide(fromBottom)">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hedgeco.net/blogs/wp-content/uploads/2008/07/courtroom.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3500" y="-136525"/>
            <a:ext cx="9080500" cy="7223125"/>
          </a:xfrm>
          <a:prstGeom prst="rect">
            <a:avLst/>
          </a:prstGeom>
          <a:noFill/>
        </p:spPr>
      </p:pic>
      <p:sp>
        <p:nvSpPr>
          <p:cNvPr id="2" name="Content Placeholder 1"/>
          <p:cNvSpPr>
            <a:spLocks noGrp="1"/>
          </p:cNvSpPr>
          <p:nvPr>
            <p:ph idx="1"/>
          </p:nvPr>
        </p:nvSpPr>
        <p:spPr/>
        <p:txBody>
          <a:bodyPr>
            <a:normAutofit/>
          </a:bodyPr>
          <a:lstStyle/>
          <a:p>
            <a:pPr algn="ctr">
              <a:buNone/>
            </a:pPr>
            <a:r>
              <a:rPr lang="en-US" sz="2800" b="1" dirty="0" smtClean="0"/>
              <a:t>Recommendations for Inter-Agency Work</a:t>
            </a:r>
          </a:p>
          <a:p>
            <a:pPr algn="ctr">
              <a:buNone/>
            </a:pPr>
            <a:endParaRPr lang="en-US" sz="2800" b="1" dirty="0" smtClean="0"/>
          </a:p>
          <a:p>
            <a:pPr>
              <a:buNone/>
            </a:pPr>
            <a:r>
              <a:rPr lang="en-US" sz="1900" dirty="0" smtClean="0"/>
              <a:t>1. </a:t>
            </a:r>
            <a:r>
              <a:rPr lang="en-US" sz="1900" b="1" dirty="0" smtClean="0"/>
              <a:t>Judges, victim/witness coordinators, and representatives from local agencies that work with victims of domestic violence, such as housing, social services and victim advocacy programs, should be included in multidisciplinary  teams seeking to prevent and address stalking and sexual assault in the context of domestic violence.</a:t>
            </a:r>
          </a:p>
          <a:p>
            <a:pPr>
              <a:buNone/>
            </a:pPr>
            <a:r>
              <a:rPr lang="en-US" sz="1900" b="1" dirty="0" smtClean="0"/>
              <a:t>2. Members of the multidisciplinary team should be included law enforcement training sessions regarding stalking and sexual assault within domestic violence.  </a:t>
            </a:r>
          </a:p>
          <a:p>
            <a:pPr>
              <a:buNone/>
            </a:pPr>
            <a:r>
              <a:rPr lang="en-US" sz="1900" b="1" dirty="0" smtClean="0"/>
              <a:t>3. Members of the multidisciplinary should be consulted as early as possible during the process of tailoring a protocol to suit </a:t>
            </a:r>
            <a:r>
              <a:rPr lang="en-US" sz="1900" b="1" smtClean="0"/>
              <a:t>local community needs</a:t>
            </a:r>
            <a:r>
              <a:rPr lang="en-US" sz="1900" b="1" dirty="0" smtClean="0"/>
              <a:t>.</a:t>
            </a:r>
            <a:endParaRPr lang="en-US" sz="1900" b="1" dirty="0"/>
          </a:p>
        </p:txBody>
      </p:sp>
      <p:sp>
        <p:nvSpPr>
          <p:cNvPr id="3" name="Title 2"/>
          <p:cNvSpPr>
            <a:spLocks noGrp="1"/>
          </p:cNvSpPr>
          <p:nvPr>
            <p:ph type="title"/>
          </p:nvPr>
        </p:nvSpPr>
        <p:spPr/>
        <p:txBody>
          <a:bodyPr>
            <a:normAutofit fontScale="90000"/>
          </a:bodyPr>
          <a:lstStyle/>
          <a:p>
            <a:pPr algn="ctr"/>
            <a:r>
              <a:rPr lang="en-US" sz="4000" dirty="0" smtClean="0">
                <a:solidFill>
                  <a:schemeClr val="tx1"/>
                </a:solidFill>
              </a:rPr>
              <a:t>Domestic Violence</a:t>
            </a:r>
            <a:r>
              <a:rPr lang="en-US" sz="9600" dirty="0" smtClean="0">
                <a:solidFill>
                  <a:schemeClr val="tx1"/>
                </a:solidFill>
                <a:latin typeface="Arial Narrow" pitchFamily="34" charset="0"/>
              </a:rPr>
              <a:t/>
            </a:r>
            <a:br>
              <a:rPr lang="en-US" sz="9600" dirty="0" smtClean="0">
                <a:solidFill>
                  <a:schemeClr val="tx1"/>
                </a:solidFill>
                <a:latin typeface="Arial Narrow" pitchFamily="34" charset="0"/>
              </a:rPr>
            </a:br>
            <a:r>
              <a:rPr lang="en-US" sz="3600" u="sng" dirty="0" smtClean="0">
                <a:solidFill>
                  <a:schemeClr val="tx1"/>
                </a:solidFill>
                <a:latin typeface="Arial Narrow" pitchFamily="34" charset="0"/>
              </a:rPr>
              <a:t>Stalking and Sexual Assault</a:t>
            </a:r>
            <a:endParaRPr lang="en-US"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lide(fromBottom)">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lide(fromBottom)">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867400"/>
          </a:xfrm>
        </p:spPr>
        <p:txBody>
          <a:bodyPr>
            <a:normAutofit lnSpcReduction="10000"/>
          </a:bodyPr>
          <a:lstStyle/>
          <a:p>
            <a:endParaRPr lang="en-US" sz="1400" dirty="0" smtClean="0"/>
          </a:p>
          <a:p>
            <a:pPr>
              <a:buFont typeface="Wingdings" pitchFamily="2" charset="2"/>
              <a:buChar char="Ø"/>
            </a:pPr>
            <a:endParaRPr lang="en-US" sz="1400" dirty="0" smtClean="0">
              <a:solidFill>
                <a:srgbClr val="FFC000"/>
              </a:solidFill>
            </a:endParaRPr>
          </a:p>
          <a:p>
            <a:pPr>
              <a:buFont typeface="Wingdings" pitchFamily="2" charset="2"/>
              <a:buChar char="Ø"/>
            </a:pPr>
            <a:r>
              <a:rPr lang="en-US" sz="1400" b="1" dirty="0" smtClean="0">
                <a:latin typeface="Arial" pitchFamily="34" charset="0"/>
                <a:cs typeface="Arial" pitchFamily="34" charset="0"/>
              </a:rPr>
              <a:t>Bergen, R</a:t>
            </a:r>
            <a:r>
              <a:rPr lang="en-US" sz="1400" dirty="0" smtClean="0">
                <a:latin typeface="Arial" pitchFamily="34" charset="0"/>
                <a:cs typeface="Arial" pitchFamily="34" charset="0"/>
              </a:rPr>
              <a:t>. (2006, February). </a:t>
            </a:r>
            <a:r>
              <a:rPr lang="en-US" sz="1400" i="1" dirty="0" smtClean="0">
                <a:latin typeface="Arial" pitchFamily="34" charset="0"/>
                <a:cs typeface="Arial" pitchFamily="34" charset="0"/>
              </a:rPr>
              <a:t>Martial Rape: New Research and Directions. Harrisburg, PA: VAWnet, a project </a:t>
            </a:r>
            <a:r>
              <a:rPr lang="en-US" sz="1400" dirty="0" smtClean="0">
                <a:latin typeface="Arial" pitchFamily="34" charset="0"/>
                <a:cs typeface="Arial" pitchFamily="34" charset="0"/>
              </a:rPr>
              <a:t>of the National Resource Center on Domestic Violence/Pennsylvania Coalition Against Domestic Violence.</a:t>
            </a:r>
          </a:p>
          <a:p>
            <a:pPr>
              <a:buFont typeface="Wingdings" pitchFamily="2" charset="2"/>
              <a:buChar char="Ø"/>
            </a:pPr>
            <a:r>
              <a:rPr lang="en-US" sz="1400" b="1" dirty="0" smtClean="0">
                <a:latin typeface="Arial" pitchFamily="34" charset="0"/>
                <a:cs typeface="Arial" pitchFamily="34" charset="0"/>
              </a:rPr>
              <a:t>Intimate Partner Sexual Violence </a:t>
            </a:r>
            <a:r>
              <a:rPr lang="en-US" sz="1400" dirty="0" smtClean="0">
                <a:latin typeface="Arial" pitchFamily="34" charset="0"/>
                <a:cs typeface="Arial" pitchFamily="34" charset="0"/>
              </a:rPr>
              <a:t>(IPSV), Minnesota Coalition Against Sexual Violence, </a:t>
            </a:r>
            <a:r>
              <a:rPr lang="en-US" sz="1400" dirty="0" smtClean="0">
                <a:solidFill>
                  <a:srgbClr val="0070C0"/>
                </a:solidFill>
                <a:latin typeface="Arial" pitchFamily="34" charset="0"/>
                <a:cs typeface="Arial" pitchFamily="34" charset="0"/>
              </a:rPr>
              <a:t>http</a:t>
            </a:r>
            <a:r>
              <a:rPr lang="en-US" sz="1400" u="sng" dirty="0" smtClean="0">
                <a:solidFill>
                  <a:srgbClr val="0070C0"/>
                </a:solidFill>
                <a:latin typeface="Arial" pitchFamily="34" charset="0"/>
                <a:cs typeface="Arial" pitchFamily="34" charset="0"/>
              </a:rPr>
              <a:t>://www.mncasa.org/Documents/svji/Intimate%20Partner%20Sexual%20Violence.pdf</a:t>
            </a:r>
            <a:endParaRPr lang="en-US" sz="1400" dirty="0" smtClean="0">
              <a:solidFill>
                <a:srgbClr val="0070C0"/>
              </a:solidFill>
              <a:latin typeface="Arial" pitchFamily="34" charset="0"/>
              <a:cs typeface="Arial" pitchFamily="34" charset="0"/>
            </a:endParaRPr>
          </a:p>
          <a:p>
            <a:r>
              <a:rPr lang="en-US" sz="1400" b="1" dirty="0" smtClean="0">
                <a:latin typeface="Arial" pitchFamily="34" charset="0"/>
                <a:cs typeface="Arial" pitchFamily="34" charset="0"/>
              </a:rPr>
              <a:t>Lonsway, Kim Dr., Chief Penny Harrington</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Responding to Police Officer Domestic Violence: The IACP Model Policy</a:t>
            </a:r>
            <a:r>
              <a:rPr lang="en-US" sz="1400" dirty="0" smtClean="0">
                <a:latin typeface="Arial" pitchFamily="34" charset="0"/>
                <a:cs typeface="Arial" pitchFamily="34" charset="0"/>
              </a:rPr>
              <a:t>.  </a:t>
            </a:r>
            <a:r>
              <a:rPr lang="en-US" sz="1400" u="sng" dirty="0" smtClean="0">
                <a:solidFill>
                  <a:srgbClr val="0070C0"/>
                </a:solidFill>
                <a:latin typeface="Arial" pitchFamily="34" charset="0"/>
                <a:cs typeface="Arial" pitchFamily="34" charset="0"/>
              </a:rPr>
              <a:t>http://www.abuseofpower.info/Lonsway_IACP_Policy.pdf</a:t>
            </a:r>
          </a:p>
          <a:p>
            <a:r>
              <a:rPr lang="en-US" sz="1400" b="1" dirty="0" smtClean="0">
                <a:latin typeface="Arial" pitchFamily="34" charset="0"/>
                <a:cs typeface="Arial" pitchFamily="34" charset="0"/>
              </a:rPr>
              <a:t>National Center for Victims of Crime </a:t>
            </a:r>
            <a:r>
              <a:rPr lang="en-US" sz="1400" dirty="0" smtClean="0">
                <a:latin typeface="Arial" pitchFamily="34" charset="0"/>
                <a:cs typeface="Arial" pitchFamily="34" charset="0"/>
              </a:rPr>
              <a:t>(NCVC).  </a:t>
            </a:r>
            <a:r>
              <a:rPr lang="en-US" sz="1400" u="sng" dirty="0" smtClean="0">
                <a:solidFill>
                  <a:srgbClr val="0070C0"/>
                </a:solidFill>
                <a:latin typeface="Arial" pitchFamily="34" charset="0"/>
                <a:cs typeface="Arial" pitchFamily="34" charset="0"/>
              </a:rPr>
              <a:t>www.ncvc.org</a:t>
            </a:r>
            <a:endParaRPr lang="en-US" sz="1400" dirty="0" smtClean="0">
              <a:solidFill>
                <a:srgbClr val="0070C0"/>
              </a:solidFill>
              <a:latin typeface="Arial" pitchFamily="34" charset="0"/>
              <a:cs typeface="Arial" pitchFamily="34" charset="0"/>
            </a:endParaRPr>
          </a:p>
          <a:p>
            <a:r>
              <a:rPr lang="en-US" sz="1400" b="1" dirty="0" smtClean="0">
                <a:latin typeface="Arial" pitchFamily="34" charset="0"/>
                <a:cs typeface="Arial" pitchFamily="34" charset="0"/>
              </a:rPr>
              <a:t>National Center for Women &amp; Policing</a:t>
            </a:r>
            <a:r>
              <a:rPr lang="en-US" sz="1400" dirty="0" smtClean="0">
                <a:latin typeface="Arial" pitchFamily="34" charset="0"/>
                <a:cs typeface="Arial" pitchFamily="34" charset="0"/>
              </a:rPr>
              <a:t>.   </a:t>
            </a:r>
            <a:r>
              <a:rPr lang="en-US" sz="1400" u="sng" dirty="0" smtClean="0">
                <a:solidFill>
                  <a:srgbClr val="0070C0"/>
                </a:solidFill>
                <a:latin typeface="Arial" pitchFamily="34" charset="0"/>
                <a:cs typeface="Arial" pitchFamily="34" charset="0"/>
              </a:rPr>
              <a:t>http://www.women and policing.org</a:t>
            </a:r>
          </a:p>
          <a:p>
            <a:r>
              <a:rPr lang="en-US" sz="1400" u="sng" dirty="0" smtClean="0">
                <a:solidFill>
                  <a:srgbClr val="0070C0"/>
                </a:solidFill>
                <a:latin typeface="Arial" pitchFamily="34" charset="0"/>
                <a:cs typeface="Arial" pitchFamily="34" charset="0"/>
              </a:rPr>
              <a:t>National Violence Against Women (NVAW).  </a:t>
            </a:r>
          </a:p>
          <a:p>
            <a:r>
              <a:rPr lang="en-US" sz="1400" b="1" dirty="0" smtClean="0">
                <a:latin typeface="Arial" pitchFamily="34" charset="0"/>
                <a:cs typeface="Arial" pitchFamily="34" charset="0"/>
              </a:rPr>
              <a:t>Office of Crime Victim Advocates </a:t>
            </a:r>
            <a:r>
              <a:rPr lang="en-US" sz="1400" dirty="0" smtClean="0">
                <a:latin typeface="Arial" pitchFamily="34" charset="0"/>
                <a:cs typeface="Arial" pitchFamily="34" charset="0"/>
              </a:rPr>
              <a:t>(OCVA). </a:t>
            </a:r>
            <a:r>
              <a:rPr lang="en-US" sz="1400" dirty="0" smtClean="0">
                <a:solidFill>
                  <a:srgbClr val="0070C0"/>
                </a:solidFill>
                <a:latin typeface="Arial" pitchFamily="34" charset="0"/>
                <a:cs typeface="Arial" pitchFamily="34" charset="0"/>
              </a:rPr>
              <a:t>www.commerce.wa.gov/portal/alias__CTED/lang__en/tabID__244/DesktopDefault.aspx</a:t>
            </a:r>
          </a:p>
          <a:p>
            <a:r>
              <a:rPr lang="fr-FR" sz="1400" b="1" dirty="0" err="1" smtClean="0">
                <a:latin typeface="Arial" pitchFamily="34" charset="0"/>
                <a:cs typeface="Arial" pitchFamily="34" charset="0"/>
              </a:rPr>
              <a:t>Rennison</a:t>
            </a:r>
            <a:r>
              <a:rPr lang="fr-FR" sz="1400" b="1" dirty="0" smtClean="0">
                <a:latin typeface="Arial" pitchFamily="34" charset="0"/>
                <a:cs typeface="Arial" pitchFamily="34" charset="0"/>
              </a:rPr>
              <a:t>, Callie Marie, and Sarah Welchans</a:t>
            </a:r>
            <a:r>
              <a:rPr lang="fr-FR" sz="1400" dirty="0" smtClean="0">
                <a:latin typeface="Arial" pitchFamily="34" charset="0"/>
                <a:cs typeface="Arial" pitchFamily="34" charset="0"/>
              </a:rPr>
              <a:t>.</a:t>
            </a:r>
            <a:r>
              <a:rPr lang="en-US" sz="1400" dirty="0" smtClean="0">
                <a:latin typeface="Arial" pitchFamily="34" charset="0"/>
                <a:cs typeface="Arial" pitchFamily="34" charset="0"/>
              </a:rPr>
              <a:t>(2000). “</a:t>
            </a:r>
            <a:r>
              <a:rPr lang="en-US" sz="1400" i="1" dirty="0" smtClean="0">
                <a:latin typeface="Arial" pitchFamily="34" charset="0"/>
                <a:cs typeface="Arial" pitchFamily="34" charset="0"/>
              </a:rPr>
              <a:t>Intimate Partner Violence</a:t>
            </a:r>
            <a:r>
              <a:rPr lang="en-US" sz="1400" dirty="0" smtClean="0">
                <a:latin typeface="Arial" pitchFamily="34" charset="0"/>
                <a:cs typeface="Arial" pitchFamily="34" charset="0"/>
              </a:rPr>
              <a:t>," Bureau of Justice Statistics, Special Report. Washington D.C. : U.S. Department of Justice</a:t>
            </a:r>
          </a:p>
          <a:p>
            <a:r>
              <a:rPr lang="en-US" sz="1400" b="1" dirty="0" smtClean="0">
                <a:latin typeface="Arial" pitchFamily="34" charset="0"/>
                <a:cs typeface="Arial" pitchFamily="34" charset="0"/>
              </a:rPr>
              <a:t>Stalking Resource Center </a:t>
            </a:r>
            <a:r>
              <a:rPr lang="en-US" sz="1400" dirty="0" smtClean="0">
                <a:latin typeface="Arial" pitchFamily="34" charset="0"/>
                <a:cs typeface="Arial" pitchFamily="34" charset="0"/>
              </a:rPr>
              <a:t>(SRC).  </a:t>
            </a:r>
            <a:r>
              <a:rPr lang="en-US" sz="1400" u="sng" dirty="0" smtClean="0">
                <a:solidFill>
                  <a:srgbClr val="0070C0"/>
                </a:solidFill>
                <a:latin typeface="Arial" pitchFamily="34" charset="0"/>
                <a:cs typeface="Arial" pitchFamily="34" charset="0"/>
              </a:rPr>
              <a:t>www.ncvc.org.src.Main.aspx</a:t>
            </a:r>
            <a:endParaRPr lang="en-US" sz="1400" dirty="0" smtClean="0">
              <a:solidFill>
                <a:srgbClr val="0070C0"/>
              </a:solidFill>
              <a:latin typeface="Arial" pitchFamily="34" charset="0"/>
              <a:cs typeface="Arial" pitchFamily="34" charset="0"/>
            </a:endParaRPr>
          </a:p>
          <a:p>
            <a:r>
              <a:rPr lang="en-US" sz="1400" dirty="0" smtClean="0">
                <a:latin typeface="Arial" pitchFamily="34" charset="0"/>
                <a:cs typeface="Arial" pitchFamily="34" charset="0"/>
              </a:rPr>
              <a:t>U.S. Department of Justice Office of Community Oriented Policing Services April 2002.  </a:t>
            </a:r>
            <a:r>
              <a:rPr lang="en-US" sz="1400" i="1" dirty="0" smtClean="0">
                <a:latin typeface="Arial" pitchFamily="34" charset="0"/>
                <a:cs typeface="Arial" pitchFamily="34" charset="0"/>
              </a:rPr>
              <a:t>Creating an Effective Stalking Protocol</a:t>
            </a:r>
            <a:r>
              <a:rPr lang="en-US" sz="1400" dirty="0" smtClean="0">
                <a:latin typeface="Arial" pitchFamily="34" charset="0"/>
                <a:cs typeface="Arial" pitchFamily="34" charset="0"/>
              </a:rPr>
              <a:t>, submitted by the National Center for Victims of Crimes.</a:t>
            </a:r>
          </a:p>
          <a:p>
            <a:r>
              <a:rPr lang="en-US" sz="1400" b="1" dirty="0" smtClean="0">
                <a:latin typeface="Arial" pitchFamily="34" charset="0"/>
                <a:cs typeface="Arial" pitchFamily="34" charset="0"/>
              </a:rPr>
              <a:t>Washington Association of Prosecuting Attorneys </a:t>
            </a:r>
            <a:r>
              <a:rPr lang="en-US" sz="1400" dirty="0" smtClean="0">
                <a:latin typeface="Arial" pitchFamily="34" charset="0"/>
                <a:cs typeface="Arial" pitchFamily="34" charset="0"/>
              </a:rPr>
              <a:t>(WAPA).  www.waprosecutors.org</a:t>
            </a:r>
          </a:p>
          <a:p>
            <a:r>
              <a:rPr lang="en-US" sz="1400" b="1" dirty="0" smtClean="0">
                <a:latin typeface="Arial" pitchFamily="34" charset="0"/>
                <a:cs typeface="Arial" pitchFamily="34" charset="0"/>
              </a:rPr>
              <a:t>Washington Association of Sheriffs &amp; Police Chiefs </a:t>
            </a:r>
            <a:r>
              <a:rPr lang="en-US" sz="1400" dirty="0" smtClean="0">
                <a:latin typeface="Arial" pitchFamily="34" charset="0"/>
                <a:cs typeface="Arial" pitchFamily="34" charset="0"/>
              </a:rPr>
              <a:t>(WASPC).</a:t>
            </a:r>
            <a:r>
              <a:rPr lang="en-US" sz="1400" dirty="0" smtClean="0">
                <a:solidFill>
                  <a:srgbClr val="00B0F0"/>
                </a:solidFill>
                <a:latin typeface="Arial" pitchFamily="34" charset="0"/>
                <a:cs typeface="Arial" pitchFamily="34" charset="0"/>
              </a:rPr>
              <a:t> </a:t>
            </a:r>
            <a:r>
              <a:rPr lang="en-US" sz="1400" u="sng" dirty="0" smtClean="0">
                <a:solidFill>
                  <a:srgbClr val="0070C0"/>
                </a:solidFill>
                <a:latin typeface="Arial" pitchFamily="34" charset="0"/>
                <a:cs typeface="Arial" pitchFamily="34" charset="0"/>
              </a:rPr>
              <a:t>www.waspc.org</a:t>
            </a:r>
          </a:p>
          <a:p>
            <a:pPr>
              <a:buNone/>
            </a:pPr>
            <a:r>
              <a:rPr lang="en-US" sz="1400" dirty="0" smtClean="0">
                <a:solidFill>
                  <a:srgbClr val="0070C0"/>
                </a:solidFill>
                <a:latin typeface="Arial" pitchFamily="34" charset="0"/>
                <a:cs typeface="Arial" pitchFamily="34" charset="0"/>
              </a:rPr>
              <a:t>		</a:t>
            </a:r>
            <a:r>
              <a:rPr lang="en-US" sz="1400" b="1" dirty="0" smtClean="0">
                <a:solidFill>
                  <a:srgbClr val="00B0F0"/>
                </a:solidFill>
                <a:latin typeface="Arial" pitchFamily="34" charset="0"/>
                <a:cs typeface="Arial" pitchFamily="34" charset="0"/>
              </a:rPr>
              <a:t>   </a:t>
            </a:r>
            <a:r>
              <a:rPr lang="en-US" sz="1400" b="1" dirty="0" smtClean="0">
                <a:latin typeface="Arial" pitchFamily="34" charset="0"/>
                <a:cs typeface="Arial" pitchFamily="34" charset="0"/>
              </a:rPr>
              <a:t>Dawn Larsen     </a:t>
            </a:r>
            <a:r>
              <a:rPr lang="en-US" sz="1400" b="1" u="sng" dirty="0" smtClean="0">
                <a:solidFill>
                  <a:srgbClr val="0070C0"/>
                </a:solidFill>
                <a:latin typeface="Arial" pitchFamily="34" charset="0"/>
                <a:cs typeface="Arial" pitchFamily="34" charset="0"/>
              </a:rPr>
              <a:t>dlarsen@waspc.org </a:t>
            </a:r>
            <a:r>
              <a:rPr lang="en-US" sz="1400" b="1" dirty="0" smtClean="0">
                <a:solidFill>
                  <a:srgbClr val="0070C0"/>
                </a:solidFill>
                <a:latin typeface="Arial" pitchFamily="34" charset="0"/>
                <a:cs typeface="Arial" pitchFamily="34" charset="0"/>
              </a:rPr>
              <a:t> </a:t>
            </a:r>
            <a:r>
              <a:rPr lang="en-US" sz="1400" b="1" dirty="0" smtClean="0">
                <a:latin typeface="Arial" pitchFamily="34" charset="0"/>
                <a:cs typeface="Arial" pitchFamily="34" charset="0"/>
              </a:rPr>
              <a:t>  (360) 486-2380</a:t>
            </a:r>
          </a:p>
          <a:p>
            <a:pPr>
              <a:buFont typeface="Wingdings" pitchFamily="2" charset="2"/>
              <a:buChar char="Ø"/>
            </a:pPr>
            <a:r>
              <a:rPr lang="en-US" sz="1400" b="1" dirty="0" smtClean="0">
                <a:latin typeface="Arial" pitchFamily="34" charset="0"/>
                <a:cs typeface="Arial" pitchFamily="34" charset="0"/>
              </a:rPr>
              <a:t>Washington Coalition of Sexual Assault Programs </a:t>
            </a:r>
            <a:r>
              <a:rPr lang="en-US" sz="1400" dirty="0" smtClean="0">
                <a:latin typeface="Arial" pitchFamily="34" charset="0"/>
                <a:cs typeface="Arial" pitchFamily="34" charset="0"/>
              </a:rPr>
              <a:t>(WCSAP).  </a:t>
            </a:r>
            <a:r>
              <a:rPr lang="en-US" sz="1400" u="sng" dirty="0" smtClean="0">
                <a:solidFill>
                  <a:srgbClr val="0070C0"/>
                </a:solidFill>
                <a:latin typeface="Arial" pitchFamily="34" charset="0"/>
                <a:cs typeface="Arial" pitchFamily="34" charset="0"/>
              </a:rPr>
              <a:t>www.wcsap.org</a:t>
            </a:r>
          </a:p>
          <a:p>
            <a:r>
              <a:rPr lang="en-US" sz="1400" b="1" dirty="0" smtClean="0">
                <a:latin typeface="Arial" pitchFamily="34" charset="0"/>
                <a:cs typeface="Arial" pitchFamily="34" charset="0"/>
              </a:rPr>
              <a:t>Washington State Coalition Against Domestic Violence </a:t>
            </a:r>
            <a:r>
              <a:rPr lang="en-US" sz="1400" dirty="0" smtClean="0">
                <a:latin typeface="Arial" pitchFamily="34" charset="0"/>
                <a:cs typeface="Arial" pitchFamily="34" charset="0"/>
              </a:rPr>
              <a:t>(WSCADV). </a:t>
            </a:r>
            <a:r>
              <a:rPr lang="en-US" sz="1400" dirty="0" smtClean="0">
                <a:solidFill>
                  <a:srgbClr val="0070C0"/>
                </a:solidFill>
                <a:latin typeface="Arial" pitchFamily="34" charset="0"/>
                <a:cs typeface="Arial" pitchFamily="34" charset="0"/>
              </a:rPr>
              <a:t> </a:t>
            </a:r>
            <a:r>
              <a:rPr lang="en-US" sz="1400" u="sng" dirty="0" smtClean="0">
                <a:solidFill>
                  <a:srgbClr val="0070C0"/>
                </a:solidFill>
                <a:latin typeface="Arial" pitchFamily="34" charset="0"/>
                <a:cs typeface="Arial" pitchFamily="34" charset="0"/>
              </a:rPr>
              <a:t>www.wscadv.org</a:t>
            </a:r>
          </a:p>
          <a:p>
            <a:endParaRPr lang="en-US" sz="1400" u="sng" dirty="0" smtClean="0"/>
          </a:p>
          <a:p>
            <a:endParaRPr lang="en-US" sz="1400" u="sng" dirty="0" smtClean="0"/>
          </a:p>
          <a:p>
            <a:endParaRPr lang="en-US" sz="1400" u="sng" dirty="0" smtClean="0">
              <a:solidFill>
                <a:srgbClr val="FFC000"/>
              </a:solidFill>
            </a:endParaRPr>
          </a:p>
          <a:p>
            <a:pPr>
              <a:buNone/>
            </a:pPr>
            <a:endParaRPr lang="en-US" sz="1400" u="sng" dirty="0" smtClean="0">
              <a:solidFill>
                <a:schemeClr val="accent1">
                  <a:lumMod val="75000"/>
                </a:schemeClr>
              </a:solidFill>
            </a:endParaRPr>
          </a:p>
          <a:p>
            <a:endParaRPr lang="en-US" sz="1400" u="sng" dirty="0" smtClean="0">
              <a:solidFill>
                <a:schemeClr val="accent1">
                  <a:lumMod val="75000"/>
                </a:schemeClr>
              </a:solidFill>
            </a:endParaRPr>
          </a:p>
          <a:p>
            <a:endParaRPr lang="en-US" sz="1400" u="sng" dirty="0" smtClean="0">
              <a:solidFill>
                <a:schemeClr val="accent1">
                  <a:lumMod val="75000"/>
                </a:schemeClr>
              </a:solidFill>
            </a:endParaRPr>
          </a:p>
          <a:p>
            <a:endParaRPr lang="en-US" sz="1400" u="sng" dirty="0" smtClean="0"/>
          </a:p>
          <a:p>
            <a:endParaRPr lang="en-US" sz="1400" dirty="0"/>
          </a:p>
        </p:txBody>
      </p:sp>
      <p:sp>
        <p:nvSpPr>
          <p:cNvPr id="3" name="Title 2"/>
          <p:cNvSpPr>
            <a:spLocks noGrp="1"/>
          </p:cNvSpPr>
          <p:nvPr>
            <p:ph type="title"/>
          </p:nvPr>
        </p:nvSpPr>
        <p:spPr>
          <a:xfrm>
            <a:off x="0" y="274638"/>
            <a:ext cx="9144000" cy="868362"/>
          </a:xfrm>
        </p:spPr>
        <p:txBody>
          <a:bodyPr>
            <a:normAutofit fontScale="90000"/>
          </a:bodyPr>
          <a:lstStyle/>
          <a:p>
            <a:pPr algn="ctr"/>
            <a:r>
              <a:rPr lang="en-US" dirty="0" smtClean="0"/>
              <a:t>References</a:t>
            </a:r>
            <a:br>
              <a:rPr lang="en-US" dirty="0" smtClean="0"/>
            </a:br>
            <a:endParaRPr lang="en-US" dirty="0"/>
          </a:p>
        </p:txBody>
      </p:sp>
      <p:pic>
        <p:nvPicPr>
          <p:cNvPr id="4" name="Picture 3" descr="WASPC.bmp"/>
          <p:cNvPicPr>
            <a:picLocks noChangeAspect="1"/>
          </p:cNvPicPr>
          <p:nvPr/>
        </p:nvPicPr>
        <p:blipFill>
          <a:blip r:embed="rId2" cstate="print"/>
          <a:stretch>
            <a:fillRect/>
          </a:stretch>
        </p:blipFill>
        <p:spPr>
          <a:xfrm>
            <a:off x="7696200" y="152400"/>
            <a:ext cx="1171575" cy="847725"/>
          </a:xfrm>
          <a:prstGeom prst="rect">
            <a:avLst/>
          </a:prstGeom>
        </p:spPr>
      </p:pic>
      <p:pic>
        <p:nvPicPr>
          <p:cNvPr id="5" name="Picture 4"/>
          <p:cNvPicPr/>
          <p:nvPr/>
        </p:nvPicPr>
        <p:blipFill>
          <a:blip r:embed="rId3" cstate="print"/>
          <a:stretch>
            <a:fillRect/>
          </a:stretch>
        </p:blipFill>
        <p:spPr bwMode="auto">
          <a:xfrm>
            <a:off x="228600" y="152400"/>
            <a:ext cx="1343024" cy="990600"/>
          </a:xfrm>
          <a:prstGeom prst="rect">
            <a:avLst/>
          </a:prstGeom>
          <a:noFill/>
          <a:ln w="9525">
            <a:noFill/>
            <a:miter lim="800000"/>
            <a:headEnd/>
            <a:tailEnd/>
          </a:ln>
          <a:effectLst>
            <a:outerShdw blurRad="50800" dist="50800" dir="5400000" algn="ctr" rotWithShape="0">
              <a:schemeClr val="bg1"/>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Adapting and developing screening tools to assess for sexual assault and stalking will enable both law enforcement and prosecution to respond more effectively to domestic violence and will help ensure safety for the victims.</a:t>
            </a:r>
          </a:p>
          <a:p>
            <a:endParaRPr lang="en-US" dirty="0" smtClean="0"/>
          </a:p>
        </p:txBody>
      </p:sp>
      <p:sp>
        <p:nvSpPr>
          <p:cNvPr id="5" name="TextBox 4"/>
          <p:cNvSpPr txBox="1"/>
          <p:nvPr/>
        </p:nvSpPr>
        <p:spPr>
          <a:xfrm>
            <a:off x="685800" y="6248400"/>
            <a:ext cx="8229600" cy="430887"/>
          </a:xfrm>
          <a:prstGeom prst="rect">
            <a:avLst/>
          </a:prstGeom>
          <a:noFill/>
        </p:spPr>
        <p:txBody>
          <a:bodyPr wrap="square" rtlCol="0">
            <a:spAutoFit/>
          </a:bodyPr>
          <a:lstStyle/>
          <a:p>
            <a:r>
              <a:rPr lang="en-US" sz="1100" dirty="0" smtClean="0"/>
              <a:t>Quoted in: Bergen, R. (2006, February). </a:t>
            </a:r>
            <a:r>
              <a:rPr lang="en-US" sz="1100" i="1" dirty="0" smtClean="0"/>
              <a:t>Martial Rape: New Research and Directions. Harrisburg, PA: VAWnet, a project </a:t>
            </a:r>
            <a:r>
              <a:rPr lang="en-US" sz="1100" dirty="0" smtClean="0"/>
              <a:t>of the National Resource Center on Domestic Violence/Pennsylvania Coalition Against Domestic Violence.</a:t>
            </a:r>
            <a:endParaRPr lang="en-US" sz="1100" dirty="0"/>
          </a:p>
        </p:txBody>
      </p:sp>
      <p:pic>
        <p:nvPicPr>
          <p:cNvPr id="29698" name="Picture 2" descr="yllovilence.gif Domestic Violence image by lgolden11"/>
          <p:cNvPicPr>
            <a:picLocks noChangeAspect="1" noChangeArrowheads="1"/>
          </p:cNvPicPr>
          <p:nvPr/>
        </p:nvPicPr>
        <p:blipFill>
          <a:blip r:embed="rId2" cstate="print"/>
          <a:srcRect/>
          <a:stretch>
            <a:fillRect/>
          </a:stretch>
        </p:blipFill>
        <p:spPr bwMode="auto">
          <a:xfrm>
            <a:off x="5638800" y="3352800"/>
            <a:ext cx="2381250" cy="2743200"/>
          </a:xfrm>
          <a:prstGeom prst="rect">
            <a:avLst/>
          </a:prstGeom>
          <a:noFill/>
        </p:spPr>
      </p:pic>
      <p:sp>
        <p:nvSpPr>
          <p:cNvPr id="7" name="Title 1"/>
          <p:cNvSpPr>
            <a:spLocks noGrp="1"/>
          </p:cNvSpPr>
          <p:nvPr>
            <p:ph type="title"/>
          </p:nvPr>
        </p:nvSpPr>
        <p:spPr/>
        <p:txBody>
          <a:bodyPr>
            <a:normAutofit fontScale="90000"/>
          </a:bodyPr>
          <a:lstStyle/>
          <a:p>
            <a:pPr algn="ctr"/>
            <a:r>
              <a:rPr lang="en-US" sz="3600" dirty="0" smtClean="0">
                <a:latin typeface="+mn-lt"/>
              </a:rPr>
              <a:t>Domestic Violence</a:t>
            </a:r>
            <a:r>
              <a:rPr lang="en-US" sz="4800" dirty="0" smtClean="0">
                <a:latin typeface="Arial Narrow" pitchFamily="34" charset="0"/>
              </a:rPr>
              <a:t/>
            </a:r>
            <a:br>
              <a:rPr lang="en-US" sz="4800" dirty="0" smtClean="0">
                <a:latin typeface="Arial Narrow" pitchFamily="34" charset="0"/>
              </a:rPr>
            </a:br>
            <a:r>
              <a:rPr lang="en-US" sz="3100" u="sng" dirty="0" smtClean="0">
                <a:latin typeface="Arial Narrow" pitchFamily="34" charset="0"/>
              </a:rPr>
              <a:t> </a:t>
            </a:r>
            <a:r>
              <a:rPr lang="en-US" sz="4400" dirty="0" smtClean="0">
                <a:latin typeface="Arial Narrow" pitchFamily="34" charset="0"/>
              </a:rPr>
              <a:t/>
            </a:r>
            <a:br>
              <a:rPr lang="en-US" sz="4400" dirty="0" smtClean="0">
                <a:latin typeface="Arial Narrow" pitchFamily="34" charset="0"/>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US" sz="2800" dirty="0" smtClean="0">
                <a:latin typeface="Berlin Sans FB" pitchFamily="34" charset="0"/>
              </a:rPr>
              <a:t>Conservative estimates of domestic violence range from</a:t>
            </a:r>
          </a:p>
          <a:p>
            <a:pPr>
              <a:buNone/>
            </a:pPr>
            <a:r>
              <a:rPr lang="en-US" sz="2800" dirty="0" smtClean="0">
                <a:latin typeface="Berlin Sans FB" pitchFamily="34" charset="0"/>
              </a:rPr>
              <a:t> 1,036,340 per year (Bureau of Justice Statistics) to nearly 16</a:t>
            </a:r>
          </a:p>
          <a:p>
            <a:pPr>
              <a:buNone/>
            </a:pPr>
            <a:r>
              <a:rPr lang="en-US" sz="2800" dirty="0" smtClean="0">
                <a:latin typeface="Berlin Sans FB" pitchFamily="34" charset="0"/>
              </a:rPr>
              <a:t> percent of married and cohabiting couples per year in the </a:t>
            </a:r>
          </a:p>
          <a:p>
            <a:pPr>
              <a:buNone/>
            </a:pPr>
            <a:r>
              <a:rPr lang="en-US" sz="2800" dirty="0" smtClean="0">
                <a:latin typeface="Berlin Sans FB" pitchFamily="34" charset="0"/>
              </a:rPr>
              <a:t>United States, and many of these couples have children.  </a:t>
            </a:r>
          </a:p>
          <a:p>
            <a:pPr>
              <a:buNone/>
            </a:pPr>
            <a:r>
              <a:rPr lang="en-US" sz="2800" dirty="0" smtClean="0">
                <a:latin typeface="Berlin Sans FB" pitchFamily="34" charset="0"/>
              </a:rPr>
              <a:t>Based on the findings of the largest U.S. study of violence </a:t>
            </a:r>
          </a:p>
          <a:p>
            <a:pPr>
              <a:buNone/>
            </a:pPr>
            <a:r>
              <a:rPr lang="en-US" sz="2800" dirty="0" smtClean="0">
                <a:latin typeface="Berlin Sans FB" pitchFamily="34" charset="0"/>
              </a:rPr>
              <a:t>against women to date, it is estimated that over 7 million </a:t>
            </a:r>
          </a:p>
          <a:p>
            <a:pPr>
              <a:buNone/>
            </a:pPr>
            <a:r>
              <a:rPr lang="en-US" sz="2800" dirty="0" smtClean="0">
                <a:latin typeface="Berlin Sans FB" pitchFamily="34" charset="0"/>
              </a:rPr>
              <a:t>women have been raped by their intimate partners.  An </a:t>
            </a:r>
          </a:p>
          <a:p>
            <a:pPr>
              <a:buNone/>
            </a:pPr>
            <a:r>
              <a:rPr lang="en-US" sz="2800" dirty="0" smtClean="0">
                <a:latin typeface="Berlin Sans FB" pitchFamily="34" charset="0"/>
              </a:rPr>
              <a:t>estimated 3.4 million persons age 18 or older were victims of </a:t>
            </a:r>
          </a:p>
          <a:p>
            <a:pPr>
              <a:buNone/>
            </a:pPr>
            <a:r>
              <a:rPr lang="en-US" sz="2800" dirty="0" smtClean="0">
                <a:latin typeface="Berlin Sans FB" pitchFamily="34" charset="0"/>
              </a:rPr>
              <a:t>stalking. </a:t>
            </a:r>
            <a:r>
              <a:rPr lang="en-US" sz="2800" dirty="0" smtClean="0">
                <a:latin typeface="Arial Narrow" pitchFamily="34" charset="0"/>
              </a:rPr>
              <a:t/>
            </a:r>
            <a:br>
              <a:rPr lang="en-US" sz="2800" dirty="0" smtClean="0">
                <a:latin typeface="Arial Narrow" pitchFamily="34" charset="0"/>
              </a:rPr>
            </a:br>
            <a:endParaRPr lang="en-US" dirty="0"/>
          </a:p>
        </p:txBody>
      </p:sp>
      <p:sp>
        <p:nvSpPr>
          <p:cNvPr id="3" name="Title 2"/>
          <p:cNvSpPr>
            <a:spLocks noGrp="1"/>
          </p:cNvSpPr>
          <p:nvPr>
            <p:ph type="title"/>
          </p:nvPr>
        </p:nvSpPr>
        <p:spPr/>
        <p:txBody>
          <a:bodyPr>
            <a:normAutofit fontScale="90000"/>
          </a:bodyPr>
          <a:lstStyle/>
          <a:p>
            <a:pPr algn="ctr"/>
            <a:r>
              <a:rPr lang="en-US" sz="3600" dirty="0" smtClean="0"/>
              <a:t>Domestic Violence</a:t>
            </a:r>
            <a:br>
              <a:rPr lang="en-US" sz="3600" dirty="0" smtClean="0"/>
            </a:br>
            <a:r>
              <a:rPr lang="en-US" sz="3600" u="sng" dirty="0" smtClean="0">
                <a:latin typeface="Arial Narrow" pitchFamily="34" charset="0"/>
              </a:rPr>
              <a:t>Intimate Partner Sexual Violence and Stalking</a:t>
            </a:r>
            <a:r>
              <a:rPr lang="en-US" sz="4400" u="sng" dirty="0" smtClean="0">
                <a:latin typeface="Arial Narrow" pitchFamily="34" charset="0"/>
              </a:rPr>
              <a:t/>
            </a:r>
            <a:br>
              <a:rPr lang="en-US" sz="4400" u="sng" dirty="0" smtClean="0">
                <a:latin typeface="Arial Narrow" pitchFamily="34" charset="0"/>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382000" cy="4767072"/>
          </a:xfrm>
        </p:spPr>
        <p:txBody>
          <a:bodyPr>
            <a:noAutofit/>
          </a:bodyPr>
          <a:lstStyle/>
          <a:p>
            <a:pPr>
              <a:buNone/>
            </a:pPr>
            <a:r>
              <a:rPr lang="en-US" sz="2000" b="1" dirty="0" smtClean="0">
                <a:latin typeface="Calibri" pitchFamily="34" charset="0"/>
              </a:rPr>
              <a:t>“Sexual violence is any unwanted, forced sexual contact, ranging from child sexual abuse to obscene phone calls to sexual harassment to rape.”</a:t>
            </a:r>
          </a:p>
          <a:p>
            <a:pPr>
              <a:buNone/>
            </a:pPr>
            <a:endParaRPr lang="en-US" sz="900" dirty="0" smtClean="0">
              <a:latin typeface="Calibri" pitchFamily="34" charset="0"/>
            </a:endParaRPr>
          </a:p>
          <a:p>
            <a:pPr>
              <a:buNone/>
            </a:pPr>
            <a:r>
              <a:rPr lang="en-US" sz="1800" b="1" dirty="0" smtClean="0">
                <a:latin typeface="Calibri" pitchFamily="34" charset="0"/>
              </a:rPr>
              <a:t>Washington RCW 9A. 44.040 – Rape in the first degree</a:t>
            </a:r>
          </a:p>
          <a:p>
            <a:pPr>
              <a:buNone/>
            </a:pPr>
            <a:r>
              <a:rPr lang="en-US" sz="1800" dirty="0" smtClean="0">
                <a:latin typeface="Calibri" pitchFamily="34" charset="0"/>
              </a:rPr>
              <a:t>A person is guilty of rape in the </a:t>
            </a:r>
            <a:r>
              <a:rPr lang="en-US" sz="1800" b="1" dirty="0" smtClean="0">
                <a:solidFill>
                  <a:schemeClr val="accent1">
                    <a:lumMod val="50000"/>
                  </a:schemeClr>
                </a:solidFill>
                <a:latin typeface="Calibri" pitchFamily="34" charset="0"/>
              </a:rPr>
              <a:t>first degree </a:t>
            </a:r>
            <a:r>
              <a:rPr lang="en-US" sz="1800" dirty="0" smtClean="0">
                <a:latin typeface="Calibri" pitchFamily="34" charset="0"/>
              </a:rPr>
              <a:t>when such person engages in sexual intercourse with another person by forcible compulsion where the perpetrator or an accessory:</a:t>
            </a:r>
          </a:p>
          <a:p>
            <a:pPr>
              <a:buNone/>
            </a:pPr>
            <a:r>
              <a:rPr lang="en-US" sz="1800" dirty="0" smtClean="0">
                <a:latin typeface="Calibri" pitchFamily="34" charset="0"/>
              </a:rPr>
              <a:t>Uses or threatens to use a deadly weapon or what appears to be a deadly weapon; or</a:t>
            </a:r>
          </a:p>
          <a:p>
            <a:pPr marL="624078" indent="-514350">
              <a:buFont typeface="+mj-lt"/>
              <a:buAutoNum type="alphaLcParenR"/>
            </a:pPr>
            <a:r>
              <a:rPr lang="en-US" sz="1800" dirty="0" smtClean="0">
                <a:latin typeface="Calibri" pitchFamily="34" charset="0"/>
              </a:rPr>
              <a:t>Kidnaps the victim; or</a:t>
            </a:r>
          </a:p>
          <a:p>
            <a:pPr marL="624078" indent="-514350">
              <a:buFont typeface="+mj-lt"/>
              <a:buAutoNum type="alphaLcParenR"/>
            </a:pPr>
            <a:r>
              <a:rPr lang="en-US" sz="1800" dirty="0" smtClean="0">
                <a:latin typeface="Calibri" pitchFamily="34" charset="0"/>
              </a:rPr>
              <a:t>Inflicts serious physical injury, including but not limited to physical injury which renders the victim unconscious; or</a:t>
            </a:r>
          </a:p>
          <a:p>
            <a:pPr marL="624078" indent="-514350">
              <a:buFont typeface="+mj-lt"/>
              <a:buAutoNum type="alphaLcParenR"/>
            </a:pPr>
            <a:r>
              <a:rPr lang="en-US" sz="1800" dirty="0" smtClean="0">
                <a:latin typeface="Calibri" pitchFamily="34" charset="0"/>
              </a:rPr>
              <a:t>Feloniously enters into the building or vehicle where the victim is situated.</a:t>
            </a:r>
          </a:p>
          <a:p>
            <a:pPr marL="624078" indent="-514350">
              <a:buNone/>
            </a:pPr>
            <a:endParaRPr lang="en-US" sz="1800" dirty="0" smtClean="0">
              <a:latin typeface="Calibri" pitchFamily="34" charset="0"/>
            </a:endParaRPr>
          </a:p>
          <a:p>
            <a:pPr marL="624078" indent="-514350">
              <a:buNone/>
            </a:pPr>
            <a:endParaRPr lang="en-US" sz="900" dirty="0" smtClean="0">
              <a:latin typeface="Calibri" pitchFamily="34" charset="0"/>
            </a:endParaRPr>
          </a:p>
        </p:txBody>
      </p:sp>
      <p:sp>
        <p:nvSpPr>
          <p:cNvPr id="3" name="Title 2"/>
          <p:cNvSpPr>
            <a:spLocks noGrp="1"/>
          </p:cNvSpPr>
          <p:nvPr>
            <p:ph type="title"/>
          </p:nvPr>
        </p:nvSpPr>
        <p:spPr/>
        <p:txBody>
          <a:bodyPr>
            <a:normAutofit fontScale="90000"/>
          </a:bodyPr>
          <a:lstStyle/>
          <a:p>
            <a:pPr algn="ctr"/>
            <a:r>
              <a:rPr lang="en-US" dirty="0" smtClean="0"/>
              <a:t>WASHINGTON SEXUAL ASSAULT LAWS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30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624078" indent="-514350">
              <a:buNone/>
            </a:pPr>
            <a:r>
              <a:rPr lang="en-US" sz="2800" b="1" dirty="0" smtClean="0">
                <a:latin typeface="Book Antiqua" pitchFamily="18" charset="0"/>
              </a:rPr>
              <a:t>RCW 9A.44.050 – Rape in the second degree</a:t>
            </a:r>
          </a:p>
          <a:p>
            <a:pPr marL="624078" indent="-514350">
              <a:buNone/>
            </a:pPr>
            <a:endParaRPr lang="en-US" sz="2800" dirty="0" smtClean="0">
              <a:latin typeface="Book Antiqua" pitchFamily="18" charset="0"/>
            </a:endParaRPr>
          </a:p>
          <a:p>
            <a:pPr marL="624078" indent="-514350">
              <a:buNone/>
            </a:pPr>
            <a:r>
              <a:rPr lang="en-US" sz="2800" dirty="0" smtClean="0">
                <a:latin typeface="Book Antiqua" pitchFamily="18" charset="0"/>
              </a:rPr>
              <a:t>A person is guilty of rape in the </a:t>
            </a:r>
            <a:r>
              <a:rPr lang="en-US" sz="2800" b="1" dirty="0" smtClean="0">
                <a:solidFill>
                  <a:schemeClr val="accent1">
                    <a:lumMod val="50000"/>
                  </a:schemeClr>
                </a:solidFill>
                <a:latin typeface="Book Antiqua" pitchFamily="18" charset="0"/>
              </a:rPr>
              <a:t>second degree </a:t>
            </a:r>
            <a:r>
              <a:rPr lang="en-US" sz="2800" dirty="0" smtClean="0">
                <a:latin typeface="Book Antiqua" pitchFamily="18" charset="0"/>
              </a:rPr>
              <a:t>when, under circumstances not constituting rape in the first degree, the person engages in sexual intercourse with another person:</a:t>
            </a:r>
          </a:p>
          <a:p>
            <a:pPr marL="624078" indent="-514350">
              <a:buNone/>
            </a:pPr>
            <a:endParaRPr lang="en-US" sz="2800" dirty="0" smtClean="0">
              <a:latin typeface="Book Antiqua" pitchFamily="18" charset="0"/>
            </a:endParaRPr>
          </a:p>
          <a:p>
            <a:pPr marL="880110" lvl="1" indent="-514350">
              <a:buFont typeface="+mj-lt"/>
              <a:buAutoNum type="alphaLcParenR"/>
            </a:pPr>
            <a:r>
              <a:rPr lang="en-US" sz="2900" dirty="0" smtClean="0">
                <a:latin typeface="Book Antiqua" pitchFamily="18" charset="0"/>
              </a:rPr>
              <a:t>By forcible compulsion:</a:t>
            </a:r>
          </a:p>
          <a:p>
            <a:pPr marL="880110" lvl="1" indent="-514350">
              <a:buFont typeface="+mj-lt"/>
              <a:buAutoNum type="alphaLcParenR"/>
            </a:pPr>
            <a:r>
              <a:rPr lang="en-US" sz="2900" dirty="0" smtClean="0">
                <a:latin typeface="Book Antiqua" pitchFamily="18" charset="0"/>
              </a:rPr>
              <a:t>When the victim is incapable of consent by reason of being physically helpless or mentally incapacitated.</a:t>
            </a:r>
          </a:p>
          <a:p>
            <a:pPr marL="624078" indent="-514350">
              <a:buNone/>
            </a:pPr>
            <a:endParaRPr lang="en-US" sz="2800" dirty="0" smtClean="0">
              <a:latin typeface="Book Antiqua" pitchFamily="18" charset="0"/>
            </a:endParaRPr>
          </a:p>
          <a:p>
            <a:pPr marL="624078" indent="-514350">
              <a:buNone/>
            </a:pPr>
            <a:r>
              <a:rPr lang="en-US" sz="2800" b="1" dirty="0" smtClean="0">
                <a:latin typeface="Book Antiqua" pitchFamily="18" charset="0"/>
              </a:rPr>
              <a:t>RCW  9A.44.060 – Rape in the third degree</a:t>
            </a:r>
          </a:p>
          <a:p>
            <a:pPr marL="624078" indent="-514350">
              <a:buNone/>
            </a:pPr>
            <a:endParaRPr lang="en-US" sz="2800" dirty="0" smtClean="0">
              <a:latin typeface="Book Antiqua" pitchFamily="18" charset="0"/>
            </a:endParaRPr>
          </a:p>
          <a:p>
            <a:pPr marL="624078" indent="-514350">
              <a:buNone/>
            </a:pPr>
            <a:r>
              <a:rPr lang="en-US" sz="2800" dirty="0" smtClean="0">
                <a:latin typeface="Book Antiqua" pitchFamily="18" charset="0"/>
              </a:rPr>
              <a:t>A person is guilty of rape in the </a:t>
            </a:r>
            <a:r>
              <a:rPr lang="en-US" sz="2800" b="1" dirty="0" smtClean="0">
                <a:solidFill>
                  <a:schemeClr val="accent1">
                    <a:lumMod val="50000"/>
                  </a:schemeClr>
                </a:solidFill>
                <a:latin typeface="Book Antiqua" pitchFamily="18" charset="0"/>
              </a:rPr>
              <a:t>third degree </a:t>
            </a:r>
            <a:r>
              <a:rPr lang="en-US" sz="2800" dirty="0" smtClean="0">
                <a:latin typeface="Book Antiqua" pitchFamily="18" charset="0"/>
              </a:rPr>
              <a:t>when, under circumstances not constituting rape in the first or second degrees, such person engages in sexual intercourse with another person, </a:t>
            </a:r>
            <a:r>
              <a:rPr lang="en-US" sz="2800" b="1" dirty="0" smtClean="0">
                <a:solidFill>
                  <a:srgbClr val="FF0000"/>
                </a:solidFill>
                <a:latin typeface="Book Antiqua" pitchFamily="18" charset="0"/>
              </a:rPr>
              <a:t>not married to the perpetrator</a:t>
            </a:r>
            <a:r>
              <a:rPr lang="en-US" sz="2800" dirty="0" smtClean="0">
                <a:latin typeface="Book Antiqua" pitchFamily="18" charset="0"/>
              </a:rPr>
              <a:t>.</a:t>
            </a:r>
          </a:p>
          <a:p>
            <a:pPr marL="624078" indent="-514350">
              <a:buFont typeface="+mj-lt"/>
              <a:buAutoNum type="alphaLcParenR"/>
            </a:pPr>
            <a:endParaRPr lang="en-US" sz="2800" dirty="0" smtClean="0">
              <a:latin typeface="Book Antiqua" pitchFamily="18" charset="0"/>
            </a:endParaRPr>
          </a:p>
          <a:p>
            <a:pPr marL="880110" lvl="1" indent="-514350">
              <a:buFont typeface="+mj-lt"/>
              <a:buAutoNum type="alphaLcParenR"/>
            </a:pPr>
            <a:r>
              <a:rPr lang="en-US" sz="2900" dirty="0" smtClean="0">
                <a:latin typeface="Book Antiqua" pitchFamily="18" charset="0"/>
              </a:rPr>
              <a:t>Where the victim did not consent as defined in RCW 90A.44.010(7), to sexual intercourse with the perpetrator and such lack of consent was clearly expressed by the victim’s word or conduct</a:t>
            </a:r>
          </a:p>
          <a:p>
            <a:pPr marL="880110" lvl="1" indent="-514350">
              <a:buFont typeface="+mj-lt"/>
              <a:buAutoNum type="alphaLcParenR"/>
            </a:pPr>
            <a:r>
              <a:rPr lang="en-US" sz="2900" dirty="0" smtClean="0">
                <a:latin typeface="Book Antiqua" pitchFamily="18" charset="0"/>
              </a:rPr>
              <a:t>Where there is threat of substantial unlawful harm to property rights of the victim.</a:t>
            </a:r>
          </a:p>
          <a:p>
            <a:endParaRPr lang="en-US" dirty="0">
              <a:latin typeface="Book Antiqua" pitchFamily="18" charset="0"/>
            </a:endParaRPr>
          </a:p>
        </p:txBody>
      </p:sp>
      <p:sp>
        <p:nvSpPr>
          <p:cNvPr id="3" name="Title 2"/>
          <p:cNvSpPr>
            <a:spLocks noGrp="1"/>
          </p:cNvSpPr>
          <p:nvPr>
            <p:ph type="title"/>
          </p:nvPr>
        </p:nvSpPr>
        <p:spPr/>
        <p:txBody>
          <a:bodyPr>
            <a:normAutofit fontScale="90000"/>
          </a:bodyPr>
          <a:lstStyle/>
          <a:p>
            <a:pPr algn="ctr"/>
            <a:r>
              <a:rPr lang="en-US" dirty="0" smtClean="0"/>
              <a:t>WASHINGTON SEXUAL ASSAULT LAWS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86072"/>
          </a:xfrm>
        </p:spPr>
        <p:txBody>
          <a:bodyPr>
            <a:normAutofit lnSpcReduction="10000"/>
          </a:bodyPr>
          <a:lstStyle/>
          <a:p>
            <a:pPr>
              <a:buNone/>
            </a:pPr>
            <a:r>
              <a:rPr lang="en-US" b="1" dirty="0" smtClean="0"/>
              <a:t>Women experience:</a:t>
            </a:r>
          </a:p>
          <a:p>
            <a:r>
              <a:rPr lang="en-US" dirty="0" smtClean="0"/>
              <a:t>- both physical and sexual violence in the relationship, </a:t>
            </a:r>
            <a:r>
              <a:rPr lang="en-US" sz="1200" i="1" dirty="0" smtClean="0"/>
              <a:t>(Finkelhor &amp; Yllo, 1985)</a:t>
            </a:r>
          </a:p>
          <a:p>
            <a:r>
              <a:rPr lang="en-US" dirty="0" smtClean="0"/>
              <a:t>-some are battered during the sexual violence,</a:t>
            </a:r>
          </a:p>
          <a:p>
            <a:r>
              <a:rPr lang="en-US" dirty="0" smtClean="0"/>
              <a:t>-rape may follow a physically  violent episode, husband wants to “make up” and forces wife to have sex, </a:t>
            </a:r>
            <a:r>
              <a:rPr lang="en-US" sz="1200" dirty="0" smtClean="0"/>
              <a:t>(Bergen,1996; Finkelhor &amp; Yllo, 1985)</a:t>
            </a:r>
          </a:p>
          <a:p>
            <a:r>
              <a:rPr lang="en-US" dirty="0" smtClean="0"/>
              <a:t>- “sadistic” or “obsessive” rape; these assault involve torture and/or “perverse” sexual acts and are often physically  violent </a:t>
            </a:r>
            <a:r>
              <a:rPr lang="en-US" sz="1200" dirty="0" smtClean="0"/>
              <a:t>(Bergen, 1996; DeKeseredy &amp; Joseph, in press; Finkelhor &amp; Yllo, 1985).</a:t>
            </a:r>
            <a:endParaRPr lang="en-US" sz="1200" dirty="0"/>
          </a:p>
        </p:txBody>
      </p:sp>
      <p:sp>
        <p:nvSpPr>
          <p:cNvPr id="3" name="Title 2"/>
          <p:cNvSpPr>
            <a:spLocks noGrp="1"/>
          </p:cNvSpPr>
          <p:nvPr>
            <p:ph type="title"/>
          </p:nvPr>
        </p:nvSpPr>
        <p:spPr/>
        <p:txBody>
          <a:bodyPr>
            <a:normAutofit fontScale="90000"/>
          </a:bodyPr>
          <a:lstStyle/>
          <a:p>
            <a:pPr algn="ctr"/>
            <a:r>
              <a:rPr lang="en-US" sz="4000" dirty="0" smtClean="0"/>
              <a:t>Domestic Violence</a:t>
            </a:r>
            <a:r>
              <a:rPr lang="en-US" sz="6600" dirty="0" smtClean="0">
                <a:latin typeface="Arial Narrow" pitchFamily="34" charset="0"/>
              </a:rPr>
              <a:t/>
            </a:r>
            <a:br>
              <a:rPr lang="en-US" sz="6600" dirty="0" smtClean="0">
                <a:latin typeface="Arial Narrow" pitchFamily="34" charset="0"/>
              </a:rPr>
            </a:br>
            <a:r>
              <a:rPr lang="en-US" sz="3600" u="sng" dirty="0" smtClean="0">
                <a:latin typeface="Arial Narrow" pitchFamily="34" charset="0"/>
              </a:rPr>
              <a:t>Intimate Partner Sexual Violence </a:t>
            </a:r>
            <a:endParaRPr lang="en-US" sz="3600" u="sng" dirty="0"/>
          </a:p>
        </p:txBody>
      </p:sp>
      <p:sp>
        <p:nvSpPr>
          <p:cNvPr id="5" name="TextBox 4"/>
          <p:cNvSpPr txBox="1"/>
          <p:nvPr/>
        </p:nvSpPr>
        <p:spPr>
          <a:xfrm>
            <a:off x="381000" y="5943600"/>
            <a:ext cx="8382000" cy="430887"/>
          </a:xfrm>
          <a:prstGeom prst="rect">
            <a:avLst/>
          </a:prstGeom>
          <a:noFill/>
        </p:spPr>
        <p:txBody>
          <a:bodyPr wrap="square" rtlCol="0">
            <a:spAutoFit/>
          </a:bodyPr>
          <a:lstStyle/>
          <a:p>
            <a:r>
              <a:rPr lang="en-US" sz="1100" dirty="0" smtClean="0"/>
              <a:t>Quoted in: Bergen</a:t>
            </a:r>
            <a:r>
              <a:rPr lang="en-US" sz="1100" dirty="0"/>
              <a:t>, R. (</a:t>
            </a:r>
            <a:r>
              <a:rPr lang="en-US" sz="1100" dirty="0" smtClean="0"/>
              <a:t>2006, February</a:t>
            </a:r>
            <a:r>
              <a:rPr lang="en-US" sz="1100" dirty="0"/>
              <a:t>). </a:t>
            </a:r>
            <a:r>
              <a:rPr lang="en-US" sz="1100" i="1" dirty="0"/>
              <a:t>Martial Rape: New Research </a:t>
            </a:r>
            <a:r>
              <a:rPr lang="en-US" sz="1100" i="1" dirty="0" smtClean="0"/>
              <a:t>and Directions</a:t>
            </a:r>
            <a:r>
              <a:rPr lang="en-US" sz="1100" i="1" dirty="0"/>
              <a:t>. Harrisburg, PA: VAWnet, a </a:t>
            </a:r>
            <a:r>
              <a:rPr lang="en-US" sz="1100" i="1" dirty="0" smtClean="0"/>
              <a:t>project </a:t>
            </a:r>
            <a:r>
              <a:rPr lang="en-US" sz="1100" dirty="0" smtClean="0"/>
              <a:t>of </a:t>
            </a:r>
            <a:r>
              <a:rPr lang="en-US" sz="1100" dirty="0"/>
              <a:t>the National Resource Center on </a:t>
            </a:r>
            <a:r>
              <a:rPr lang="en-US" sz="1100" dirty="0" smtClean="0"/>
              <a:t>Domestic Violence/Pennsylvania </a:t>
            </a:r>
            <a:r>
              <a:rPr lang="en-US" sz="1100" dirty="0"/>
              <a:t>Coalition Against </a:t>
            </a:r>
            <a:r>
              <a:rPr lang="en-US" sz="1100" dirty="0" smtClean="0"/>
              <a:t>Domestic Violence</a:t>
            </a:r>
            <a:r>
              <a:rPr lang="en-US" sz="11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lnSpcReduction="10000"/>
          </a:bodyPr>
          <a:lstStyle/>
          <a:p>
            <a:pPr algn="ctr">
              <a:buNone/>
            </a:pPr>
            <a:r>
              <a:rPr lang="en-US" sz="2800" b="1" dirty="0" smtClean="0">
                <a:solidFill>
                  <a:srgbClr val="CC0066"/>
                </a:solidFill>
                <a:latin typeface="Arial Narrow" pitchFamily="34" charset="0"/>
              </a:rPr>
              <a:t>Not all Intimate Partner rape survivors are Battered</a:t>
            </a:r>
            <a:endParaRPr lang="en-US" sz="2800" dirty="0" smtClean="0"/>
          </a:p>
          <a:p>
            <a:pPr>
              <a:buNone/>
            </a:pPr>
            <a:r>
              <a:rPr lang="en-US" sz="2600" dirty="0" smtClean="0"/>
              <a:t>Social Coercion:</a:t>
            </a:r>
          </a:p>
          <a:p>
            <a:pPr>
              <a:buFont typeface="Wingdings" pitchFamily="2" charset="2"/>
              <a:buChar char="§"/>
            </a:pPr>
            <a:r>
              <a:rPr lang="en-US" sz="2600" dirty="0" smtClean="0"/>
              <a:t>- social and cultural expectations of marriage as an institution,</a:t>
            </a:r>
          </a:p>
          <a:p>
            <a:pPr>
              <a:buFont typeface="Wingdings" pitchFamily="2" charset="2"/>
              <a:buChar char="§"/>
            </a:pPr>
            <a:r>
              <a:rPr lang="en-US" sz="2600" dirty="0" smtClean="0"/>
              <a:t>-women who feel pressured to have sex when non-violent threats such as withholding money or child support are made, and</a:t>
            </a:r>
          </a:p>
          <a:p>
            <a:r>
              <a:rPr lang="en-US" sz="2600" dirty="0" smtClean="0"/>
              <a:t>-in a national study, Basile (2002) found that 61% of women indicated that they had unwanted sex with their partner as a result of marital obligation.</a:t>
            </a:r>
            <a:r>
              <a:rPr lang="en-US" sz="2400" dirty="0" smtClean="0"/>
              <a:t> </a:t>
            </a:r>
          </a:p>
          <a:p>
            <a:pPr>
              <a:buNone/>
            </a:pPr>
            <a:endParaRPr lang="en-US" sz="1200" dirty="0" smtClean="0"/>
          </a:p>
          <a:p>
            <a:pPr>
              <a:buNone/>
            </a:pPr>
            <a:endParaRPr lang="en-US" sz="1200" dirty="0" smtClean="0"/>
          </a:p>
          <a:p>
            <a:pPr>
              <a:buNone/>
            </a:pPr>
            <a:r>
              <a:rPr lang="en-US" sz="1200" dirty="0" smtClean="0"/>
              <a:t>Bergen, R. (2006, February). </a:t>
            </a:r>
            <a:r>
              <a:rPr lang="en-US" sz="1200" i="1" dirty="0" smtClean="0"/>
              <a:t>Martial Rape: New Research and Directions. Harrisburg, PA: VAWnet, a project </a:t>
            </a:r>
            <a:r>
              <a:rPr lang="en-US" sz="1200" dirty="0" smtClean="0"/>
              <a:t>of the National Resource Center on Domestic Violence/Pennsylvania Coalition Against Domestic Violence.</a:t>
            </a:r>
          </a:p>
          <a:p>
            <a:pPr>
              <a:buFont typeface="Wingdings" pitchFamily="2" charset="2"/>
              <a:buChar char="§"/>
            </a:pPr>
            <a:endParaRPr lang="en-US" dirty="0" smtClean="0"/>
          </a:p>
          <a:p>
            <a:pPr>
              <a:buNone/>
            </a:pPr>
            <a:endParaRPr lang="en-US" dirty="0" smtClean="0"/>
          </a:p>
          <a:p>
            <a:pPr>
              <a:buFont typeface="Wingdings" pitchFamily="2" charset="2"/>
              <a:buChar char="§"/>
            </a:pPr>
            <a:endParaRPr lang="en-US" dirty="0" smtClean="0"/>
          </a:p>
        </p:txBody>
      </p:sp>
      <p:sp>
        <p:nvSpPr>
          <p:cNvPr id="3" name="Title 2"/>
          <p:cNvSpPr>
            <a:spLocks noGrp="1"/>
          </p:cNvSpPr>
          <p:nvPr>
            <p:ph type="title"/>
          </p:nvPr>
        </p:nvSpPr>
        <p:spPr/>
        <p:txBody>
          <a:bodyPr>
            <a:normAutofit fontScale="90000"/>
          </a:bodyPr>
          <a:lstStyle/>
          <a:p>
            <a:pPr algn="ctr"/>
            <a:r>
              <a:rPr lang="en-US" sz="4000" dirty="0" smtClean="0"/>
              <a:t>Domestic Violence</a:t>
            </a:r>
            <a:r>
              <a:rPr lang="en-US" sz="6600" dirty="0" smtClean="0">
                <a:latin typeface="Arial Narrow" pitchFamily="34" charset="0"/>
              </a:rPr>
              <a:t/>
            </a:r>
            <a:br>
              <a:rPr lang="en-US" sz="6600" dirty="0" smtClean="0">
                <a:latin typeface="Arial Narrow" pitchFamily="34" charset="0"/>
              </a:rPr>
            </a:br>
            <a:r>
              <a:rPr lang="en-US" sz="3600" u="sng" dirty="0" smtClean="0">
                <a:latin typeface="Arial Narrow" pitchFamily="34" charset="0"/>
              </a:rPr>
              <a:t>Intimate Partner Sexual Violence </a:t>
            </a:r>
            <a:endParaRPr lang="en-US"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High Risk Factors for Sexual Assault:</a:t>
            </a:r>
          </a:p>
          <a:p>
            <a:pPr>
              <a:buNone/>
            </a:pPr>
            <a:r>
              <a:rPr lang="en-US" dirty="0" smtClean="0"/>
              <a:t>			- Pregnancy,</a:t>
            </a:r>
          </a:p>
          <a:p>
            <a:pPr>
              <a:buNone/>
            </a:pPr>
            <a:r>
              <a:rPr lang="en-US" dirty="0" smtClean="0"/>
              <a:t>			- Being ill or recently discharged from the 		   hospital,</a:t>
            </a:r>
          </a:p>
          <a:p>
            <a:pPr>
              <a:buNone/>
            </a:pPr>
            <a:r>
              <a:rPr lang="en-US" dirty="0" smtClean="0"/>
              <a:t>			- If an attempt to leave the abuser has</a:t>
            </a:r>
          </a:p>
          <a:p>
            <a:pPr>
              <a:buNone/>
            </a:pPr>
            <a:r>
              <a:rPr lang="en-US" dirty="0" smtClean="0"/>
              <a:t>				 been tried,  </a:t>
            </a:r>
          </a:p>
          <a:p>
            <a:pPr>
              <a:buNone/>
            </a:pPr>
            <a:r>
              <a:rPr lang="en-US" dirty="0" smtClean="0"/>
              <a:t>			- Separated or Divorced, </a:t>
            </a:r>
          </a:p>
          <a:p>
            <a:pPr>
              <a:buNone/>
            </a:pPr>
            <a:r>
              <a:rPr lang="en-US" dirty="0" smtClean="0"/>
              <a:t>			- Drug and/or Alcohol abuse.</a:t>
            </a:r>
            <a:endParaRPr lang="en-US" dirty="0"/>
          </a:p>
        </p:txBody>
      </p:sp>
      <p:sp>
        <p:nvSpPr>
          <p:cNvPr id="3" name="Title 2"/>
          <p:cNvSpPr>
            <a:spLocks noGrp="1"/>
          </p:cNvSpPr>
          <p:nvPr>
            <p:ph type="title"/>
          </p:nvPr>
        </p:nvSpPr>
        <p:spPr/>
        <p:txBody>
          <a:bodyPr>
            <a:normAutofit fontScale="90000"/>
          </a:bodyPr>
          <a:lstStyle/>
          <a:p>
            <a:pPr algn="ctr"/>
            <a:r>
              <a:rPr lang="en-US" sz="4000" dirty="0" smtClean="0"/>
              <a:t>Domestic Violence</a:t>
            </a:r>
            <a:r>
              <a:rPr lang="en-US" sz="8000" dirty="0" smtClean="0">
                <a:latin typeface="Arial Narrow" pitchFamily="34" charset="0"/>
              </a:rPr>
              <a:t/>
            </a:r>
            <a:br>
              <a:rPr lang="en-US" sz="8000" dirty="0" smtClean="0">
                <a:latin typeface="Arial Narrow" pitchFamily="34" charset="0"/>
              </a:rPr>
            </a:br>
            <a:r>
              <a:rPr lang="en-US" sz="3600" u="sng" dirty="0" smtClean="0">
                <a:latin typeface="Arial Narrow" pitchFamily="34" charset="0"/>
              </a:rPr>
              <a:t>Intimate Partner Sexual Violence</a:t>
            </a:r>
            <a:endParaRPr lang="en-US" sz="3600" dirty="0"/>
          </a:p>
        </p:txBody>
      </p:sp>
      <p:pic>
        <p:nvPicPr>
          <p:cNvPr id="26626" name="Picture 2" descr="thap1.jpg Pregnancy Abuse image by brendavoytek"/>
          <p:cNvPicPr>
            <a:picLocks noChangeAspect="1" noChangeArrowheads="1"/>
          </p:cNvPicPr>
          <p:nvPr/>
        </p:nvPicPr>
        <p:blipFill>
          <a:blip r:embed="rId2" cstate="print"/>
          <a:srcRect/>
          <a:stretch>
            <a:fillRect/>
          </a:stretch>
        </p:blipFill>
        <p:spPr bwMode="auto">
          <a:xfrm>
            <a:off x="381000" y="2057400"/>
            <a:ext cx="1676400" cy="3200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2448</TotalTime>
  <Words>3242</Words>
  <Application>Microsoft Office PowerPoint</Application>
  <PresentationFormat>On-screen Show (4:3)</PresentationFormat>
  <Paragraphs>287</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Domestic Violence  Intimate Partner Sexual Violence (IPSV) &amp; Stalking  Law Enforcement 2009 Training Guide</vt:lpstr>
      <vt:lpstr>Why is this TRAINING important?</vt:lpstr>
      <vt:lpstr>Domestic Violence   </vt:lpstr>
      <vt:lpstr>Domestic Violence Intimate Partner Sexual Violence and Stalking </vt:lpstr>
      <vt:lpstr>WASHINGTON SEXUAL ASSAULT LAWS</vt:lpstr>
      <vt:lpstr>WASHINGTON SEXUAL ASSAULT LAWS</vt:lpstr>
      <vt:lpstr>Domestic Violence Intimate Partner Sexual Violence </vt:lpstr>
      <vt:lpstr>Domestic Violence Intimate Partner Sexual Violence </vt:lpstr>
      <vt:lpstr>Domestic Violence Intimate Partner Sexual Violence</vt:lpstr>
      <vt:lpstr>Domestic Violence Intimate Partner Sexual Violence </vt:lpstr>
      <vt:lpstr>Domestic Violence Intimate Partner Sexual Violence</vt:lpstr>
      <vt:lpstr>DOMESTIC VIOLENCE Challenges of Investigating Sexual Assault </vt:lpstr>
      <vt:lpstr>Role of Law Enforcement</vt:lpstr>
      <vt:lpstr>Domestic Violence Stalking</vt:lpstr>
      <vt:lpstr>Domestic Violence Stalking</vt:lpstr>
      <vt:lpstr> Domestic Violence Stalking </vt:lpstr>
      <vt:lpstr>Domestic Violence Stalking</vt:lpstr>
      <vt:lpstr>Domestic Violence Stalking</vt:lpstr>
      <vt:lpstr>Domestic Violence Stalking</vt:lpstr>
      <vt:lpstr>The Challenges of Policing Stalking</vt:lpstr>
      <vt:lpstr>Role of Law Enforcement</vt:lpstr>
      <vt:lpstr>Role of Law Enforcement</vt:lpstr>
      <vt:lpstr>Threat Assessment: Proactive/Avoid Harm to Victim</vt:lpstr>
      <vt:lpstr>History of Violence: Proactive/Avoid Harm to Victim</vt:lpstr>
      <vt:lpstr>Weapons: Proactive/Avoid Harm to Victim</vt:lpstr>
      <vt:lpstr>Domestic Violence Stalking and Sexual Assault</vt:lpstr>
      <vt:lpstr>Domestic Violence Stalking and Sexual Assault</vt:lpstr>
      <vt:lpstr>Domestic Violence Stalking and Sexual Assault</vt:lpstr>
      <vt:lpstr>References </vt:lpstr>
    </vt:vector>
  </TitlesOfParts>
  <Company>waspc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Conservative estimates of domestic violence range from 1,036,340 per year (Bureau of Justice Statistics) to nearly 16 percent of married and cohabiting couples per year in the United States.  Many of these couples have children.</dc:title>
  <dc:creator>Teri Herold-Prayer</dc:creator>
  <cp:lastModifiedBy>Teri Herold-Prayer</cp:lastModifiedBy>
  <cp:revision>220</cp:revision>
  <dcterms:created xsi:type="dcterms:W3CDTF">2009-06-24T17:19:35Z</dcterms:created>
  <dcterms:modified xsi:type="dcterms:W3CDTF">2009-09-08T19:38:19Z</dcterms:modified>
</cp:coreProperties>
</file>