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3"/>
  </p:notesMasterIdLst>
  <p:sldIdLst>
    <p:sldId id="257" r:id="rId2"/>
    <p:sldId id="598" r:id="rId3"/>
    <p:sldId id="537" r:id="rId4"/>
    <p:sldId id="538" r:id="rId5"/>
    <p:sldId id="539" r:id="rId6"/>
    <p:sldId id="540" r:id="rId7"/>
    <p:sldId id="273" r:id="rId8"/>
    <p:sldId id="435" r:id="rId9"/>
    <p:sldId id="520" r:id="rId10"/>
    <p:sldId id="281" r:id="rId11"/>
    <p:sldId id="536" r:id="rId12"/>
    <p:sldId id="286" r:id="rId13"/>
    <p:sldId id="639" r:id="rId14"/>
    <p:sldId id="291" r:id="rId15"/>
    <p:sldId id="292" r:id="rId16"/>
    <p:sldId id="295" r:id="rId17"/>
    <p:sldId id="321" r:id="rId18"/>
    <p:sldId id="532" r:id="rId19"/>
    <p:sldId id="323" r:id="rId20"/>
    <p:sldId id="499" r:id="rId21"/>
    <p:sldId id="637" r:id="rId22"/>
    <p:sldId id="333" r:id="rId23"/>
    <p:sldId id="336" r:id="rId24"/>
    <p:sldId id="509" r:id="rId25"/>
    <p:sldId id="511" r:id="rId26"/>
    <p:sldId id="577" r:id="rId27"/>
    <p:sldId id="516" r:id="rId28"/>
    <p:sldId id="638" r:id="rId29"/>
    <p:sldId id="471" r:id="rId30"/>
    <p:sldId id="641" r:id="rId31"/>
    <p:sldId id="465" r:id="rId32"/>
    <p:sldId id="524" r:id="rId33"/>
    <p:sldId id="444" r:id="rId34"/>
    <p:sldId id="534" r:id="rId35"/>
    <p:sldId id="441" r:id="rId36"/>
    <p:sldId id="596" r:id="rId37"/>
    <p:sldId id="628" r:id="rId38"/>
    <p:sldId id="517" r:id="rId39"/>
    <p:sldId id="350" r:id="rId40"/>
    <p:sldId id="578" r:id="rId41"/>
    <p:sldId id="541" r:id="rId42"/>
    <p:sldId id="570" r:id="rId43"/>
    <p:sldId id="546" r:id="rId44"/>
    <p:sldId id="582" r:id="rId45"/>
    <p:sldId id="583" r:id="rId46"/>
    <p:sldId id="351" r:id="rId47"/>
    <p:sldId id="353" r:id="rId48"/>
    <p:sldId id="547" r:id="rId49"/>
    <p:sldId id="564" r:id="rId50"/>
    <p:sldId id="566" r:id="rId51"/>
    <p:sldId id="565" r:id="rId52"/>
    <p:sldId id="553" r:id="rId53"/>
    <p:sldId id="630" r:id="rId54"/>
    <p:sldId id="631" r:id="rId55"/>
    <p:sldId id="632" r:id="rId56"/>
    <p:sldId id="633" r:id="rId57"/>
    <p:sldId id="636" r:id="rId58"/>
    <p:sldId id="585" r:id="rId59"/>
    <p:sldId id="627" r:id="rId60"/>
    <p:sldId id="640" r:id="rId61"/>
    <p:sldId id="576" r:id="rId62"/>
    <p:sldId id="554" r:id="rId63"/>
    <p:sldId id="555" r:id="rId64"/>
    <p:sldId id="568" r:id="rId65"/>
    <p:sldId id="572" r:id="rId66"/>
    <p:sldId id="573" r:id="rId67"/>
    <p:sldId id="574" r:id="rId68"/>
    <p:sldId id="575" r:id="rId69"/>
    <p:sldId id="642" r:id="rId70"/>
    <p:sldId id="634" r:id="rId71"/>
    <p:sldId id="635"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8A4D30-3015-DAEF-7354-EFE3B022F58A}" name="Randy Maynard" initials="RM" userId="S::rmaynard@waspc.org::2a5bf62d-a3c6-4cff-91a9-0da077fbc447" providerId="AD"/>
  <p188:author id="{BAC339AC-AAD0-595A-72B7-E107EB4447CD}" name="David Doll" initials="DD" userId="S::ddoll@waspc.org::9cece0bc-fba5-4bc2-8f22-7e9bbc30663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878CF"/>
    <a:srgbClr val="26455C"/>
    <a:srgbClr val="347A44"/>
    <a:srgbClr val="404040"/>
    <a:srgbClr val="DD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A4C495-2AB6-48E0-A03F-A84ACDD26B4A}" v="3" dt="2026-10-13T21:09:18.4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Doll" userId="S::ddoll@waspc.org::9cece0bc-fba5-4bc2-8f22-7e9bbc30663d" providerId="AD" clId="Web-{0E49424F-6F30-C30E-FE4D-93ABB7E052BA}"/>
    <pc:docChg chg="addSld delSld modSld">
      <pc:chgData name="David Doll" userId="S::ddoll@waspc.org::9cece0bc-fba5-4bc2-8f22-7e9bbc30663d" providerId="AD" clId="Web-{0E49424F-6F30-C30E-FE4D-93ABB7E052BA}" dt="2026-10-09T19:53:40.163" v="63"/>
      <pc:docMkLst>
        <pc:docMk/>
      </pc:docMkLst>
      <pc:sldChg chg="modNotes">
        <pc:chgData name="David Doll" userId="S::ddoll@waspc.org::9cece0bc-fba5-4bc2-8f22-7e9bbc30663d" providerId="AD" clId="Web-{0E49424F-6F30-C30E-FE4D-93ABB7E052BA}" dt="2026-10-09T19:46:30.114" v="33"/>
        <pc:sldMkLst>
          <pc:docMk/>
          <pc:sldMk cId="1171199314" sldId="291"/>
        </pc:sldMkLst>
      </pc:sldChg>
      <pc:sldChg chg="add del">
        <pc:chgData name="David Doll" userId="S::ddoll@waspc.org::9cece0bc-fba5-4bc2-8f22-7e9bbc30663d" providerId="AD" clId="Web-{0E49424F-6F30-C30E-FE4D-93ABB7E052BA}" dt="2026-10-09T19:51:53.033" v="56"/>
        <pc:sldMkLst>
          <pc:docMk/>
          <pc:sldMk cId="3699947949" sldId="350"/>
        </pc:sldMkLst>
      </pc:sldChg>
      <pc:sldChg chg="modNotes">
        <pc:chgData name="David Doll" userId="S::ddoll@waspc.org::9cece0bc-fba5-4bc2-8f22-7e9bbc30663d" providerId="AD" clId="Web-{0E49424F-6F30-C30E-FE4D-93ABB7E052BA}" dt="2026-10-09T19:49:44.091" v="53"/>
        <pc:sldMkLst>
          <pc:docMk/>
          <pc:sldMk cId="505901089" sldId="471"/>
        </pc:sldMkLst>
      </pc:sldChg>
      <pc:sldChg chg="modNotes">
        <pc:chgData name="David Doll" userId="S::ddoll@waspc.org::9cece0bc-fba5-4bc2-8f22-7e9bbc30663d" providerId="AD" clId="Web-{0E49424F-6F30-C30E-FE4D-93ABB7E052BA}" dt="2026-10-09T19:45:54.925" v="20"/>
        <pc:sldMkLst>
          <pc:docMk/>
          <pc:sldMk cId="1704387505" sldId="537"/>
        </pc:sldMkLst>
      </pc:sldChg>
      <pc:sldChg chg="modNotes">
        <pc:chgData name="David Doll" userId="S::ddoll@waspc.org::9cece0bc-fba5-4bc2-8f22-7e9bbc30663d" providerId="AD" clId="Web-{0E49424F-6F30-C30E-FE4D-93ABB7E052BA}" dt="2026-10-09T19:53:08.208" v="61"/>
        <pc:sldMkLst>
          <pc:docMk/>
          <pc:sldMk cId="1023307704" sldId="582"/>
        </pc:sldMkLst>
      </pc:sldChg>
      <pc:sldChg chg="modSp">
        <pc:chgData name="David Doll" userId="S::ddoll@waspc.org::9cece0bc-fba5-4bc2-8f22-7e9bbc30663d" providerId="AD" clId="Web-{0E49424F-6F30-C30E-FE4D-93ABB7E052BA}" dt="2026-10-09T19:39:49.302" v="7" actId="20577"/>
        <pc:sldMkLst>
          <pc:docMk/>
          <pc:sldMk cId="2092717537" sldId="598"/>
        </pc:sldMkLst>
        <pc:spChg chg="mod">
          <ac:chgData name="David Doll" userId="S::ddoll@waspc.org::9cece0bc-fba5-4bc2-8f22-7e9bbc30663d" providerId="AD" clId="Web-{0E49424F-6F30-C30E-FE4D-93ABB7E052BA}" dt="2026-10-09T19:39:49.302" v="7" actId="20577"/>
          <ac:spMkLst>
            <pc:docMk/>
            <pc:sldMk cId="2092717537" sldId="598"/>
            <ac:spMk id="2" creationId="{92F524F1-255B-31DB-F8FF-A04704DD76A1}"/>
          </ac:spMkLst>
        </pc:spChg>
      </pc:sldChg>
      <pc:sldChg chg="modNotes">
        <pc:chgData name="David Doll" userId="S::ddoll@waspc.org::9cece0bc-fba5-4bc2-8f22-7e9bbc30663d" providerId="AD" clId="Web-{0E49424F-6F30-C30E-FE4D-93ABB7E052BA}" dt="2026-10-09T19:53:40.163" v="63"/>
        <pc:sldMkLst>
          <pc:docMk/>
          <pc:sldMk cId="2149589319" sldId="636"/>
        </pc:sldMkLst>
      </pc:sldChg>
      <pc:sldChg chg="modNotes">
        <pc:chgData name="David Doll" userId="S::ddoll@waspc.org::9cece0bc-fba5-4bc2-8f22-7e9bbc30663d" providerId="AD" clId="Web-{0E49424F-6F30-C30E-FE4D-93ABB7E052BA}" dt="2026-10-09T19:48:39.854" v="38"/>
        <pc:sldMkLst>
          <pc:docMk/>
          <pc:sldMk cId="3585878548" sldId="638"/>
        </pc:sldMkLst>
      </pc:sldChg>
      <pc:sldChg chg="add replId">
        <pc:chgData name="David Doll" userId="S::ddoll@waspc.org::9cece0bc-fba5-4bc2-8f22-7e9bbc30663d" providerId="AD" clId="Web-{0E49424F-6F30-C30E-FE4D-93ABB7E052BA}" dt="2026-10-09T19:51:30.767" v="54"/>
        <pc:sldMkLst>
          <pc:docMk/>
          <pc:sldMk cId="2007801247" sldId="642"/>
        </pc:sldMkLst>
      </pc:sldChg>
    </pc:docChg>
  </pc:docChgLst>
  <pc:docChgLst>
    <pc:chgData name="Randy Maynard" userId="2a5bf62d-a3c6-4cff-91a9-0da077fbc447" providerId="ADAL" clId="{E76A2D74-059C-46D5-A344-084BFB0D7FBB}"/>
    <pc:docChg chg="modSld">
      <pc:chgData name="Randy Maynard" userId="2a5bf62d-a3c6-4cff-91a9-0da077fbc447" providerId="ADAL" clId="{E76A2D74-059C-46D5-A344-084BFB0D7FBB}" dt="2026-10-09T19:47:01.757" v="269" actId="20577"/>
      <pc:docMkLst>
        <pc:docMk/>
      </pc:docMkLst>
      <pc:sldChg chg="modSp mod">
        <pc:chgData name="Randy Maynard" userId="2a5bf62d-a3c6-4cff-91a9-0da077fbc447" providerId="ADAL" clId="{E76A2D74-059C-46D5-A344-084BFB0D7FBB}" dt="2026-10-09T17:10:29.477" v="99" actId="20577"/>
        <pc:sldMkLst>
          <pc:docMk/>
          <pc:sldMk cId="472396045" sldId="281"/>
        </pc:sldMkLst>
        <pc:spChg chg="mod">
          <ac:chgData name="Randy Maynard" userId="2a5bf62d-a3c6-4cff-91a9-0da077fbc447" providerId="ADAL" clId="{E76A2D74-059C-46D5-A344-084BFB0D7FBB}" dt="2026-10-09T17:10:29.477" v="99" actId="20577"/>
          <ac:spMkLst>
            <pc:docMk/>
            <pc:sldMk cId="472396045" sldId="281"/>
            <ac:spMk id="5" creationId="{00000000-0000-0000-0000-000000000000}"/>
          </ac:spMkLst>
        </pc:spChg>
      </pc:sldChg>
      <pc:sldChg chg="modSp mod">
        <pc:chgData name="Randy Maynard" userId="2a5bf62d-a3c6-4cff-91a9-0da077fbc447" providerId="ADAL" clId="{E76A2D74-059C-46D5-A344-084BFB0D7FBB}" dt="2026-10-09T17:11:22.408" v="137" actId="20577"/>
        <pc:sldMkLst>
          <pc:docMk/>
          <pc:sldMk cId="1171199314" sldId="291"/>
        </pc:sldMkLst>
        <pc:spChg chg="mod">
          <ac:chgData name="Randy Maynard" userId="2a5bf62d-a3c6-4cff-91a9-0da077fbc447" providerId="ADAL" clId="{E76A2D74-059C-46D5-A344-084BFB0D7FBB}" dt="2026-10-09T17:11:22.408" v="137" actId="20577"/>
          <ac:spMkLst>
            <pc:docMk/>
            <pc:sldMk cId="1171199314" sldId="291"/>
            <ac:spMk id="5" creationId="{00000000-0000-0000-0000-000000000000}"/>
          </ac:spMkLst>
        </pc:spChg>
      </pc:sldChg>
      <pc:sldChg chg="modSp mod">
        <pc:chgData name="Randy Maynard" userId="2a5bf62d-a3c6-4cff-91a9-0da077fbc447" providerId="ADAL" clId="{E76A2D74-059C-46D5-A344-084BFB0D7FBB}" dt="2026-10-09T17:11:39.689" v="158" actId="20577"/>
        <pc:sldMkLst>
          <pc:docMk/>
          <pc:sldMk cId="1348256784" sldId="292"/>
        </pc:sldMkLst>
        <pc:spChg chg="mod">
          <ac:chgData name="Randy Maynard" userId="2a5bf62d-a3c6-4cff-91a9-0da077fbc447" providerId="ADAL" clId="{E76A2D74-059C-46D5-A344-084BFB0D7FBB}" dt="2026-10-09T17:11:39.689" v="158" actId="20577"/>
          <ac:spMkLst>
            <pc:docMk/>
            <pc:sldMk cId="1348256784" sldId="292"/>
            <ac:spMk id="5" creationId="{00000000-0000-0000-0000-000000000000}"/>
          </ac:spMkLst>
        </pc:spChg>
      </pc:sldChg>
      <pc:sldChg chg="modSp mod">
        <pc:chgData name="Randy Maynard" userId="2a5bf62d-a3c6-4cff-91a9-0da077fbc447" providerId="ADAL" clId="{E76A2D74-059C-46D5-A344-084BFB0D7FBB}" dt="2026-10-09T19:47:01.757" v="269" actId="20577"/>
        <pc:sldMkLst>
          <pc:docMk/>
          <pc:sldMk cId="1791037008" sldId="435"/>
        </pc:sldMkLst>
        <pc:spChg chg="mod">
          <ac:chgData name="Randy Maynard" userId="2a5bf62d-a3c6-4cff-91a9-0da077fbc447" providerId="ADAL" clId="{E76A2D74-059C-46D5-A344-084BFB0D7FBB}" dt="2026-10-09T19:47:01.757" v="269" actId="20577"/>
          <ac:spMkLst>
            <pc:docMk/>
            <pc:sldMk cId="1791037008" sldId="435"/>
            <ac:spMk id="2" creationId="{00000000-0000-0000-0000-000000000000}"/>
          </ac:spMkLst>
        </pc:spChg>
      </pc:sldChg>
      <pc:sldChg chg="modSp mod">
        <pc:chgData name="Randy Maynard" userId="2a5bf62d-a3c6-4cff-91a9-0da077fbc447" providerId="ADAL" clId="{E76A2D74-059C-46D5-A344-084BFB0D7FBB}" dt="2026-10-09T17:16:39.211" v="249" actId="20577"/>
        <pc:sldMkLst>
          <pc:docMk/>
          <pc:sldMk cId="3533443659" sldId="441"/>
        </pc:sldMkLst>
        <pc:spChg chg="mod">
          <ac:chgData name="Randy Maynard" userId="2a5bf62d-a3c6-4cff-91a9-0da077fbc447" providerId="ADAL" clId="{E76A2D74-059C-46D5-A344-084BFB0D7FBB}" dt="2026-10-09T17:16:39.211" v="249" actId="20577"/>
          <ac:spMkLst>
            <pc:docMk/>
            <pc:sldMk cId="3533443659" sldId="441"/>
            <ac:spMk id="5" creationId="{00000000-0000-0000-0000-000000000000}"/>
          </ac:spMkLst>
        </pc:spChg>
      </pc:sldChg>
      <pc:sldChg chg="modSp mod">
        <pc:chgData name="Randy Maynard" userId="2a5bf62d-a3c6-4cff-91a9-0da077fbc447" providerId="ADAL" clId="{E76A2D74-059C-46D5-A344-084BFB0D7FBB}" dt="2026-10-09T17:16:20.546" v="245" actId="20577"/>
        <pc:sldMkLst>
          <pc:docMk/>
          <pc:sldMk cId="2471424466" sldId="444"/>
        </pc:sldMkLst>
        <pc:spChg chg="mod">
          <ac:chgData name="Randy Maynard" userId="2a5bf62d-a3c6-4cff-91a9-0da077fbc447" providerId="ADAL" clId="{E76A2D74-059C-46D5-A344-084BFB0D7FBB}" dt="2026-10-09T17:16:20.546" v="245" actId="20577"/>
          <ac:spMkLst>
            <pc:docMk/>
            <pc:sldMk cId="2471424466" sldId="444"/>
            <ac:spMk id="4" creationId="{00000000-0000-0000-0000-000000000000}"/>
          </ac:spMkLst>
        </pc:spChg>
      </pc:sldChg>
      <pc:sldChg chg="modSp mod">
        <pc:chgData name="Randy Maynard" userId="2a5bf62d-a3c6-4cff-91a9-0da077fbc447" providerId="ADAL" clId="{E76A2D74-059C-46D5-A344-084BFB0D7FBB}" dt="2026-10-09T17:16:03.817" v="243" actId="20577"/>
        <pc:sldMkLst>
          <pc:docMk/>
          <pc:sldMk cId="1989892521" sldId="465"/>
        </pc:sldMkLst>
        <pc:spChg chg="mod">
          <ac:chgData name="Randy Maynard" userId="2a5bf62d-a3c6-4cff-91a9-0da077fbc447" providerId="ADAL" clId="{E76A2D74-059C-46D5-A344-084BFB0D7FBB}" dt="2026-10-09T17:16:03.817" v="243" actId="20577"/>
          <ac:spMkLst>
            <pc:docMk/>
            <pc:sldMk cId="1989892521" sldId="465"/>
            <ac:spMk id="4" creationId="{00000000-0000-0000-0000-000000000000}"/>
          </ac:spMkLst>
        </pc:spChg>
      </pc:sldChg>
      <pc:sldChg chg="modSp mod">
        <pc:chgData name="Randy Maynard" userId="2a5bf62d-a3c6-4cff-91a9-0da077fbc447" providerId="ADAL" clId="{E76A2D74-059C-46D5-A344-084BFB0D7FBB}" dt="2026-10-09T17:15:20.833" v="235" actId="20577"/>
        <pc:sldMkLst>
          <pc:docMk/>
          <pc:sldMk cId="505901089" sldId="471"/>
        </pc:sldMkLst>
        <pc:spChg chg="mod">
          <ac:chgData name="Randy Maynard" userId="2a5bf62d-a3c6-4cff-91a9-0da077fbc447" providerId="ADAL" clId="{E76A2D74-059C-46D5-A344-084BFB0D7FBB}" dt="2026-10-09T17:15:20.833" v="235" actId="20577"/>
          <ac:spMkLst>
            <pc:docMk/>
            <pc:sldMk cId="505901089" sldId="471"/>
            <ac:spMk id="4" creationId="{00000000-0000-0000-0000-000000000000}"/>
          </ac:spMkLst>
        </pc:spChg>
      </pc:sldChg>
      <pc:sldChg chg="modSp mod">
        <pc:chgData name="Randy Maynard" userId="2a5bf62d-a3c6-4cff-91a9-0da077fbc447" providerId="ADAL" clId="{E76A2D74-059C-46D5-A344-084BFB0D7FBB}" dt="2026-10-09T17:09:21.055" v="30" actId="120"/>
        <pc:sldMkLst>
          <pc:docMk/>
          <pc:sldMk cId="3888831562" sldId="520"/>
        </pc:sldMkLst>
        <pc:spChg chg="mod">
          <ac:chgData name="Randy Maynard" userId="2a5bf62d-a3c6-4cff-91a9-0da077fbc447" providerId="ADAL" clId="{E76A2D74-059C-46D5-A344-084BFB0D7FBB}" dt="2026-10-09T17:09:21.055" v="30" actId="120"/>
          <ac:spMkLst>
            <pc:docMk/>
            <pc:sldMk cId="3888831562" sldId="520"/>
            <ac:spMk id="2" creationId="{A4AA8B2F-F7DF-A979-42A0-4A5F9D93B255}"/>
          </ac:spMkLst>
        </pc:spChg>
      </pc:sldChg>
      <pc:sldChg chg="modSp mod">
        <pc:chgData name="Randy Maynard" userId="2a5bf62d-a3c6-4cff-91a9-0da077fbc447" providerId="ADAL" clId="{E76A2D74-059C-46D5-A344-084BFB0D7FBB}" dt="2026-10-09T17:17:12.193" v="251" actId="20577"/>
        <pc:sldMkLst>
          <pc:docMk/>
          <pc:sldMk cId="3725543207" sldId="578"/>
        </pc:sldMkLst>
        <pc:spChg chg="mod">
          <ac:chgData name="Randy Maynard" userId="2a5bf62d-a3c6-4cff-91a9-0da077fbc447" providerId="ADAL" clId="{E76A2D74-059C-46D5-A344-084BFB0D7FBB}" dt="2026-10-09T17:17:12.193" v="251" actId="20577"/>
          <ac:spMkLst>
            <pc:docMk/>
            <pc:sldMk cId="3725543207" sldId="578"/>
            <ac:spMk id="4" creationId="{00000000-0000-0000-0000-000000000000}"/>
          </ac:spMkLst>
        </pc:spChg>
      </pc:sldChg>
      <pc:sldChg chg="modSp mod">
        <pc:chgData name="Randy Maynard" userId="2a5bf62d-a3c6-4cff-91a9-0da077fbc447" providerId="ADAL" clId="{E76A2D74-059C-46D5-A344-084BFB0D7FBB}" dt="2026-10-09T17:07:57.116" v="28" actId="20577"/>
        <pc:sldMkLst>
          <pc:docMk/>
          <pc:sldMk cId="2092717537" sldId="598"/>
        </pc:sldMkLst>
        <pc:spChg chg="mod">
          <ac:chgData name="Randy Maynard" userId="2a5bf62d-a3c6-4cff-91a9-0da077fbc447" providerId="ADAL" clId="{E76A2D74-059C-46D5-A344-084BFB0D7FBB}" dt="2026-10-09T17:07:57.116" v="28" actId="20577"/>
          <ac:spMkLst>
            <pc:docMk/>
            <pc:sldMk cId="2092717537" sldId="598"/>
            <ac:spMk id="2" creationId="{92F524F1-255B-31DB-F8FF-A04704DD76A1}"/>
          </ac:spMkLst>
        </pc:spChg>
      </pc:sldChg>
      <pc:sldChg chg="modSp mod">
        <pc:chgData name="Randy Maynard" userId="2a5bf62d-a3c6-4cff-91a9-0da077fbc447" providerId="ADAL" clId="{E76A2D74-059C-46D5-A344-084BFB0D7FBB}" dt="2026-10-09T17:14:38.528" v="210" actId="20577"/>
        <pc:sldMkLst>
          <pc:docMk/>
          <pc:sldMk cId="3585878548" sldId="638"/>
        </pc:sldMkLst>
        <pc:spChg chg="mod">
          <ac:chgData name="Randy Maynard" userId="2a5bf62d-a3c6-4cff-91a9-0da077fbc447" providerId="ADAL" clId="{E76A2D74-059C-46D5-A344-084BFB0D7FBB}" dt="2026-10-09T17:14:38.528" v="210" actId="20577"/>
          <ac:spMkLst>
            <pc:docMk/>
            <pc:sldMk cId="3585878548" sldId="638"/>
            <ac:spMk id="4" creationId="{00000000-0000-0000-0000-000000000000}"/>
          </ac:spMkLst>
        </pc:spChg>
      </pc:sldChg>
    </pc:docChg>
  </pc:docChgLst>
  <pc:docChgLst>
    <pc:chgData name="David Doll" userId="9cece0bc-fba5-4bc2-8f22-7e9bbc30663d" providerId="ADAL" clId="{D277B0EF-6327-448C-87A9-A25155F9517C}"/>
    <pc:docChg chg="custSel addSld delSld modSld sldOrd">
      <pc:chgData name="David Doll" userId="9cece0bc-fba5-4bc2-8f22-7e9bbc30663d" providerId="ADAL" clId="{D277B0EF-6327-448C-87A9-A25155F9517C}" dt="2026-10-13T21:09:18.488" v="239"/>
      <pc:docMkLst>
        <pc:docMk/>
      </pc:docMkLst>
      <pc:sldChg chg="del">
        <pc:chgData name="David Doll" userId="9cece0bc-fba5-4bc2-8f22-7e9bbc30663d" providerId="ADAL" clId="{D277B0EF-6327-448C-87A9-A25155F9517C}" dt="2026-10-13T21:07:44.180" v="237" actId="2696"/>
        <pc:sldMkLst>
          <pc:docMk/>
          <pc:sldMk cId="2652305552" sldId="352"/>
        </pc:sldMkLst>
      </pc:sldChg>
      <pc:sldChg chg="del">
        <pc:chgData name="David Doll" userId="9cece0bc-fba5-4bc2-8f22-7e9bbc30663d" providerId="ADAL" clId="{D277B0EF-6327-448C-87A9-A25155F9517C}" dt="2026-10-13T21:07:35.310" v="236" actId="2696"/>
        <pc:sldMkLst>
          <pc:docMk/>
          <pc:sldMk cId="4004325984" sldId="373"/>
        </pc:sldMkLst>
      </pc:sldChg>
      <pc:sldChg chg="ord">
        <pc:chgData name="David Doll" userId="9cece0bc-fba5-4bc2-8f22-7e9bbc30663d" providerId="ADAL" clId="{D277B0EF-6327-448C-87A9-A25155F9517C}" dt="2026-10-13T21:09:18.488" v="239"/>
        <pc:sldMkLst>
          <pc:docMk/>
          <pc:sldMk cId="499916164" sldId="634"/>
        </pc:sldMkLst>
      </pc:sldChg>
      <pc:sldChg chg="addSp delSp modSp new mod">
        <pc:chgData name="David Doll" userId="9cece0bc-fba5-4bc2-8f22-7e9bbc30663d" providerId="ADAL" clId="{D277B0EF-6327-448C-87A9-A25155F9517C}" dt="2026-10-08T18:58:47.475" v="235" actId="122"/>
        <pc:sldMkLst>
          <pc:docMk/>
          <pc:sldMk cId="3555070969" sldId="641"/>
        </pc:sldMkLst>
        <pc:spChg chg="del mod">
          <ac:chgData name="David Doll" userId="9cece0bc-fba5-4bc2-8f22-7e9bbc30663d" providerId="ADAL" clId="{D277B0EF-6327-448C-87A9-A25155F9517C}" dt="2026-10-08T18:54:26.891" v="100" actId="21"/>
          <ac:spMkLst>
            <pc:docMk/>
            <pc:sldMk cId="3555070969" sldId="641"/>
            <ac:spMk id="2" creationId="{E8BFAB54-8CFE-274B-4252-7225C8A03FDB}"/>
          </ac:spMkLst>
        </pc:spChg>
        <pc:spChg chg="del">
          <ac:chgData name="David Doll" userId="9cece0bc-fba5-4bc2-8f22-7e9bbc30663d" providerId="ADAL" clId="{D277B0EF-6327-448C-87A9-A25155F9517C}" dt="2026-10-08T18:54:22.678" v="99" actId="21"/>
          <ac:spMkLst>
            <pc:docMk/>
            <pc:sldMk cId="3555070969" sldId="641"/>
            <ac:spMk id="4" creationId="{1C1809F6-3005-C8DE-F476-04633457EE03}"/>
          </ac:spMkLst>
        </pc:spChg>
        <pc:spChg chg="add mod">
          <ac:chgData name="David Doll" userId="9cece0bc-fba5-4bc2-8f22-7e9bbc30663d" providerId="ADAL" clId="{D277B0EF-6327-448C-87A9-A25155F9517C}" dt="2026-10-08T18:58:47.475" v="235" actId="122"/>
          <ac:spMkLst>
            <pc:docMk/>
            <pc:sldMk cId="3555070969" sldId="641"/>
            <ac:spMk id="8" creationId="{FCF5FE58-BDA1-03DB-B9A0-C474647A5A2F}"/>
          </ac:spMkLst>
        </pc:spChg>
        <pc:picChg chg="add mod">
          <ac:chgData name="David Doll" userId="9cece0bc-fba5-4bc2-8f22-7e9bbc30663d" providerId="ADAL" clId="{D277B0EF-6327-448C-87A9-A25155F9517C}" dt="2026-10-08T18:53:18.695" v="6" actId="14100"/>
          <ac:picMkLst>
            <pc:docMk/>
            <pc:sldMk cId="3555070969" sldId="641"/>
            <ac:picMk id="6" creationId="{E5CD1C25-89E0-39E3-A227-E66A429A363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5724B7-799B-4F97-8615-03E5C4C96A80}" type="datetimeFigureOut">
              <a:rPr lang="en-US" smtClean="0"/>
              <a:pPr/>
              <a:t>10/13/2026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BCAD02-0C33-4E95-B20B-9B55D0BEA1D2}" type="slidenum">
              <a:rPr lang="en-US" smtClean="0"/>
              <a:pPr/>
              <a:t>‹#›</a:t>
            </a:fld>
            <a:endParaRPr lang="en-US"/>
          </a:p>
        </p:txBody>
      </p:sp>
    </p:spTree>
    <p:extLst>
      <p:ext uri="{BB962C8B-B14F-4D97-AF65-F5344CB8AC3E}">
        <p14:creationId xmlns:p14="http://schemas.microsoft.com/office/powerpoint/2010/main" val="27274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app.leg.wa.gov/RCW/default.aspx?cite=18.71"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app.leg.wa.gov/RCW/default.aspx?cite=18.83"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FBCAD02-0C33-4E95-B20B-9B55D0BEA1D2}" type="slidenum">
              <a:rPr lang="en-US" smtClean="0"/>
              <a:pPr/>
              <a:t>1</a:t>
            </a:fld>
            <a:endParaRPr lang="en-US"/>
          </a:p>
        </p:txBody>
      </p:sp>
    </p:spTree>
    <p:extLst>
      <p:ext uri="{BB962C8B-B14F-4D97-AF65-F5344CB8AC3E}">
        <p14:creationId xmlns:p14="http://schemas.microsoft.com/office/powerpoint/2010/main" val="1560949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7083A-F997-091B-465F-AC38EE182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04CA5-D91E-27AB-D222-8F161DD101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1C0D08-44AC-C306-A0F7-9C83F046B57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6EEA973D-2EA3-A23C-BAEA-1F90103FE966}"/>
              </a:ext>
            </a:extLst>
          </p:cNvPr>
          <p:cNvSpPr>
            <a:spLocks noGrp="1"/>
          </p:cNvSpPr>
          <p:nvPr>
            <p:ph type="sldNum" sz="quarter" idx="5"/>
          </p:nvPr>
        </p:nvSpPr>
        <p:spPr/>
        <p:txBody>
          <a:bodyPr/>
          <a:lstStyle/>
          <a:p>
            <a:fld id="{FFBCAD02-0C33-4E95-B20B-9B55D0BEA1D2}" type="slidenum">
              <a:rPr lang="en-US" smtClean="0"/>
              <a:pPr/>
              <a:t>2</a:t>
            </a:fld>
            <a:endParaRPr lang="en-US"/>
          </a:p>
        </p:txBody>
      </p:sp>
    </p:spTree>
    <p:extLst>
      <p:ext uri="{BB962C8B-B14F-4D97-AF65-F5344CB8AC3E}">
        <p14:creationId xmlns:p14="http://schemas.microsoft.com/office/powerpoint/2010/main" val="160992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Randy</a:t>
            </a:r>
          </a:p>
        </p:txBody>
      </p:sp>
      <p:sp>
        <p:nvSpPr>
          <p:cNvPr id="4" name="Slide Number Placeholder 3"/>
          <p:cNvSpPr>
            <a:spLocks noGrp="1"/>
          </p:cNvSpPr>
          <p:nvPr>
            <p:ph type="sldNum" sz="quarter" idx="5"/>
          </p:nvPr>
        </p:nvSpPr>
        <p:spPr/>
        <p:txBody>
          <a:bodyPr/>
          <a:lstStyle/>
          <a:p>
            <a:fld id="{FFBCAD02-0C33-4E95-B20B-9B55D0BEA1D2}" type="slidenum">
              <a:rPr lang="en-US" smtClean="0"/>
              <a:pPr/>
              <a:t>3</a:t>
            </a:fld>
            <a:endParaRPr lang="en-US"/>
          </a:p>
        </p:txBody>
      </p:sp>
    </p:spTree>
    <p:extLst>
      <p:ext uri="{BB962C8B-B14F-4D97-AF65-F5344CB8AC3E}">
        <p14:creationId xmlns:p14="http://schemas.microsoft.com/office/powerpoint/2010/main" val="97730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Whether you represent a law enforcement agency or a correctional facility, this is the place to find all things Accreditation.  </a:t>
            </a:r>
          </a:p>
        </p:txBody>
      </p:sp>
      <p:sp>
        <p:nvSpPr>
          <p:cNvPr id="4" name="Slide Number Placeholder 3"/>
          <p:cNvSpPr>
            <a:spLocks noGrp="1"/>
          </p:cNvSpPr>
          <p:nvPr>
            <p:ph type="sldNum" sz="quarter" idx="5"/>
          </p:nvPr>
        </p:nvSpPr>
        <p:spPr/>
        <p:txBody>
          <a:bodyPr/>
          <a:lstStyle/>
          <a:p>
            <a:fld id="{FFBCAD02-0C33-4E95-B20B-9B55D0BEA1D2}" type="slidenum">
              <a:rPr lang="en-US" smtClean="0"/>
              <a:pPr/>
              <a:t>4</a:t>
            </a:fld>
            <a:endParaRPr lang="en-US"/>
          </a:p>
        </p:txBody>
      </p:sp>
    </p:spTree>
    <p:extLst>
      <p:ext uri="{BB962C8B-B14F-4D97-AF65-F5344CB8AC3E}">
        <p14:creationId xmlns:p14="http://schemas.microsoft.com/office/powerpoint/2010/main" val="3370805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Randy Starts Here </a:t>
            </a:r>
          </a:p>
        </p:txBody>
      </p:sp>
      <p:sp>
        <p:nvSpPr>
          <p:cNvPr id="4" name="Slide Number Placeholder 3"/>
          <p:cNvSpPr>
            <a:spLocks noGrp="1"/>
          </p:cNvSpPr>
          <p:nvPr>
            <p:ph type="sldNum" sz="quarter" idx="5"/>
          </p:nvPr>
        </p:nvSpPr>
        <p:spPr/>
        <p:txBody>
          <a:bodyPr/>
          <a:lstStyle/>
          <a:p>
            <a:fld id="{FFBCAD02-0C33-4E95-B20B-9B55D0BEA1D2}" type="slidenum">
              <a:rPr lang="en-US" smtClean="0"/>
              <a:pPr/>
              <a:t>10</a:t>
            </a:fld>
            <a:endParaRPr lang="en-US"/>
          </a:p>
        </p:txBody>
      </p:sp>
    </p:spTree>
    <p:extLst>
      <p:ext uri="{BB962C8B-B14F-4D97-AF65-F5344CB8AC3E}">
        <p14:creationId xmlns:p14="http://schemas.microsoft.com/office/powerpoint/2010/main" val="280163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F4DF1-62DE-200A-ED14-E172B8049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6EE900-8498-F813-FCA2-9B6AD85E0C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D0D55-74E3-AA96-B5A5-467E25B121ED}"/>
              </a:ext>
            </a:extLst>
          </p:cNvPr>
          <p:cNvSpPr>
            <a:spLocks noGrp="1"/>
          </p:cNvSpPr>
          <p:nvPr>
            <p:ph type="body" idx="1"/>
          </p:nvPr>
        </p:nvSpPr>
        <p:spPr/>
        <p:txBody>
          <a:bodyPr/>
          <a:lstStyle/>
          <a:p>
            <a:r>
              <a:rPr lang="en-US">
                <a:cs typeface="Calibri"/>
              </a:rPr>
              <a:t>This edit has been approved becomes effective 1/1/2026.  Agencies accrediting in 2027 will need to proof compliance.</a:t>
            </a:r>
          </a:p>
          <a:p>
            <a:endParaRPr lang="en-US">
              <a:cs typeface="Calibri"/>
            </a:endParaRPr>
          </a:p>
          <a:p>
            <a:r>
              <a:rPr lang="en-US">
                <a:cs typeface="Calibri"/>
              </a:rPr>
              <a:t>Standard 11.11 became effective 1/1/2024.  Annual proofs begin 1/1/2025.    </a:t>
            </a:r>
          </a:p>
        </p:txBody>
      </p:sp>
      <p:sp>
        <p:nvSpPr>
          <p:cNvPr id="4" name="Slide Number Placeholder 3">
            <a:extLst>
              <a:ext uri="{FF2B5EF4-FFF2-40B4-BE49-F238E27FC236}">
                <a16:creationId xmlns:a16="http://schemas.microsoft.com/office/drawing/2014/main" id="{99F6B29A-87A9-C892-BD18-323D57054213}"/>
              </a:ext>
            </a:extLst>
          </p:cNvPr>
          <p:cNvSpPr>
            <a:spLocks noGrp="1"/>
          </p:cNvSpPr>
          <p:nvPr>
            <p:ph type="sldNum" sz="quarter" idx="10"/>
          </p:nvPr>
        </p:nvSpPr>
        <p:spPr/>
        <p:txBody>
          <a:bodyPr/>
          <a:lstStyle/>
          <a:p>
            <a:fld id="{FFBCAD02-0C33-4E95-B20B-9B55D0BEA1D2}" type="slidenum">
              <a:rPr lang="en-US" smtClean="0"/>
              <a:pPr/>
              <a:t>13</a:t>
            </a:fld>
            <a:endParaRPr lang="en-US"/>
          </a:p>
        </p:txBody>
      </p:sp>
    </p:spTree>
    <p:extLst>
      <p:ext uri="{BB962C8B-B14F-4D97-AF65-F5344CB8AC3E}">
        <p14:creationId xmlns:p14="http://schemas.microsoft.com/office/powerpoint/2010/main" val="1577874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David</a:t>
            </a:r>
          </a:p>
        </p:txBody>
      </p:sp>
      <p:sp>
        <p:nvSpPr>
          <p:cNvPr id="4" name="Slide Number Placeholder 3"/>
          <p:cNvSpPr>
            <a:spLocks noGrp="1"/>
          </p:cNvSpPr>
          <p:nvPr>
            <p:ph type="sldNum" sz="quarter" idx="5"/>
          </p:nvPr>
        </p:nvSpPr>
        <p:spPr/>
        <p:txBody>
          <a:bodyPr/>
          <a:lstStyle/>
          <a:p>
            <a:fld id="{FFBCAD02-0C33-4E95-B20B-9B55D0BEA1D2}" type="slidenum">
              <a:rPr lang="en-US" smtClean="0"/>
              <a:pPr/>
              <a:t>14</a:t>
            </a:fld>
            <a:endParaRPr lang="en-US"/>
          </a:p>
        </p:txBody>
      </p:sp>
    </p:spTree>
    <p:extLst>
      <p:ext uri="{BB962C8B-B14F-4D97-AF65-F5344CB8AC3E}">
        <p14:creationId xmlns:p14="http://schemas.microsoft.com/office/powerpoint/2010/main" val="417749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David Starts Here </a:t>
            </a:r>
          </a:p>
        </p:txBody>
      </p:sp>
      <p:sp>
        <p:nvSpPr>
          <p:cNvPr id="4" name="Slide Number Placeholder 3"/>
          <p:cNvSpPr>
            <a:spLocks noGrp="1"/>
          </p:cNvSpPr>
          <p:nvPr>
            <p:ph type="sldNum" sz="quarter" idx="5"/>
          </p:nvPr>
        </p:nvSpPr>
        <p:spPr/>
        <p:txBody>
          <a:bodyPr/>
          <a:lstStyle/>
          <a:p>
            <a:fld id="{FFBCAD02-0C33-4E95-B20B-9B55D0BEA1D2}" type="slidenum">
              <a:rPr lang="en-US" smtClean="0"/>
              <a:pPr/>
              <a:t>15</a:t>
            </a:fld>
            <a:endParaRPr lang="en-US"/>
          </a:p>
        </p:txBody>
      </p:sp>
    </p:spTree>
    <p:extLst>
      <p:ext uri="{BB962C8B-B14F-4D97-AF65-F5344CB8AC3E}">
        <p14:creationId xmlns:p14="http://schemas.microsoft.com/office/powerpoint/2010/main" val="2071866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WSP</a:t>
            </a:r>
            <a:r>
              <a:rPr lang="en-US" baseline="0"/>
              <a:t> thing. Ability for them to keep the doors open for you.  </a:t>
            </a:r>
          </a:p>
          <a:p>
            <a:endParaRPr lang="en-US" baseline="0"/>
          </a:p>
          <a:p>
            <a:r>
              <a:rPr lang="en-US" baseline="0"/>
              <a:t>Business audit is in Chapter five, and technical is in chapter 6.  </a:t>
            </a:r>
          </a:p>
          <a:p>
            <a:endParaRPr lang="en-US" baseline="0"/>
          </a:p>
          <a:p>
            <a:r>
              <a:rPr lang="en-US"/>
              <a:t>WSP issues certificate.</a:t>
            </a:r>
            <a:r>
              <a:rPr lang="en-US" baseline="0"/>
              <a:t> Show everyone is up to date on access certifications.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16</a:t>
            </a:fld>
            <a:endParaRPr lang="en-US"/>
          </a:p>
        </p:txBody>
      </p:sp>
    </p:spTree>
    <p:extLst>
      <p:ext uri="{BB962C8B-B14F-4D97-AF65-F5344CB8AC3E}">
        <p14:creationId xmlns:p14="http://schemas.microsoft.com/office/powerpoint/2010/main" val="3827667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need to see your</a:t>
            </a:r>
            <a:r>
              <a:rPr lang="en-US" baseline="0"/>
              <a:t> policy that addresses this standard along with a roster of your commissioned personnel and their vest assignment/replacement dates.  </a:t>
            </a:r>
          </a:p>
          <a:p>
            <a:endParaRPr lang="en-US" baseline="0"/>
          </a:p>
          <a:p>
            <a:r>
              <a:rPr lang="en-US" baseline="0"/>
              <a:t>During our onsite we will be looking for people following this policy.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17</a:t>
            </a:fld>
            <a:endParaRPr lang="en-US"/>
          </a:p>
        </p:txBody>
      </p:sp>
    </p:spTree>
    <p:extLst>
      <p:ext uri="{BB962C8B-B14F-4D97-AF65-F5344CB8AC3E}">
        <p14:creationId xmlns:p14="http://schemas.microsoft.com/office/powerpoint/2010/main" val="1355971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18</a:t>
            </a:fld>
            <a:endParaRPr lang="en-US"/>
          </a:p>
        </p:txBody>
      </p:sp>
    </p:spTree>
    <p:extLst>
      <p:ext uri="{BB962C8B-B14F-4D97-AF65-F5344CB8AC3E}">
        <p14:creationId xmlns:p14="http://schemas.microsoft.com/office/powerpoint/2010/main" val="3477476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usually</a:t>
            </a:r>
            <a:r>
              <a:rPr lang="en-US" baseline="0"/>
              <a:t> lacking in </a:t>
            </a:r>
            <a:r>
              <a:rPr lang="en-US" baseline="0" err="1"/>
              <a:t>Lexipol’s</a:t>
            </a:r>
            <a:r>
              <a:rPr lang="en-US" baseline="0"/>
              <a:t>  Communicable Diseases policy and needs to be added – looking for actual procedures so folks know what to do.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Where do they go and what do they do to mitigate exposure to themselves, their clothing/uniforms, their cars.  Do you have the proper cleaning equipment? – stuff like that.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Think about 3am.  If they get exposed at that time, do they know what to do?  </a:t>
            </a:r>
            <a:endParaRPr lang="en-US"/>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19</a:t>
            </a:fld>
            <a:endParaRPr lang="en-US"/>
          </a:p>
        </p:txBody>
      </p:sp>
    </p:spTree>
    <p:extLst>
      <p:ext uri="{BB962C8B-B14F-4D97-AF65-F5344CB8AC3E}">
        <p14:creationId xmlns:p14="http://schemas.microsoft.com/office/powerpoint/2010/main" val="632900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sz="1200" b="0" i="0" kern="1200">
                <a:solidFill>
                  <a:schemeClr val="tx1"/>
                </a:solidFill>
                <a:effectLst/>
                <a:latin typeface="+mn-lt"/>
                <a:ea typeface="+mn-ea"/>
                <a:cs typeface="+mn-cs"/>
              </a:rPr>
              <a:t>The psychological examination shall be administered by a qualified professional who is a psychiatrist licensed in the state of Washington pursuant to chapter </a:t>
            </a:r>
            <a:r>
              <a:rPr lang="en-US" sz="1200" b="1" i="0" u="none" strike="noStrike" kern="1200">
                <a:solidFill>
                  <a:schemeClr val="tx1"/>
                </a:solidFill>
                <a:effectLst/>
                <a:latin typeface="+mn-lt"/>
                <a:ea typeface="+mn-ea"/>
                <a:cs typeface="+mn-cs"/>
                <a:hlinkClick r:id="rId3"/>
              </a:rPr>
              <a:t>18.71</a:t>
            </a:r>
            <a:r>
              <a:rPr lang="en-US" sz="1200" b="0" i="0" kern="1200">
                <a:solidFill>
                  <a:schemeClr val="tx1"/>
                </a:solidFill>
                <a:effectLst/>
                <a:latin typeface="+mn-lt"/>
                <a:ea typeface="+mn-ea"/>
                <a:cs typeface="+mn-cs"/>
              </a:rPr>
              <a:t> RCW or a psychologist licensed in the state of Washington pursuant to chapter </a:t>
            </a:r>
            <a:r>
              <a:rPr lang="en-US" sz="1200" b="1" i="0" u="none" strike="noStrike" kern="1200">
                <a:solidFill>
                  <a:schemeClr val="tx1"/>
                </a:solidFill>
                <a:effectLst/>
                <a:latin typeface="+mn-lt"/>
                <a:ea typeface="+mn-ea"/>
                <a:cs typeface="+mn-cs"/>
                <a:hlinkClick r:id="rId4"/>
              </a:rPr>
              <a:t>18.83</a:t>
            </a:r>
            <a:r>
              <a:rPr lang="en-US" sz="1200" b="0" i="0" kern="1200">
                <a:solidFill>
                  <a:schemeClr val="tx1"/>
                </a:solidFill>
                <a:effectLst/>
                <a:latin typeface="+mn-lt"/>
                <a:ea typeface="+mn-ea"/>
                <a:cs typeface="+mn-cs"/>
              </a:rPr>
              <a:t> RCW.</a:t>
            </a:r>
          </a:p>
          <a:p>
            <a:pPr marL="228600" indent="-228600">
              <a:buAutoNum type="arabicParenBoth"/>
            </a:pPr>
            <a:r>
              <a:rPr lang="en-US" sz="1200" b="0" i="0" kern="1200">
                <a:solidFill>
                  <a:schemeClr val="tx1"/>
                </a:solidFill>
                <a:effectLst/>
                <a:latin typeface="+mn-lt"/>
                <a:ea typeface="+mn-ea"/>
                <a:cs typeface="+mn-cs"/>
              </a:rPr>
              <a:t>DOH has these records, include in file.  </a:t>
            </a:r>
            <a:endParaRPr lang="en-US"/>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20</a:t>
            </a:fld>
            <a:endParaRPr lang="en-US"/>
          </a:p>
        </p:txBody>
      </p:sp>
    </p:spTree>
    <p:extLst>
      <p:ext uri="{BB962C8B-B14F-4D97-AF65-F5344CB8AC3E}">
        <p14:creationId xmlns:p14="http://schemas.microsoft.com/office/powerpoint/2010/main" val="3291520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actually required</a:t>
            </a:r>
            <a:r>
              <a:rPr lang="en-US" baseline="0"/>
              <a:t> by RCW 43.101.350.  </a:t>
            </a:r>
          </a:p>
          <a:p>
            <a:endParaRPr lang="en-US" baseline="0"/>
          </a:p>
          <a:p>
            <a:r>
              <a:rPr lang="en-US" baseline="0"/>
              <a:t>Provide a roster of your supervisory guns and badges people, Sergeant all the way to the top, and indicate their certification dates.  </a:t>
            </a:r>
          </a:p>
          <a:p>
            <a:endParaRPr lang="en-US" baseline="0"/>
          </a:p>
          <a:p>
            <a:r>
              <a:rPr lang="en-US" baseline="0"/>
              <a:t>First Level for your line-level supervisors, typically Sergeants, and Middle Management for your </a:t>
            </a:r>
            <a:r>
              <a:rPr lang="en-US" baseline="0" err="1"/>
              <a:t>Lt.s</a:t>
            </a:r>
            <a:r>
              <a:rPr lang="en-US" baseline="0"/>
              <a:t> (or middle mangers and Above). </a:t>
            </a:r>
          </a:p>
          <a:p>
            <a:endParaRPr lang="en-US" baseline="0"/>
          </a:p>
          <a:p>
            <a:r>
              <a:rPr lang="en-US" baseline="0"/>
              <a:t>Provide sample certificates as well.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21</a:t>
            </a:fld>
            <a:endParaRPr lang="en-US"/>
          </a:p>
        </p:txBody>
      </p:sp>
    </p:spTree>
    <p:extLst>
      <p:ext uri="{BB962C8B-B14F-4D97-AF65-F5344CB8AC3E}">
        <p14:creationId xmlns:p14="http://schemas.microsoft.com/office/powerpoint/2010/main" val="2433730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David </a:t>
            </a:r>
          </a:p>
        </p:txBody>
      </p:sp>
      <p:sp>
        <p:nvSpPr>
          <p:cNvPr id="4" name="Slide Number Placeholder 3"/>
          <p:cNvSpPr>
            <a:spLocks noGrp="1"/>
          </p:cNvSpPr>
          <p:nvPr>
            <p:ph type="sldNum" sz="quarter" idx="5"/>
          </p:nvPr>
        </p:nvSpPr>
        <p:spPr/>
        <p:txBody>
          <a:bodyPr/>
          <a:lstStyle/>
          <a:p>
            <a:fld id="{FFBCAD02-0C33-4E95-B20B-9B55D0BEA1D2}" type="slidenum">
              <a:rPr lang="en-US" smtClean="0"/>
              <a:pPr/>
              <a:t>22</a:t>
            </a:fld>
            <a:endParaRPr lang="en-US"/>
          </a:p>
        </p:txBody>
      </p:sp>
    </p:spTree>
    <p:extLst>
      <p:ext uri="{BB962C8B-B14F-4D97-AF65-F5344CB8AC3E}">
        <p14:creationId xmlns:p14="http://schemas.microsoft.com/office/powerpoint/2010/main" val="575846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BCAD02-0C33-4E95-B20B-9B55D0BEA1D2}" type="slidenum">
              <a:rPr lang="en-US" smtClean="0"/>
              <a:pPr/>
              <a:t>23</a:t>
            </a:fld>
            <a:endParaRPr lang="en-US"/>
          </a:p>
        </p:txBody>
      </p:sp>
    </p:spTree>
    <p:extLst>
      <p:ext uri="{BB962C8B-B14F-4D97-AF65-F5344CB8AC3E}">
        <p14:creationId xmlns:p14="http://schemas.microsoft.com/office/powerpoint/2010/main" val="42409894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actually required</a:t>
            </a:r>
            <a:r>
              <a:rPr lang="en-US" baseline="0"/>
              <a:t> by RCW 43.101.350.  </a:t>
            </a:r>
          </a:p>
          <a:p>
            <a:endParaRPr lang="en-US" baseline="0"/>
          </a:p>
          <a:p>
            <a:r>
              <a:rPr lang="en-US" baseline="0"/>
              <a:t>Provide a roster of your supervisory guns and badges people, Sergeant all the way to the top, and indicate their certification dates.  </a:t>
            </a:r>
          </a:p>
          <a:p>
            <a:endParaRPr lang="en-US" baseline="0"/>
          </a:p>
          <a:p>
            <a:r>
              <a:rPr lang="en-US" baseline="0"/>
              <a:t>First Level for your line-level supervisors, typically Sergeants, and Middle Management for your </a:t>
            </a:r>
            <a:r>
              <a:rPr lang="en-US" baseline="0" err="1"/>
              <a:t>Lt.s</a:t>
            </a:r>
            <a:r>
              <a:rPr lang="en-US" baseline="0"/>
              <a:t> (or middle mangers and Above). </a:t>
            </a:r>
          </a:p>
          <a:p>
            <a:endParaRPr lang="en-US" baseline="0"/>
          </a:p>
          <a:p>
            <a:r>
              <a:rPr lang="en-US" baseline="0"/>
              <a:t>Provide sample certificates as well.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24</a:t>
            </a:fld>
            <a:endParaRPr lang="en-US"/>
          </a:p>
        </p:txBody>
      </p:sp>
    </p:spTree>
    <p:extLst>
      <p:ext uri="{BB962C8B-B14F-4D97-AF65-F5344CB8AC3E}">
        <p14:creationId xmlns:p14="http://schemas.microsoft.com/office/powerpoint/2010/main" val="2433730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best way</a:t>
            </a:r>
            <a:r>
              <a:rPr lang="en-US" baseline="0"/>
              <a:t> to do this is provide a yearly roster of your employees with columns representing type of assigned non-lethal weapon.  Provide the dates of training for each assigned weapon. </a:t>
            </a:r>
          </a:p>
          <a:p>
            <a:r>
              <a:rPr lang="en-US" baseline="0"/>
              <a:t>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25</a:t>
            </a:fld>
            <a:endParaRPr lang="en-US"/>
          </a:p>
        </p:txBody>
      </p:sp>
    </p:spTree>
    <p:extLst>
      <p:ext uri="{BB962C8B-B14F-4D97-AF65-F5344CB8AC3E}">
        <p14:creationId xmlns:p14="http://schemas.microsoft.com/office/powerpoint/2010/main" val="41114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26</a:t>
            </a:fld>
            <a:endParaRPr lang="en-US"/>
          </a:p>
        </p:txBody>
      </p:sp>
    </p:spTree>
    <p:extLst>
      <p:ext uri="{BB962C8B-B14F-4D97-AF65-F5344CB8AC3E}">
        <p14:creationId xmlns:p14="http://schemas.microsoft.com/office/powerpoint/2010/main" val="2282373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David Starts Here </a:t>
            </a:r>
            <a:endParaRPr lang="en-US"/>
          </a:p>
          <a:p>
            <a:endParaRPr lang="en-US">
              <a:ea typeface="Calibri"/>
              <a:cs typeface="Calibri"/>
            </a:endParaRPr>
          </a:p>
          <a:p>
            <a:r>
              <a:rPr lang="en-US"/>
              <a:t>Law Enforcement Training and Community Safety Act (LETCSA). </a:t>
            </a:r>
            <a:endParaRPr lang="en-US">
              <a:ea typeface="Calibri"/>
              <a:cs typeface="Calibri"/>
            </a:endParaRPr>
          </a:p>
          <a:p>
            <a:endParaRPr lang="en-US"/>
          </a:p>
          <a:p>
            <a:r>
              <a:rPr lang="en-US"/>
              <a:t>Currently measuring progress.  2-hour CJTC </a:t>
            </a:r>
            <a:r>
              <a:rPr lang="en-US" err="1"/>
              <a:t>Cti</a:t>
            </a:r>
            <a:r>
              <a:rPr lang="en-US"/>
              <a:t> course does not apply.</a:t>
            </a:r>
            <a:r>
              <a:rPr lang="en-US" baseline="0"/>
              <a:t> Primarily looking at the 24 hour Patrol Tactics Course.</a:t>
            </a:r>
            <a:r>
              <a:rPr lang="en-US"/>
              <a:t>  </a:t>
            </a:r>
            <a:endParaRPr lang="en-US">
              <a:ea typeface="Calibri"/>
              <a:cs typeface="Calibri"/>
            </a:endParaRPr>
          </a:p>
          <a:p>
            <a:endParaRPr lang="en-US" baseline="0"/>
          </a:p>
          <a:p>
            <a:endParaRPr lang="en-US"/>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27</a:t>
            </a:fld>
            <a:endParaRPr lang="en-US"/>
          </a:p>
        </p:txBody>
      </p:sp>
    </p:spTree>
    <p:extLst>
      <p:ext uri="{BB962C8B-B14F-4D97-AF65-F5344CB8AC3E}">
        <p14:creationId xmlns:p14="http://schemas.microsoft.com/office/powerpoint/2010/main" val="3535925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randy</a:t>
            </a:r>
          </a:p>
        </p:txBody>
      </p:sp>
      <p:sp>
        <p:nvSpPr>
          <p:cNvPr id="4" name="Slide Number Placeholder 3"/>
          <p:cNvSpPr>
            <a:spLocks noGrp="1"/>
          </p:cNvSpPr>
          <p:nvPr>
            <p:ph type="sldNum" sz="quarter" idx="5"/>
          </p:nvPr>
        </p:nvSpPr>
        <p:spPr/>
        <p:txBody>
          <a:bodyPr/>
          <a:lstStyle/>
          <a:p>
            <a:fld id="{FFBCAD02-0C33-4E95-B20B-9B55D0BEA1D2}" type="slidenum">
              <a:rPr lang="en-US" smtClean="0"/>
              <a:pPr/>
              <a:t>28</a:t>
            </a:fld>
            <a:endParaRPr lang="en-US"/>
          </a:p>
        </p:txBody>
      </p:sp>
    </p:spTree>
    <p:extLst>
      <p:ext uri="{BB962C8B-B14F-4D97-AF65-F5344CB8AC3E}">
        <p14:creationId xmlns:p14="http://schemas.microsoft.com/office/powerpoint/2010/main" val="609161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endParaRPr lang="en-US"/>
          </a:p>
          <a:p>
            <a:r>
              <a:rPr lang="en-US"/>
              <a:t>Be aware of records retention rule</a:t>
            </a:r>
            <a:r>
              <a:rPr lang="en-US" baseline="0"/>
              <a:t> regarding informant files: </a:t>
            </a:r>
            <a:r>
              <a:rPr lang="en-US" baseline="0" err="1"/>
              <a:t>Lexipolians</a:t>
            </a:r>
            <a:r>
              <a:rPr lang="en-US" baseline="0"/>
              <a:t> Policy: (Confidential Informants)</a:t>
            </a:r>
            <a:r>
              <a:rPr lang="en-US"/>
              <a:t> </a:t>
            </a:r>
            <a:endParaRPr lang="en-US">
              <a:ea typeface="Calibri"/>
              <a:cs typeface="Calibri"/>
            </a:endParaRPr>
          </a:p>
          <a:p>
            <a:endParaRPr lang="en-US"/>
          </a:p>
          <a:p>
            <a:r>
              <a:rPr lang="en-US" err="1"/>
              <a:t>Lexipolians</a:t>
            </a:r>
            <a:r>
              <a:rPr lang="en-US" baseline="0"/>
              <a:t> have a section called “</a:t>
            </a:r>
            <a:r>
              <a:rPr lang="en-US"/>
              <a:t>FILE PURGING” which states:  </a:t>
            </a:r>
            <a:r>
              <a:rPr lang="en-US" u="sng"/>
              <a:t>“All CI files should be purged after the case has been fully adjudicated and a disposition has been received, and/or no cases are pending”  </a:t>
            </a:r>
            <a:r>
              <a:rPr lang="en-US" baseline="0"/>
              <a:t>I would argue that needs to be changed to Shall per Washington Law Enforcement records retention rule which states:  “</a:t>
            </a:r>
            <a:r>
              <a:rPr lang="en-US"/>
              <a:t>8.2</a:t>
            </a:r>
            <a:r>
              <a:rPr lang="en-US" baseline="0"/>
              <a:t> Intelligence (page 67) :</a:t>
            </a:r>
            <a:r>
              <a:rPr lang="en-US"/>
              <a:t>Retain until termination of confidential informant status then Destroy.”</a:t>
            </a:r>
            <a:endParaRPr lang="en-US">
              <a:ea typeface="Calibri"/>
              <a:cs typeface="Calibri"/>
            </a:endParaRPr>
          </a:p>
          <a:p>
            <a:endParaRPr lang="en-US"/>
          </a:p>
          <a:p>
            <a:r>
              <a:rPr lang="en-US"/>
              <a:t>We interpret</a:t>
            </a:r>
            <a:r>
              <a:rPr lang="en-US" baseline="0"/>
              <a:t> that to be if you are no longer actively using an informant, their file should be destroyed.  Now, please consult with your local legal expert on this one because at the end of the day you want to be able to protect your informants from public disclosure.  </a:t>
            </a:r>
            <a:endParaRPr lang="en-US"/>
          </a:p>
          <a:p>
            <a:endParaRPr lang="en-US" baseline="0"/>
          </a:p>
          <a:p>
            <a:r>
              <a:rPr lang="en-US" baseline="0"/>
              <a:t>Also, be aware of records retention rules for investigative funds 8.1 page 60: </a:t>
            </a:r>
            <a:r>
              <a:rPr lang="en-US"/>
              <a:t>Retain for 10 years after date of last expenditure then Destroy.</a:t>
            </a:r>
            <a:endParaRPr lang="en-US" baseline="0"/>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29</a:t>
            </a:fld>
            <a:endParaRPr lang="en-US"/>
          </a:p>
        </p:txBody>
      </p:sp>
    </p:spTree>
    <p:extLst>
      <p:ext uri="{BB962C8B-B14F-4D97-AF65-F5344CB8AC3E}">
        <p14:creationId xmlns:p14="http://schemas.microsoft.com/office/powerpoint/2010/main" val="2763505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Lexipolians be aware of this template</a:t>
            </a:r>
            <a:r>
              <a:rPr lang="en-US" baseline="0"/>
              <a:t> language: </a:t>
            </a:r>
          </a:p>
          <a:p>
            <a:endParaRPr lang="en-US" baseline="0"/>
          </a:p>
          <a:p>
            <a:r>
              <a:rPr lang="en-US"/>
              <a:t>“All property must be booked prior to the employee going off-duty unless otherwise approved by a supervisor.”</a:t>
            </a:r>
          </a:p>
          <a:p>
            <a:endParaRPr lang="en-US"/>
          </a:p>
          <a:p>
            <a:r>
              <a:rPr lang="en-US"/>
              <a:t>Nope!  There are no exceptions.  </a:t>
            </a:r>
          </a:p>
          <a:p>
            <a:endParaRPr lang="en-US"/>
          </a:p>
          <a:p>
            <a:r>
              <a:rPr lang="en-US"/>
              <a:t>Acceptable</a:t>
            </a:r>
            <a:r>
              <a:rPr lang="en-US" baseline="0"/>
              <a:t> language is “</a:t>
            </a:r>
            <a:r>
              <a:rPr lang="en-US"/>
              <a:t>All property must be impounded prior to the employee going off-duty.”</a:t>
            </a:r>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31</a:t>
            </a:fld>
            <a:endParaRPr lang="en-US"/>
          </a:p>
        </p:txBody>
      </p:sp>
    </p:spTree>
    <p:extLst>
      <p:ext uri="{BB962C8B-B14F-4D97-AF65-F5344CB8AC3E}">
        <p14:creationId xmlns:p14="http://schemas.microsoft.com/office/powerpoint/2010/main" val="2858531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32</a:t>
            </a:fld>
            <a:endParaRPr lang="en-US"/>
          </a:p>
        </p:txBody>
      </p:sp>
    </p:spTree>
    <p:extLst>
      <p:ext uri="{BB962C8B-B14F-4D97-AF65-F5344CB8AC3E}">
        <p14:creationId xmlns:p14="http://schemas.microsoft.com/office/powerpoint/2010/main" val="3300202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regards your</a:t>
            </a:r>
            <a:r>
              <a:rPr lang="en-US" baseline="0"/>
              <a:t> refrigeration and drying units that are in the evidence intake area AND the permanent storage facilities.  </a:t>
            </a:r>
          </a:p>
          <a:p>
            <a:r>
              <a:rPr lang="en-US" baseline="0"/>
              <a:t>You need to have some type of temperature monitoring system in your refrigeration/freezer units that will alert you if the systems fail.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33</a:t>
            </a:fld>
            <a:endParaRPr lang="en-US"/>
          </a:p>
        </p:txBody>
      </p:sp>
    </p:spTree>
    <p:extLst>
      <p:ext uri="{BB962C8B-B14F-4D97-AF65-F5344CB8AC3E}">
        <p14:creationId xmlns:p14="http://schemas.microsoft.com/office/powerpoint/2010/main" val="3522110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regards your</a:t>
            </a:r>
            <a:r>
              <a:rPr lang="en-US" baseline="0"/>
              <a:t> refrigeration and drying units that are in the evidence intake area AND the permanent storage facilities.  </a:t>
            </a:r>
          </a:p>
          <a:p>
            <a:r>
              <a:rPr lang="en-US" baseline="0"/>
              <a:t>You need to have some type of temperature monitoring system in your refrigeration/freezer units that will alert you if the systems fail.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34</a:t>
            </a:fld>
            <a:endParaRPr lang="en-US"/>
          </a:p>
        </p:txBody>
      </p:sp>
    </p:spTree>
    <p:extLst>
      <p:ext uri="{BB962C8B-B14F-4D97-AF65-F5344CB8AC3E}">
        <p14:creationId xmlns:p14="http://schemas.microsoft.com/office/powerpoint/2010/main" val="4104773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Make sure the nasty air is being pumped</a:t>
            </a:r>
            <a:r>
              <a:rPr lang="en-US" baseline="0"/>
              <a:t> out of your evidence storage rooms and not just circulated by a fan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We check this on onsite. Like I have said before, Mike usually sends me in first.   </a:t>
            </a:r>
            <a:endParaRPr lang="en-US"/>
          </a:p>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35</a:t>
            </a:fld>
            <a:endParaRPr lang="en-US"/>
          </a:p>
        </p:txBody>
      </p:sp>
    </p:spTree>
    <p:extLst>
      <p:ext uri="{BB962C8B-B14F-4D97-AF65-F5344CB8AC3E}">
        <p14:creationId xmlns:p14="http://schemas.microsoft.com/office/powerpoint/2010/main" val="2842841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9811F-1E2C-00DC-60C1-E73DD3A2D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70F20-686A-E1B0-CAC1-8AA37165D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D7C35-927B-8F60-AD06-0AEA456264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98CC3B-B6F4-A1A1-B46C-138CA1A753CF}"/>
              </a:ext>
            </a:extLst>
          </p:cNvPr>
          <p:cNvSpPr>
            <a:spLocks noGrp="1"/>
          </p:cNvSpPr>
          <p:nvPr>
            <p:ph type="sldNum" sz="quarter" idx="10"/>
          </p:nvPr>
        </p:nvSpPr>
        <p:spPr/>
        <p:txBody>
          <a:bodyPr/>
          <a:lstStyle/>
          <a:p>
            <a:fld id="{FFBCAD02-0C33-4E95-B20B-9B55D0BEA1D2}" type="slidenum">
              <a:rPr lang="en-US" smtClean="0"/>
              <a:pPr/>
              <a:t>36</a:t>
            </a:fld>
            <a:endParaRPr lang="en-US"/>
          </a:p>
        </p:txBody>
      </p:sp>
    </p:spTree>
    <p:extLst>
      <p:ext uri="{BB962C8B-B14F-4D97-AF65-F5344CB8AC3E}">
        <p14:creationId xmlns:p14="http://schemas.microsoft.com/office/powerpoint/2010/main" val="40557991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AE2D-0B42-175F-0C01-C9C532F0CB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DC2F7-8BD9-F6F0-6677-6ABA4A50F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6278C-F786-85EA-70EC-BDE93D13A3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A1432E-8FBD-EAA8-7ADC-45EE7B7646DA}"/>
              </a:ext>
            </a:extLst>
          </p:cNvPr>
          <p:cNvSpPr>
            <a:spLocks noGrp="1"/>
          </p:cNvSpPr>
          <p:nvPr>
            <p:ph type="sldNum" sz="quarter" idx="10"/>
          </p:nvPr>
        </p:nvSpPr>
        <p:spPr/>
        <p:txBody>
          <a:bodyPr/>
          <a:lstStyle/>
          <a:p>
            <a:fld id="{FFBCAD02-0C33-4E95-B20B-9B55D0BEA1D2}" type="slidenum">
              <a:rPr lang="en-US" smtClean="0"/>
              <a:pPr/>
              <a:t>37</a:t>
            </a:fld>
            <a:endParaRPr lang="en-US"/>
          </a:p>
        </p:txBody>
      </p:sp>
    </p:spTree>
    <p:extLst>
      <p:ext uri="{BB962C8B-B14F-4D97-AF65-F5344CB8AC3E}">
        <p14:creationId xmlns:p14="http://schemas.microsoft.com/office/powerpoint/2010/main" val="1606083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standard is about the process by which you destroy</a:t>
            </a:r>
            <a:r>
              <a:rPr lang="en-US" baseline="0"/>
              <a:t> eligible drug evidence.  New language, in red, is effective as of January 1</a:t>
            </a:r>
            <a:r>
              <a:rPr lang="en-US" baseline="30000"/>
              <a:t>st</a:t>
            </a:r>
            <a:r>
              <a:rPr lang="en-US" baseline="0"/>
              <a:t>, and the new language was designed to clear up some confusion AND to indicate the intent of the standard which is to have documented process.  </a:t>
            </a:r>
          </a:p>
          <a:p>
            <a:endParaRPr lang="en-US" baseline="0"/>
          </a:p>
          <a:p>
            <a:r>
              <a:rPr lang="en-US" baseline="0"/>
              <a:t>A written procedure will be your proof of compliance along with a memo to file, or  “after-action” report detailing your process.  </a:t>
            </a:r>
          </a:p>
          <a:p>
            <a:endParaRPr lang="en-US" baseline="0"/>
          </a:p>
          <a:p>
            <a:r>
              <a:rPr lang="en-US" baseline="0"/>
              <a:t>The additional language changes clarify that </a:t>
            </a:r>
            <a:r>
              <a:rPr lang="en-US" b="1" u="sng" baseline="0"/>
              <a:t>all packages </a:t>
            </a:r>
            <a:r>
              <a:rPr lang="en-US" baseline="0"/>
              <a:t>need to be inspected for tampering and that </a:t>
            </a:r>
            <a:r>
              <a:rPr lang="en-US" b="1" u="sng" baseline="0"/>
              <a:t>random packages </a:t>
            </a:r>
            <a:r>
              <a:rPr lang="en-US" baseline="0"/>
              <a:t>need to be weighed.  </a:t>
            </a:r>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38</a:t>
            </a:fld>
            <a:endParaRPr lang="en-US"/>
          </a:p>
        </p:txBody>
      </p:sp>
    </p:spTree>
    <p:extLst>
      <p:ext uri="{BB962C8B-B14F-4D97-AF65-F5344CB8AC3E}">
        <p14:creationId xmlns:p14="http://schemas.microsoft.com/office/powerpoint/2010/main" val="29287876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BCAD02-0C33-4E95-B20B-9B55D0BEA1D2}" type="slidenum">
              <a:rPr lang="en-US" smtClean="0"/>
              <a:pPr/>
              <a:t>39</a:t>
            </a:fld>
            <a:endParaRPr lang="en-US"/>
          </a:p>
        </p:txBody>
      </p:sp>
    </p:spTree>
    <p:extLst>
      <p:ext uri="{BB962C8B-B14F-4D97-AF65-F5344CB8AC3E}">
        <p14:creationId xmlns:p14="http://schemas.microsoft.com/office/powerpoint/2010/main" val="727694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40</a:t>
            </a:fld>
            <a:endParaRPr lang="en-US"/>
          </a:p>
        </p:txBody>
      </p:sp>
    </p:spTree>
    <p:extLst>
      <p:ext uri="{BB962C8B-B14F-4D97-AF65-F5344CB8AC3E}">
        <p14:creationId xmlns:p14="http://schemas.microsoft.com/office/powerpoint/2010/main" val="293453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Agency who is new to Accreditation – Have you requested a pre-Accreditation assessment?  What is the status of your policy manual implementation and distribution?  Are the acknowledgements complete and documented? </a:t>
            </a:r>
          </a:p>
          <a:p>
            <a:r>
              <a:rPr lang="en-US"/>
              <a:t>Re-Accrediting agency – Does your agency maintain policy updates (whether Lexipol or organic manual)?  Who ensures acknowledgements are occurring?  </a:t>
            </a:r>
          </a:p>
          <a:p>
            <a:r>
              <a:rPr lang="en-US"/>
              <a:t>The question regarding help with Accreditation will matter in setting up the </a:t>
            </a:r>
            <a:r>
              <a:rPr lang="en-US" err="1"/>
              <a:t>PowerDMS</a:t>
            </a:r>
            <a:r>
              <a:rPr lang="en-US"/>
              <a:t> account as well as adding users when the assessment occurs. </a:t>
            </a:r>
          </a:p>
          <a:p>
            <a:endParaRPr lang="en-US"/>
          </a:p>
        </p:txBody>
      </p:sp>
      <p:sp>
        <p:nvSpPr>
          <p:cNvPr id="4" name="Slide Number Placeholder 3"/>
          <p:cNvSpPr>
            <a:spLocks noGrp="1"/>
          </p:cNvSpPr>
          <p:nvPr>
            <p:ph type="sldNum" sz="quarter" idx="5"/>
          </p:nvPr>
        </p:nvSpPr>
        <p:spPr/>
        <p:txBody>
          <a:bodyPr/>
          <a:lstStyle/>
          <a:p>
            <a:fld id="{FFBCAD02-0C33-4E95-B20B-9B55D0BEA1D2}" type="slidenum">
              <a:rPr lang="en-US" smtClean="0"/>
              <a:pPr/>
              <a:t>41</a:t>
            </a:fld>
            <a:endParaRPr lang="en-US"/>
          </a:p>
        </p:txBody>
      </p:sp>
    </p:spTree>
    <p:extLst>
      <p:ext uri="{BB962C8B-B14F-4D97-AF65-F5344CB8AC3E}">
        <p14:creationId xmlns:p14="http://schemas.microsoft.com/office/powerpoint/2010/main" val="23093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David</a:t>
            </a:r>
            <a:endParaRPr lang="en-US"/>
          </a:p>
        </p:txBody>
      </p:sp>
      <p:sp>
        <p:nvSpPr>
          <p:cNvPr id="4" name="Slide Number Placeholder 3"/>
          <p:cNvSpPr>
            <a:spLocks noGrp="1"/>
          </p:cNvSpPr>
          <p:nvPr>
            <p:ph type="sldNum" sz="quarter" idx="5"/>
          </p:nvPr>
        </p:nvSpPr>
        <p:spPr/>
        <p:txBody>
          <a:bodyPr/>
          <a:lstStyle/>
          <a:p>
            <a:fld id="{FFBCAD02-0C33-4E95-B20B-9B55D0BEA1D2}" type="slidenum">
              <a:rPr lang="en-US" smtClean="0"/>
              <a:pPr/>
              <a:t>44</a:t>
            </a:fld>
            <a:endParaRPr lang="en-US"/>
          </a:p>
        </p:txBody>
      </p:sp>
    </p:spTree>
    <p:extLst>
      <p:ext uri="{BB962C8B-B14F-4D97-AF65-F5344CB8AC3E}">
        <p14:creationId xmlns:p14="http://schemas.microsoft.com/office/powerpoint/2010/main" val="3770217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49</a:t>
            </a:fld>
            <a:endParaRPr lang="en-US"/>
          </a:p>
        </p:txBody>
      </p:sp>
    </p:spTree>
    <p:extLst>
      <p:ext uri="{BB962C8B-B14F-4D97-AF65-F5344CB8AC3E}">
        <p14:creationId xmlns:p14="http://schemas.microsoft.com/office/powerpoint/2010/main" val="3863100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50</a:t>
            </a:fld>
            <a:endParaRPr lang="en-US"/>
          </a:p>
        </p:txBody>
      </p:sp>
    </p:spTree>
    <p:extLst>
      <p:ext uri="{BB962C8B-B14F-4D97-AF65-F5344CB8AC3E}">
        <p14:creationId xmlns:p14="http://schemas.microsoft.com/office/powerpoint/2010/main" val="4136072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to make reference to where this document is located and this location is where the most updated version is kept.</a:t>
            </a:r>
          </a:p>
        </p:txBody>
      </p:sp>
      <p:sp>
        <p:nvSpPr>
          <p:cNvPr id="4" name="Slide Number Placeholder 3"/>
          <p:cNvSpPr>
            <a:spLocks noGrp="1"/>
          </p:cNvSpPr>
          <p:nvPr>
            <p:ph type="sldNum" sz="quarter" idx="5"/>
          </p:nvPr>
        </p:nvSpPr>
        <p:spPr/>
        <p:txBody>
          <a:bodyPr/>
          <a:lstStyle/>
          <a:p>
            <a:fld id="{FFBCAD02-0C33-4E95-B20B-9B55D0BEA1D2}" type="slidenum">
              <a:rPr lang="en-US" smtClean="0"/>
              <a:pPr/>
              <a:t>52</a:t>
            </a:fld>
            <a:endParaRPr lang="en-US"/>
          </a:p>
        </p:txBody>
      </p:sp>
    </p:spTree>
    <p:extLst>
      <p:ext uri="{BB962C8B-B14F-4D97-AF65-F5344CB8AC3E}">
        <p14:creationId xmlns:p14="http://schemas.microsoft.com/office/powerpoint/2010/main" val="5350068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lesson on proofing a standard.  </a:t>
            </a:r>
          </a:p>
        </p:txBody>
      </p:sp>
      <p:sp>
        <p:nvSpPr>
          <p:cNvPr id="4" name="Slide Number Placeholder 3"/>
          <p:cNvSpPr>
            <a:spLocks noGrp="1"/>
          </p:cNvSpPr>
          <p:nvPr>
            <p:ph type="sldNum" sz="quarter" idx="5"/>
          </p:nvPr>
        </p:nvSpPr>
        <p:spPr/>
        <p:txBody>
          <a:bodyPr/>
          <a:lstStyle/>
          <a:p>
            <a:fld id="{FFBCAD02-0C33-4E95-B20B-9B55D0BEA1D2}" type="slidenum">
              <a:rPr lang="en-US" smtClean="0"/>
              <a:pPr/>
              <a:t>53</a:t>
            </a:fld>
            <a:endParaRPr lang="en-US"/>
          </a:p>
        </p:txBody>
      </p:sp>
    </p:spTree>
    <p:extLst>
      <p:ext uri="{BB962C8B-B14F-4D97-AF65-F5344CB8AC3E}">
        <p14:creationId xmlns:p14="http://schemas.microsoft.com/office/powerpoint/2010/main" val="4227494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BCAD02-0C33-4E95-B20B-9B55D0BEA1D2}" type="slidenum">
              <a:rPr lang="en-US" smtClean="0"/>
              <a:pPr/>
              <a:t>55</a:t>
            </a:fld>
            <a:endParaRPr lang="en-US"/>
          </a:p>
        </p:txBody>
      </p:sp>
    </p:spTree>
    <p:extLst>
      <p:ext uri="{BB962C8B-B14F-4D97-AF65-F5344CB8AC3E}">
        <p14:creationId xmlns:p14="http://schemas.microsoft.com/office/powerpoint/2010/main" val="3266464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CD719-C6FB-540C-1DBF-079D87B26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B67F8-D6BE-56D9-934C-350A27AC7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E7051-FB82-A2CA-ABE3-00583C59857D}"/>
              </a:ext>
            </a:extLst>
          </p:cNvPr>
          <p:cNvSpPr>
            <a:spLocks noGrp="1"/>
          </p:cNvSpPr>
          <p:nvPr>
            <p:ph type="body" idx="1"/>
          </p:nvPr>
        </p:nvSpPr>
        <p:spPr/>
        <p:txBody>
          <a:bodyPr/>
          <a:lstStyle/>
          <a:p>
            <a:r>
              <a:rPr lang="en-US"/>
              <a:t>R Average of 10 assessments per cohort (spring / fall).  At least three additional assessors for each assessment = opportunity for 60 assessors per year.  Historically, because those who do good work get rewarded with additional work, the Accreditation program has relied on a small group of assessors who have become very proficient at their work.   </a:t>
            </a:r>
          </a:p>
          <a:p>
            <a:endParaRPr lang="en-US"/>
          </a:p>
          <a:p>
            <a:r>
              <a:rPr lang="en-US"/>
              <a:t>Assessors are assigned standards as part of a virtual assessment.  Assignments are generally chapters with the range between 2 to 5 chapters.  During the virtual assessment, assessors evaluate proofs provided by the agency to determine whether or not the agency meets the proof requirements set out in the Proof of Compliance Requirements guide provided.  Time commitment really depends on your level of experience and the degree to which you can ward off distractions to ensure your work gets done.  Assessments are open for 7 days (5 business) and assessors usually take no more than ½ day to complete their work.  </a:t>
            </a:r>
          </a:p>
        </p:txBody>
      </p:sp>
      <p:sp>
        <p:nvSpPr>
          <p:cNvPr id="4" name="Slide Number Placeholder 3">
            <a:extLst>
              <a:ext uri="{FF2B5EF4-FFF2-40B4-BE49-F238E27FC236}">
                <a16:creationId xmlns:a16="http://schemas.microsoft.com/office/drawing/2014/main" id="{88761743-647F-2CE9-9526-D1B64B740940}"/>
              </a:ext>
            </a:extLst>
          </p:cNvPr>
          <p:cNvSpPr>
            <a:spLocks noGrp="1"/>
          </p:cNvSpPr>
          <p:nvPr>
            <p:ph type="sldNum" sz="quarter" idx="5"/>
          </p:nvPr>
        </p:nvSpPr>
        <p:spPr/>
        <p:txBody>
          <a:bodyPr/>
          <a:lstStyle/>
          <a:p>
            <a:fld id="{FFBCAD02-0C33-4E95-B20B-9B55D0BEA1D2}" type="slidenum">
              <a:rPr lang="en-US" smtClean="0"/>
              <a:pPr/>
              <a:t>57</a:t>
            </a:fld>
            <a:endParaRPr lang="en-US"/>
          </a:p>
        </p:txBody>
      </p:sp>
    </p:spTree>
    <p:extLst>
      <p:ext uri="{BB962C8B-B14F-4D97-AF65-F5344CB8AC3E}">
        <p14:creationId xmlns:p14="http://schemas.microsoft.com/office/powerpoint/2010/main" val="35627458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7662-0D6F-88EC-683B-7E6D8D89D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444B0-D5B8-3C0B-642B-D48465C84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1E38E-DBE0-3692-CCFE-E62B768D466B}"/>
              </a:ext>
            </a:extLst>
          </p:cNvPr>
          <p:cNvSpPr>
            <a:spLocks noGrp="1"/>
          </p:cNvSpPr>
          <p:nvPr>
            <p:ph type="body" idx="1"/>
          </p:nvPr>
        </p:nvSpPr>
        <p:spPr/>
        <p:txBody>
          <a:bodyPr/>
          <a:lstStyle/>
          <a:p>
            <a:r>
              <a:rPr lang="en-US"/>
              <a:t>Need to make reference to where this document is located and this location is where the most updated version is kept.</a:t>
            </a:r>
          </a:p>
        </p:txBody>
      </p:sp>
      <p:sp>
        <p:nvSpPr>
          <p:cNvPr id="4" name="Slide Number Placeholder 3">
            <a:extLst>
              <a:ext uri="{FF2B5EF4-FFF2-40B4-BE49-F238E27FC236}">
                <a16:creationId xmlns:a16="http://schemas.microsoft.com/office/drawing/2014/main" id="{EFA6A0EB-86B9-B8F4-7DF1-ECF1311F1C54}"/>
              </a:ext>
            </a:extLst>
          </p:cNvPr>
          <p:cNvSpPr>
            <a:spLocks noGrp="1"/>
          </p:cNvSpPr>
          <p:nvPr>
            <p:ph type="sldNum" sz="quarter" idx="5"/>
          </p:nvPr>
        </p:nvSpPr>
        <p:spPr/>
        <p:txBody>
          <a:bodyPr/>
          <a:lstStyle/>
          <a:p>
            <a:fld id="{FFBCAD02-0C33-4E95-B20B-9B55D0BEA1D2}" type="slidenum">
              <a:rPr lang="en-US" smtClean="0"/>
              <a:pPr/>
              <a:t>59</a:t>
            </a:fld>
            <a:endParaRPr lang="en-US"/>
          </a:p>
        </p:txBody>
      </p:sp>
    </p:spTree>
    <p:extLst>
      <p:ext uri="{BB962C8B-B14F-4D97-AF65-F5344CB8AC3E}">
        <p14:creationId xmlns:p14="http://schemas.microsoft.com/office/powerpoint/2010/main" val="35584812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9E2A7-F2A8-FC32-D47D-571753DE5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BEAF6A-7428-28A7-4A59-56EB9C4814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51C8A8-5D72-3011-F3D8-E67DAC8D5A2F}"/>
              </a:ext>
            </a:extLst>
          </p:cNvPr>
          <p:cNvSpPr>
            <a:spLocks noGrp="1"/>
          </p:cNvSpPr>
          <p:nvPr>
            <p:ph type="body" idx="1"/>
          </p:nvPr>
        </p:nvSpPr>
        <p:spPr/>
        <p:txBody>
          <a:bodyPr/>
          <a:lstStyle/>
          <a:p>
            <a:r>
              <a:rPr lang="en-US"/>
              <a:t>Need to make reference to where this document is located and this location is where the most updated version is kept.</a:t>
            </a:r>
          </a:p>
        </p:txBody>
      </p:sp>
      <p:sp>
        <p:nvSpPr>
          <p:cNvPr id="4" name="Slide Number Placeholder 3">
            <a:extLst>
              <a:ext uri="{FF2B5EF4-FFF2-40B4-BE49-F238E27FC236}">
                <a16:creationId xmlns:a16="http://schemas.microsoft.com/office/drawing/2014/main" id="{BE081C93-97B4-FFF8-C404-EDE43C9EF54D}"/>
              </a:ext>
            </a:extLst>
          </p:cNvPr>
          <p:cNvSpPr>
            <a:spLocks noGrp="1"/>
          </p:cNvSpPr>
          <p:nvPr>
            <p:ph type="sldNum" sz="quarter" idx="5"/>
          </p:nvPr>
        </p:nvSpPr>
        <p:spPr/>
        <p:txBody>
          <a:bodyPr/>
          <a:lstStyle/>
          <a:p>
            <a:fld id="{FFBCAD02-0C33-4E95-B20B-9B55D0BEA1D2}" type="slidenum">
              <a:rPr lang="en-US" smtClean="0"/>
              <a:pPr/>
              <a:t>60</a:t>
            </a:fld>
            <a:endParaRPr lang="en-US"/>
          </a:p>
        </p:txBody>
      </p:sp>
    </p:spTree>
    <p:extLst>
      <p:ext uri="{BB962C8B-B14F-4D97-AF65-F5344CB8AC3E}">
        <p14:creationId xmlns:p14="http://schemas.microsoft.com/office/powerpoint/2010/main" val="22511157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BCAD02-0C33-4E95-B20B-9B55D0BEA1D2}" type="slidenum">
              <a:rPr lang="en-US" smtClean="0"/>
              <a:pPr/>
              <a:t>64</a:t>
            </a:fld>
            <a:endParaRPr lang="en-US"/>
          </a:p>
        </p:txBody>
      </p:sp>
    </p:spTree>
    <p:extLst>
      <p:ext uri="{BB962C8B-B14F-4D97-AF65-F5344CB8AC3E}">
        <p14:creationId xmlns:p14="http://schemas.microsoft.com/office/powerpoint/2010/main" val="2035645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B6AF2-13D4-A14B-4E09-E96F3E1C2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F059D-81CD-BFDA-ED1B-6DEC7E3A1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DE3781-E0D9-4A95-53FE-44C87B9767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9BEA7F-F153-35CE-824E-D946817237AC}"/>
              </a:ext>
            </a:extLst>
          </p:cNvPr>
          <p:cNvSpPr>
            <a:spLocks noGrp="1"/>
          </p:cNvSpPr>
          <p:nvPr>
            <p:ph type="sldNum" sz="quarter" idx="5"/>
          </p:nvPr>
        </p:nvSpPr>
        <p:spPr/>
        <p:txBody>
          <a:bodyPr/>
          <a:lstStyle/>
          <a:p>
            <a:fld id="{FFBCAD02-0C33-4E95-B20B-9B55D0BEA1D2}" type="slidenum">
              <a:rPr lang="en-US" smtClean="0"/>
              <a:pPr/>
              <a:t>69</a:t>
            </a:fld>
            <a:endParaRPr lang="en-US"/>
          </a:p>
        </p:txBody>
      </p:sp>
    </p:spTree>
    <p:extLst>
      <p:ext uri="{BB962C8B-B14F-4D97-AF65-F5344CB8AC3E}">
        <p14:creationId xmlns:p14="http://schemas.microsoft.com/office/powerpoint/2010/main" val="3977642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07F02-6B59-ABCA-3FA1-F87479DA5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61D5A8-5708-9D01-D66B-53833A89C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EC411-EBA3-ACDD-46C8-72CC5611EA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165525-D6D4-CCCA-1605-8E876121E2A4}"/>
              </a:ext>
            </a:extLst>
          </p:cNvPr>
          <p:cNvSpPr>
            <a:spLocks noGrp="1"/>
          </p:cNvSpPr>
          <p:nvPr>
            <p:ph type="sldNum" sz="quarter" idx="5"/>
          </p:nvPr>
        </p:nvSpPr>
        <p:spPr/>
        <p:txBody>
          <a:bodyPr/>
          <a:lstStyle/>
          <a:p>
            <a:fld id="{FFBCAD02-0C33-4E95-B20B-9B55D0BEA1D2}" type="slidenum">
              <a:rPr lang="en-US" smtClean="0"/>
              <a:pPr/>
              <a:t>70</a:t>
            </a:fld>
            <a:endParaRPr lang="en-US"/>
          </a:p>
        </p:txBody>
      </p:sp>
    </p:spTree>
    <p:extLst>
      <p:ext uri="{BB962C8B-B14F-4D97-AF65-F5344CB8AC3E}">
        <p14:creationId xmlns:p14="http://schemas.microsoft.com/office/powerpoint/2010/main" val="17560489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FF33C-167C-38B0-DCB7-DD6056AE2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57287-8A22-7B97-828F-CDE0C3C81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85215-AD6F-500D-02C2-5A01E25B01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B8C6A6-7FD9-3521-FDCA-88C81F7B2DB7}"/>
              </a:ext>
            </a:extLst>
          </p:cNvPr>
          <p:cNvSpPr>
            <a:spLocks noGrp="1"/>
          </p:cNvSpPr>
          <p:nvPr>
            <p:ph type="sldNum" sz="quarter" idx="5"/>
          </p:nvPr>
        </p:nvSpPr>
        <p:spPr/>
        <p:txBody>
          <a:bodyPr/>
          <a:lstStyle/>
          <a:p>
            <a:fld id="{FFBCAD02-0C33-4E95-B20B-9B55D0BEA1D2}" type="slidenum">
              <a:rPr lang="en-US" smtClean="0"/>
              <a:pPr/>
              <a:t>71</a:t>
            </a:fld>
            <a:endParaRPr lang="en-US"/>
          </a:p>
        </p:txBody>
      </p:sp>
    </p:spTree>
    <p:extLst>
      <p:ext uri="{BB962C8B-B14F-4D97-AF65-F5344CB8AC3E}">
        <p14:creationId xmlns:p14="http://schemas.microsoft.com/office/powerpoint/2010/main" val="12465828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aterm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295400" y="2514600"/>
            <a:ext cx="6858000" cy="457200"/>
          </a:xfrm>
        </p:spPr>
        <p:txBody>
          <a:bodyPr>
            <a:noAutofit/>
          </a:bodyPr>
          <a:lstStyle>
            <a:lvl1pPr marL="0" indent="0" algn="l">
              <a:buNone/>
              <a:defRPr sz="2200">
                <a:solidFill>
                  <a:srgbClr val="404040"/>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of Presentation</a:t>
            </a:r>
          </a:p>
        </p:txBody>
      </p:sp>
      <p:sp>
        <p:nvSpPr>
          <p:cNvPr id="13" name="Text Placeholder 3"/>
          <p:cNvSpPr>
            <a:spLocks noGrp="1"/>
          </p:cNvSpPr>
          <p:nvPr>
            <p:ph type="body" sz="half" idx="2" hasCustomPrompt="1"/>
          </p:nvPr>
        </p:nvSpPr>
        <p:spPr>
          <a:xfrm>
            <a:off x="1295400" y="3733800"/>
            <a:ext cx="3008313" cy="1600200"/>
          </a:xfrm>
        </p:spPr>
        <p:txBody>
          <a:bodyPr>
            <a:noAutofit/>
          </a:bodyPr>
          <a:lstStyle>
            <a:lvl1pPr marL="0" indent="0">
              <a:spcBef>
                <a:spcPts val="0"/>
              </a:spcBef>
              <a:buNone/>
              <a:defRPr sz="2000">
                <a:solidFill>
                  <a:srgbClr val="404040"/>
                </a:solidFill>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Presenter(s)</a:t>
            </a:r>
          </a:p>
        </p:txBody>
      </p:sp>
      <p:sp>
        <p:nvSpPr>
          <p:cNvPr id="14" name="Text Placeholder 3"/>
          <p:cNvSpPr>
            <a:spLocks noGrp="1"/>
          </p:cNvSpPr>
          <p:nvPr>
            <p:ph type="body" sz="half" idx="13" hasCustomPrompt="1"/>
          </p:nvPr>
        </p:nvSpPr>
        <p:spPr>
          <a:xfrm>
            <a:off x="1295400" y="5943600"/>
            <a:ext cx="3008313" cy="457200"/>
          </a:xfrm>
        </p:spPr>
        <p:txBody>
          <a:bodyPr>
            <a:noAutofit/>
          </a:bodyPr>
          <a:lstStyle>
            <a:lvl1pPr marL="0" indent="0">
              <a:buNone/>
              <a:defRPr sz="1800">
                <a:solidFill>
                  <a:srgbClr val="000000"/>
                </a:solidFill>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Month, Day, Year</a:t>
            </a:r>
          </a:p>
        </p:txBody>
      </p:sp>
      <p:sp>
        <p:nvSpPr>
          <p:cNvPr id="20" name="Title 19"/>
          <p:cNvSpPr>
            <a:spLocks noGrp="1"/>
          </p:cNvSpPr>
          <p:nvPr>
            <p:ph type="title" hasCustomPrompt="1"/>
          </p:nvPr>
        </p:nvSpPr>
        <p:spPr>
          <a:xfrm>
            <a:off x="1295400" y="1752600"/>
            <a:ext cx="6858000" cy="533400"/>
          </a:xfrm>
        </p:spPr>
        <p:txBody>
          <a:bodyPr>
            <a:noAutofit/>
          </a:bodyPr>
          <a:lstStyle>
            <a:lvl1pPr algn="l">
              <a:defRPr sz="2600" b="1"/>
            </a:lvl1pPr>
          </a:lstStyle>
          <a:p>
            <a:r>
              <a:rPr lang="en-US"/>
              <a:t>Title of Presentation</a:t>
            </a: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No Waterm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295400" y="2514600"/>
            <a:ext cx="6400800" cy="457200"/>
          </a:xfrm>
        </p:spPr>
        <p:txBody>
          <a:bodyPr>
            <a:noAutofit/>
          </a:bodyPr>
          <a:lstStyle>
            <a:lvl1pPr marL="0" indent="0" algn="l">
              <a:buNone/>
              <a:defRPr sz="2200">
                <a:solidFill>
                  <a:srgbClr val="000000"/>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of Presentation</a:t>
            </a:r>
          </a:p>
        </p:txBody>
      </p:sp>
      <p:sp>
        <p:nvSpPr>
          <p:cNvPr id="13" name="Text Placeholder 3"/>
          <p:cNvSpPr>
            <a:spLocks noGrp="1"/>
          </p:cNvSpPr>
          <p:nvPr>
            <p:ph type="body" sz="half" idx="2" hasCustomPrompt="1"/>
          </p:nvPr>
        </p:nvSpPr>
        <p:spPr>
          <a:xfrm>
            <a:off x="1295400" y="3733800"/>
            <a:ext cx="4419600" cy="1600200"/>
          </a:xfrm>
        </p:spPr>
        <p:txBody>
          <a:bodyPr>
            <a:noAutofit/>
          </a:bodyPr>
          <a:lstStyle>
            <a:lvl1pPr marL="0" indent="0">
              <a:spcBef>
                <a:spcPts val="0"/>
              </a:spcBef>
              <a:buNone/>
              <a:defRPr sz="2000">
                <a:solidFill>
                  <a:srgbClr val="404040"/>
                </a:solidFill>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Presenter(s)</a:t>
            </a:r>
          </a:p>
        </p:txBody>
      </p:sp>
      <p:sp>
        <p:nvSpPr>
          <p:cNvPr id="14" name="Text Placeholder 3"/>
          <p:cNvSpPr>
            <a:spLocks noGrp="1"/>
          </p:cNvSpPr>
          <p:nvPr>
            <p:ph type="body" sz="half" idx="13" hasCustomPrompt="1"/>
          </p:nvPr>
        </p:nvSpPr>
        <p:spPr>
          <a:xfrm>
            <a:off x="1295400" y="5943600"/>
            <a:ext cx="3008313" cy="457200"/>
          </a:xfrm>
        </p:spPr>
        <p:txBody>
          <a:bodyPr>
            <a:noAutofit/>
          </a:bodyPr>
          <a:lstStyle>
            <a:lvl1pPr marL="0" indent="0">
              <a:buNone/>
              <a:defRPr sz="1800">
                <a:solidFill>
                  <a:srgbClr val="000000"/>
                </a:solidFill>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Month, Day, Year</a:t>
            </a:r>
          </a:p>
        </p:txBody>
      </p:sp>
      <p:sp>
        <p:nvSpPr>
          <p:cNvPr id="20" name="Title 19"/>
          <p:cNvSpPr>
            <a:spLocks noGrp="1"/>
          </p:cNvSpPr>
          <p:nvPr>
            <p:ph type="title" hasCustomPrompt="1"/>
          </p:nvPr>
        </p:nvSpPr>
        <p:spPr>
          <a:xfrm>
            <a:off x="1295400" y="1752600"/>
            <a:ext cx="8229600" cy="685800"/>
          </a:xfrm>
        </p:spPr>
        <p:txBody>
          <a:bodyPr>
            <a:noAutofit/>
          </a:bodyPr>
          <a:lstStyle>
            <a:lvl1pPr algn="l">
              <a:defRPr sz="2600" b="1">
                <a:solidFill>
                  <a:srgbClr val="000000"/>
                </a:solidFill>
              </a:defRPr>
            </a:lvl1pPr>
          </a:lstStyle>
          <a:p>
            <a:r>
              <a:rPr lang="en-US"/>
              <a:t>Title of Presentation</a:t>
            </a: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 Slide with Waterm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4800"/>
            <a:ext cx="8229600" cy="1143000"/>
          </a:xfrm>
        </p:spPr>
        <p:txBody>
          <a:bodyPr/>
          <a:lstStyle>
            <a:lvl1pPr>
              <a:defRPr/>
            </a:lvl1pPr>
          </a:lstStyle>
          <a:p>
            <a:r>
              <a:rPr lang="en-US"/>
              <a:t>Click to Add Title</a:t>
            </a:r>
          </a:p>
        </p:txBody>
      </p:sp>
      <p:sp>
        <p:nvSpPr>
          <p:cNvPr id="3" name="Content Placeholder 2"/>
          <p:cNvSpPr>
            <a:spLocks noGrp="1"/>
          </p:cNvSpPr>
          <p:nvPr>
            <p:ph idx="1" hasCustomPrompt="1"/>
          </p:nvPr>
        </p:nvSpPr>
        <p:spPr>
          <a:xfrm>
            <a:off x="457200" y="1417637"/>
            <a:ext cx="8229600" cy="4525963"/>
          </a:xfrm>
        </p:spPr>
        <p:txBody>
          <a:bodyPr/>
          <a:lstStyle>
            <a:lvl1pPr>
              <a:spcBef>
                <a:spcPts val="1200"/>
              </a:spcBef>
              <a:defRPr sz="2800">
                <a:latin typeface="Calibri" panose="020F0502020204030204" pitchFamily="34" charset="0"/>
                <a:cs typeface="Calibri" panose="020F0502020204030204" pitchFamily="34" charset="0"/>
              </a:defRPr>
            </a:lvl1pPr>
            <a:lvl2pPr>
              <a:spcBef>
                <a:spcPts val="1000"/>
              </a:spcBef>
              <a:defRPr sz="2600">
                <a:latin typeface="Calibri" panose="020F0502020204030204" pitchFamily="34" charset="0"/>
                <a:cs typeface="Calibri" panose="020F0502020204030204" pitchFamily="34" charset="0"/>
              </a:defRPr>
            </a:lvl2pPr>
            <a:lvl3pPr>
              <a:spcBef>
                <a:spcPts val="1000"/>
              </a:spcBef>
              <a:defRPr sz="2400">
                <a:latin typeface="Calibri" panose="020F0502020204030204" pitchFamily="34" charset="0"/>
                <a:cs typeface="Calibri" panose="020F0502020204030204" pitchFamily="34" charset="0"/>
              </a:defRPr>
            </a:lvl3pPr>
            <a:lvl4pPr>
              <a:spcBef>
                <a:spcPts val="1000"/>
              </a:spcBef>
              <a:defRPr sz="2200">
                <a:latin typeface="Calibri" panose="020F0502020204030204" pitchFamily="34" charset="0"/>
                <a:cs typeface="Calibri" panose="020F0502020204030204" pitchFamily="34" charset="0"/>
              </a:defRPr>
            </a:lvl4pPr>
          </a:lstStyle>
          <a:p>
            <a:pPr lvl="0"/>
            <a:r>
              <a:rPr lang="en-US"/>
              <a:t>Click to Add Text</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Bullet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4800"/>
            <a:ext cx="8229600" cy="1143000"/>
          </a:xfrm>
        </p:spPr>
        <p:txBody>
          <a:bodyPr/>
          <a:lstStyle>
            <a:lvl1pPr>
              <a:defRPr/>
            </a:lvl1pPr>
          </a:lstStyle>
          <a:p>
            <a:r>
              <a:rPr lang="en-US"/>
              <a:t>Click to Add Title</a:t>
            </a:r>
          </a:p>
        </p:txBody>
      </p:sp>
      <p:sp>
        <p:nvSpPr>
          <p:cNvPr id="3" name="Content Placeholder 2"/>
          <p:cNvSpPr>
            <a:spLocks noGrp="1"/>
          </p:cNvSpPr>
          <p:nvPr>
            <p:ph idx="1" hasCustomPrompt="1"/>
          </p:nvPr>
        </p:nvSpPr>
        <p:spPr>
          <a:xfrm>
            <a:off x="457200" y="1417637"/>
            <a:ext cx="8229600" cy="4525963"/>
          </a:xfrm>
        </p:spPr>
        <p:txBody>
          <a:bodyPr/>
          <a:lstStyle>
            <a:lvl1pPr>
              <a:spcBef>
                <a:spcPts val="1200"/>
              </a:spcBef>
              <a:defRPr sz="2800">
                <a:latin typeface="Calibri" panose="020F0502020204030204" pitchFamily="34" charset="0"/>
                <a:cs typeface="Calibri" panose="020F0502020204030204" pitchFamily="34" charset="0"/>
              </a:defRPr>
            </a:lvl1pPr>
            <a:lvl2pPr>
              <a:spcBef>
                <a:spcPts val="1000"/>
              </a:spcBef>
              <a:defRPr sz="2600">
                <a:latin typeface="Calibri" panose="020F0502020204030204" pitchFamily="34" charset="0"/>
                <a:cs typeface="Calibri" panose="020F0502020204030204" pitchFamily="34" charset="0"/>
              </a:defRPr>
            </a:lvl2pPr>
            <a:lvl3pPr>
              <a:spcBef>
                <a:spcPts val="1000"/>
              </a:spcBef>
              <a:defRPr sz="2400">
                <a:latin typeface="Calibri" panose="020F0502020204030204" pitchFamily="34" charset="0"/>
                <a:cs typeface="Calibri" panose="020F0502020204030204" pitchFamily="34" charset="0"/>
              </a:defRPr>
            </a:lvl3pPr>
            <a:lvl4pPr>
              <a:spcBef>
                <a:spcPts val="1000"/>
              </a:spcBef>
              <a:defRPr sz="2200">
                <a:latin typeface="Calibri" panose="020F0502020204030204" pitchFamily="34" charset="0"/>
                <a:cs typeface="Calibri" panose="020F0502020204030204" pitchFamily="34" charset="0"/>
              </a:defRPr>
            </a:lvl4pPr>
          </a:lstStyle>
          <a:p>
            <a:pPr lvl="0"/>
            <a:r>
              <a:rPr lang="en-US"/>
              <a:t>Click to Add Text</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extLst>
      <p:ext uri="{BB962C8B-B14F-4D97-AF65-F5344CB8AC3E}">
        <p14:creationId xmlns:p14="http://schemas.microsoft.com/office/powerpoint/2010/main" val="3090421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raphic Slid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Add Title</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extLst>
      <p:ext uri="{BB962C8B-B14F-4D97-AF65-F5344CB8AC3E}">
        <p14:creationId xmlns:p14="http://schemas.microsoft.com/office/powerpoint/2010/main" val="337649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ic Slid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Add Title</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no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4800"/>
            <a:ext cx="8229600" cy="1143000"/>
          </a:xfrm>
        </p:spPr>
        <p:txBody>
          <a:bodyPr/>
          <a:lstStyle>
            <a:lvl1pPr>
              <a:defRPr/>
            </a:lvl1pPr>
          </a:lstStyle>
          <a:p>
            <a:r>
              <a:rPr lang="en-US"/>
              <a:t>Click to Add Title</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
        <p:nvSpPr>
          <p:cNvPr id="8" name="Text Placeholder 3"/>
          <p:cNvSpPr>
            <a:spLocks noGrp="1"/>
          </p:cNvSpPr>
          <p:nvPr>
            <p:ph type="body" sz="half" idx="2" hasCustomPrompt="1"/>
          </p:nvPr>
        </p:nvSpPr>
        <p:spPr>
          <a:xfrm>
            <a:off x="457200" y="1435100"/>
            <a:ext cx="8229600" cy="4691063"/>
          </a:xfrm>
        </p:spPr>
        <p:txBody>
          <a:bodyPr>
            <a:noAutofit/>
          </a:bodyPr>
          <a:lstStyle>
            <a:lvl1pPr marL="0" indent="0">
              <a:lnSpc>
                <a:spcPts val="3000"/>
              </a:lnSpc>
              <a:spcBef>
                <a:spcPts val="1400"/>
              </a:spcBef>
              <a:buNone/>
              <a:defRPr sz="3200">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Text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Slide (no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4800"/>
            <a:ext cx="8229600" cy="1143000"/>
          </a:xfrm>
        </p:spPr>
        <p:txBody>
          <a:bodyPr/>
          <a:lstStyle>
            <a:lvl1pPr>
              <a:defRPr/>
            </a:lvl1pPr>
          </a:lstStyle>
          <a:p>
            <a:r>
              <a:rPr lang="en-US"/>
              <a:t>Click to Add Title</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
        <p:nvSpPr>
          <p:cNvPr id="8" name="Text Placeholder 3"/>
          <p:cNvSpPr>
            <a:spLocks noGrp="1"/>
          </p:cNvSpPr>
          <p:nvPr>
            <p:ph type="body" sz="half" idx="2" hasCustomPrompt="1"/>
          </p:nvPr>
        </p:nvSpPr>
        <p:spPr>
          <a:xfrm>
            <a:off x="457200" y="1435100"/>
            <a:ext cx="8229600" cy="4691063"/>
          </a:xfrm>
        </p:spPr>
        <p:txBody>
          <a:bodyPr>
            <a:noAutofit/>
          </a:bodyPr>
          <a:lstStyle>
            <a:lvl1pPr marL="0" indent="0">
              <a:lnSpc>
                <a:spcPts val="3000"/>
              </a:lnSpc>
              <a:spcBef>
                <a:spcPts val="1400"/>
              </a:spcBef>
              <a:buNone/>
              <a:defRPr sz="3200">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Text</a:t>
            </a:r>
          </a:p>
        </p:txBody>
      </p:sp>
    </p:spTree>
    <p:extLst>
      <p:ext uri="{BB962C8B-B14F-4D97-AF65-F5344CB8AC3E}">
        <p14:creationId xmlns:p14="http://schemas.microsoft.com/office/powerpoint/2010/main" val="1043455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Slide Text/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Add Title</a:t>
            </a:r>
          </a:p>
        </p:txBody>
      </p:sp>
      <p:sp>
        <p:nvSpPr>
          <p:cNvPr id="3" name="Text Placeholder 2"/>
          <p:cNvSpPr>
            <a:spLocks noGrp="1"/>
          </p:cNvSpPr>
          <p:nvPr>
            <p:ph type="body" idx="1" hasCustomPrompt="1"/>
          </p:nvPr>
        </p:nvSpPr>
        <p:spPr>
          <a:xfrm>
            <a:off x="457200" y="1295400"/>
            <a:ext cx="4040188" cy="639762"/>
          </a:xfrm>
        </p:spPr>
        <p:txBody>
          <a:bodyPr anchor="b"/>
          <a:lstStyle>
            <a:lvl1pPr marL="0" indent="0">
              <a:buNone/>
              <a:defRPr sz="2400" b="1">
                <a:solidFill>
                  <a:srgbClr val="347A44"/>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Title</a:t>
            </a:r>
          </a:p>
        </p:txBody>
      </p:sp>
      <p:sp>
        <p:nvSpPr>
          <p:cNvPr id="4" name="Content Placeholder 3"/>
          <p:cNvSpPr>
            <a:spLocks noGrp="1"/>
          </p:cNvSpPr>
          <p:nvPr>
            <p:ph sz="half" idx="2" hasCustomPrompt="1"/>
          </p:nvPr>
        </p:nvSpPr>
        <p:spPr>
          <a:xfrm>
            <a:off x="457200" y="2174875"/>
            <a:ext cx="4040188" cy="3951288"/>
          </a:xfrm>
        </p:spPr>
        <p:txBody>
          <a:bodyPr/>
          <a:lstStyle>
            <a:lvl1pPr>
              <a:defRPr sz="2400">
                <a:latin typeface="Calibri" panose="020F0502020204030204" pitchFamily="34" charset="0"/>
                <a:cs typeface="Calibri" panose="020F0502020204030204" pitchFamily="34" charset="0"/>
              </a:defRPr>
            </a:lvl1pPr>
            <a:lvl2pPr>
              <a:defRPr sz="22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600"/>
            </a:lvl5pPr>
            <a:lvl6pPr>
              <a:defRPr sz="1600"/>
            </a:lvl6pPr>
            <a:lvl7pPr>
              <a:defRPr sz="1600"/>
            </a:lvl7pPr>
            <a:lvl8pPr>
              <a:defRPr sz="1600"/>
            </a:lvl8pPr>
            <a:lvl9pPr>
              <a:defRPr sz="1600"/>
            </a:lvl9pPr>
          </a:lstStyle>
          <a:p>
            <a:pPr lvl="0"/>
            <a:r>
              <a:rPr lang="en-US"/>
              <a:t>Click to Add Text/Graphic</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hasCustomPrompt="1"/>
          </p:nvPr>
        </p:nvSpPr>
        <p:spPr>
          <a:xfrm>
            <a:off x="4645025" y="1295400"/>
            <a:ext cx="4041775" cy="639762"/>
          </a:xfrm>
        </p:spPr>
        <p:txBody>
          <a:bodyPr anchor="b"/>
          <a:lstStyle>
            <a:lvl1pPr marL="0" indent="0">
              <a:buNone/>
              <a:defRPr sz="2400" b="1">
                <a:solidFill>
                  <a:srgbClr val="347A44"/>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Title</a:t>
            </a:r>
          </a:p>
        </p:txBody>
      </p:sp>
      <p:sp>
        <p:nvSpPr>
          <p:cNvPr id="6" name="Content Placeholder 5"/>
          <p:cNvSpPr>
            <a:spLocks noGrp="1"/>
          </p:cNvSpPr>
          <p:nvPr>
            <p:ph sz="quarter" idx="4" hasCustomPrompt="1"/>
          </p:nvPr>
        </p:nvSpPr>
        <p:spPr>
          <a:xfrm>
            <a:off x="4645025" y="2174875"/>
            <a:ext cx="4041775" cy="3951288"/>
          </a:xfrm>
        </p:spPr>
        <p:txBody>
          <a:bodyPr/>
          <a:lstStyle>
            <a:lvl1pPr>
              <a:defRPr sz="2400">
                <a:latin typeface="Calibri" panose="020F0502020204030204" pitchFamily="34" charset="0"/>
                <a:cs typeface="Calibri" panose="020F0502020204030204" pitchFamily="34" charset="0"/>
              </a:defRPr>
            </a:lvl1pPr>
            <a:lvl2pPr>
              <a:defRPr sz="22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600"/>
            </a:lvl5pPr>
            <a:lvl6pPr>
              <a:defRPr sz="1600"/>
            </a:lvl6pPr>
            <a:lvl7pPr>
              <a:defRPr sz="1600"/>
            </a:lvl7pPr>
            <a:lvl8pPr>
              <a:defRPr sz="1600"/>
            </a:lvl8pPr>
            <a:lvl9pPr>
              <a:defRPr sz="1600"/>
            </a:lvl9pPr>
          </a:lstStyle>
          <a:p>
            <a:pPr lvl="0"/>
            <a:r>
              <a:rPr lang="en-US"/>
              <a:t>Click to Add Text/Graphic</a:t>
            </a:r>
          </a:p>
          <a:p>
            <a:pPr lvl="1"/>
            <a:r>
              <a:rPr lang="en-US"/>
              <a:t>Second level</a:t>
            </a:r>
          </a:p>
          <a:p>
            <a:pPr lvl="2"/>
            <a:r>
              <a:rPr lang="en-US"/>
              <a:t>Third level</a:t>
            </a:r>
          </a:p>
          <a:p>
            <a:pPr lvl="3"/>
            <a:r>
              <a:rPr lang="en-US"/>
              <a:t>Fourth level</a:t>
            </a:r>
          </a:p>
        </p:txBody>
      </p:sp>
      <p:sp>
        <p:nvSpPr>
          <p:cNvPr id="9" name="Slide Number Placeholder 8"/>
          <p:cNvSpPr>
            <a:spLocks noGrp="1"/>
          </p:cNvSpPr>
          <p:nvPr>
            <p:ph type="sldNum" sz="quarter" idx="12"/>
          </p:nvPr>
        </p:nvSpPr>
        <p:spPr/>
        <p:txBody>
          <a:bodyPr/>
          <a:lstStyle/>
          <a:p>
            <a:fld id="{E652699A-549B-45A1-BA81-4020695B5A3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1_Comparison Slide Text/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Add Title</a:t>
            </a:r>
          </a:p>
        </p:txBody>
      </p:sp>
      <p:sp>
        <p:nvSpPr>
          <p:cNvPr id="3" name="Text Placeholder 2"/>
          <p:cNvSpPr>
            <a:spLocks noGrp="1"/>
          </p:cNvSpPr>
          <p:nvPr>
            <p:ph type="body" idx="1" hasCustomPrompt="1"/>
          </p:nvPr>
        </p:nvSpPr>
        <p:spPr>
          <a:xfrm>
            <a:off x="457200" y="1295400"/>
            <a:ext cx="4040188" cy="639762"/>
          </a:xfrm>
        </p:spPr>
        <p:txBody>
          <a:bodyPr anchor="b"/>
          <a:lstStyle>
            <a:lvl1pPr marL="0" indent="0">
              <a:buNone/>
              <a:defRPr sz="2400" b="1">
                <a:solidFill>
                  <a:srgbClr val="347A44"/>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Title</a:t>
            </a:r>
          </a:p>
        </p:txBody>
      </p:sp>
      <p:sp>
        <p:nvSpPr>
          <p:cNvPr id="4" name="Content Placeholder 3"/>
          <p:cNvSpPr>
            <a:spLocks noGrp="1"/>
          </p:cNvSpPr>
          <p:nvPr>
            <p:ph sz="half" idx="2" hasCustomPrompt="1"/>
          </p:nvPr>
        </p:nvSpPr>
        <p:spPr>
          <a:xfrm>
            <a:off x="457200" y="2174875"/>
            <a:ext cx="4040188" cy="3951288"/>
          </a:xfrm>
        </p:spPr>
        <p:txBody>
          <a:bodyPr/>
          <a:lstStyle>
            <a:lvl1pPr>
              <a:defRPr sz="2400">
                <a:latin typeface="Calibri" panose="020F0502020204030204" pitchFamily="34" charset="0"/>
                <a:cs typeface="Calibri" panose="020F0502020204030204" pitchFamily="34" charset="0"/>
              </a:defRPr>
            </a:lvl1pPr>
            <a:lvl2pPr>
              <a:defRPr sz="22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600"/>
            </a:lvl5pPr>
            <a:lvl6pPr>
              <a:defRPr sz="1600"/>
            </a:lvl6pPr>
            <a:lvl7pPr>
              <a:defRPr sz="1600"/>
            </a:lvl7pPr>
            <a:lvl8pPr>
              <a:defRPr sz="1600"/>
            </a:lvl8pPr>
            <a:lvl9pPr>
              <a:defRPr sz="1600"/>
            </a:lvl9pPr>
          </a:lstStyle>
          <a:p>
            <a:pPr lvl="0"/>
            <a:r>
              <a:rPr lang="en-US"/>
              <a:t>Click to Add Text/Graphic</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hasCustomPrompt="1"/>
          </p:nvPr>
        </p:nvSpPr>
        <p:spPr>
          <a:xfrm>
            <a:off x="4645025" y="1295400"/>
            <a:ext cx="4041775" cy="639762"/>
          </a:xfrm>
        </p:spPr>
        <p:txBody>
          <a:bodyPr anchor="b"/>
          <a:lstStyle>
            <a:lvl1pPr marL="0" indent="0">
              <a:buNone/>
              <a:defRPr sz="2400" b="1">
                <a:solidFill>
                  <a:srgbClr val="347A44"/>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Title</a:t>
            </a:r>
          </a:p>
        </p:txBody>
      </p:sp>
      <p:sp>
        <p:nvSpPr>
          <p:cNvPr id="6" name="Content Placeholder 5"/>
          <p:cNvSpPr>
            <a:spLocks noGrp="1"/>
          </p:cNvSpPr>
          <p:nvPr>
            <p:ph sz="quarter" idx="4" hasCustomPrompt="1"/>
          </p:nvPr>
        </p:nvSpPr>
        <p:spPr>
          <a:xfrm>
            <a:off x="4645025" y="2174875"/>
            <a:ext cx="4041775" cy="3951288"/>
          </a:xfrm>
        </p:spPr>
        <p:txBody>
          <a:bodyPr/>
          <a:lstStyle>
            <a:lvl1pPr>
              <a:defRPr sz="2400">
                <a:latin typeface="Calibri" panose="020F0502020204030204" pitchFamily="34" charset="0"/>
                <a:cs typeface="Calibri" panose="020F0502020204030204" pitchFamily="34" charset="0"/>
              </a:defRPr>
            </a:lvl1pPr>
            <a:lvl2pPr>
              <a:defRPr sz="22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600"/>
            </a:lvl5pPr>
            <a:lvl6pPr>
              <a:defRPr sz="1600"/>
            </a:lvl6pPr>
            <a:lvl7pPr>
              <a:defRPr sz="1600"/>
            </a:lvl7pPr>
            <a:lvl8pPr>
              <a:defRPr sz="1600"/>
            </a:lvl8pPr>
            <a:lvl9pPr>
              <a:defRPr sz="1600"/>
            </a:lvl9pPr>
          </a:lstStyle>
          <a:p>
            <a:pPr lvl="0"/>
            <a:r>
              <a:rPr lang="en-US"/>
              <a:t>Click to Add Text/Graphic</a:t>
            </a:r>
          </a:p>
          <a:p>
            <a:pPr lvl="1"/>
            <a:r>
              <a:rPr lang="en-US"/>
              <a:t>Second level</a:t>
            </a:r>
          </a:p>
          <a:p>
            <a:pPr lvl="2"/>
            <a:r>
              <a:rPr lang="en-US"/>
              <a:t>Third level</a:t>
            </a:r>
          </a:p>
          <a:p>
            <a:pPr lvl="3"/>
            <a:r>
              <a:rPr lang="en-US"/>
              <a:t>Fourth level</a:t>
            </a:r>
          </a:p>
        </p:txBody>
      </p:sp>
      <p:sp>
        <p:nvSpPr>
          <p:cNvPr id="9" name="Slide Number Placeholder 8"/>
          <p:cNvSpPr>
            <a:spLocks noGrp="1"/>
          </p:cNvSpPr>
          <p:nvPr>
            <p:ph type="sldNum" sz="quarter" idx="12"/>
          </p:nvPr>
        </p:nvSpPr>
        <p:spPr/>
        <p:txBody>
          <a:bodyPr/>
          <a:lstStyle/>
          <a:p>
            <a:fld id="{E652699A-549B-45A1-BA81-4020695B5A36}" type="slidenum">
              <a:rPr lang="en-US" smtClean="0"/>
              <a:pPr/>
              <a:t>‹#›</a:t>
            </a:fld>
            <a:endParaRPr lang="en-US"/>
          </a:p>
        </p:txBody>
      </p:sp>
    </p:spTree>
    <p:extLst>
      <p:ext uri="{BB962C8B-B14F-4D97-AF65-F5344CB8AC3E}">
        <p14:creationId xmlns:p14="http://schemas.microsoft.com/office/powerpoint/2010/main" val="179889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667000"/>
            <a:ext cx="8229600" cy="1143000"/>
          </a:xfrm>
        </p:spPr>
        <p:txBody>
          <a:bodyPr/>
          <a:lstStyle>
            <a:lvl1pPr>
              <a:defRPr/>
            </a:lvl1pPr>
          </a:lstStyle>
          <a:p>
            <a:r>
              <a:rPr lang="en-US"/>
              <a:t>Click to Add Text</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667000"/>
            <a:ext cx="8229600" cy="1143000"/>
          </a:xfrm>
        </p:spPr>
        <p:txBody>
          <a:bodyPr/>
          <a:lstStyle>
            <a:lvl1pPr>
              <a:defRPr/>
            </a:lvl1pPr>
          </a:lstStyle>
          <a:p>
            <a:r>
              <a:rPr lang="en-US"/>
              <a:t>Click to Add Text</a:t>
            </a:r>
          </a:p>
        </p:txBody>
      </p:sp>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extLst>
      <p:ext uri="{BB962C8B-B14F-4D97-AF65-F5344CB8AC3E}">
        <p14:creationId xmlns:p14="http://schemas.microsoft.com/office/powerpoint/2010/main" val="3733014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No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Slide No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3798" y="6629400"/>
            <a:ext cx="381000" cy="228600"/>
          </a:xfrm>
        </p:spPr>
        <p:txBody>
          <a:bodyPr/>
          <a:lstStyle/>
          <a:p>
            <a:fld id="{E652699A-549B-45A1-BA81-4020695B5A36}" type="slidenum">
              <a:rPr lang="en-US" smtClean="0"/>
              <a:pPr/>
              <a:t>‹#›</a:t>
            </a:fld>
            <a:endParaRPr lang="en-US"/>
          </a:p>
        </p:txBody>
      </p:sp>
    </p:spTree>
    <p:extLst>
      <p:ext uri="{BB962C8B-B14F-4D97-AF65-F5344CB8AC3E}">
        <p14:creationId xmlns:p14="http://schemas.microsoft.com/office/powerpoint/2010/main" val="2779197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5A5885-12E7-4F7A-8CCC-E3EEF67364E7}"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94DCB-F6EB-4AFA-B1ED-BED4895FD1E2}" type="slidenum">
              <a:rPr lang="en-US" smtClean="0"/>
              <a:t>‹#›</a:t>
            </a:fld>
            <a:endParaRPr lang="en-US"/>
          </a:p>
        </p:txBody>
      </p:sp>
    </p:spTree>
    <p:extLst>
      <p:ext uri="{BB962C8B-B14F-4D97-AF65-F5344CB8AC3E}">
        <p14:creationId xmlns:p14="http://schemas.microsoft.com/office/powerpoint/2010/main" val="61758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noChangeAspect="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4"/>
          </p:nvPr>
        </p:nvSpPr>
        <p:spPr>
          <a:xfrm>
            <a:off x="-31899" y="6629400"/>
            <a:ext cx="381000" cy="228600"/>
          </a:xfrm>
          <a:prstGeom prst="rect">
            <a:avLst/>
          </a:prstGeom>
        </p:spPr>
        <p:txBody>
          <a:bodyPr vert="horz" lIns="91440" tIns="45720" rIns="91440" bIns="45720" rtlCol="0" anchor="ctr"/>
          <a:lstStyle>
            <a:lvl1pPr algn="ctr">
              <a:defRPr sz="1000">
                <a:solidFill>
                  <a:schemeClr val="bg1"/>
                </a:solidFill>
                <a:latin typeface="Trebuchet MS" pitchFamily="34" charset="0"/>
              </a:defRPr>
            </a:lvl1pPr>
          </a:lstStyle>
          <a:p>
            <a:fld id="{E652699A-549B-45A1-BA81-4020695B5A3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77" r:id="rId2"/>
    <p:sldLayoutId id="2147483662" r:id="rId3"/>
    <p:sldLayoutId id="2147483678" r:id="rId4"/>
    <p:sldLayoutId id="2147483679" r:id="rId5"/>
    <p:sldLayoutId id="2147483650" r:id="rId6"/>
    <p:sldLayoutId id="2147483671" r:id="rId7"/>
    <p:sldLayoutId id="2147483680" r:id="rId8"/>
    <p:sldLayoutId id="2147483675" r:id="rId9"/>
    <p:sldLayoutId id="2147483681" r:id="rId10"/>
    <p:sldLayoutId id="2147483663" r:id="rId11"/>
    <p:sldLayoutId id="2147483682" r:id="rId12"/>
    <p:sldLayoutId id="2147483672" r:id="rId13"/>
    <p:sldLayoutId id="2147483683" r:id="rId14"/>
    <p:sldLayoutId id="2147483685" r:id="rId15"/>
  </p:sldLayoutIdLst>
  <p:hf hdr="0" dt="0"/>
  <p:txStyles>
    <p:titleStyle>
      <a:lvl1pPr algn="l" defTabSz="914400" rtl="0" eaLnBrk="1" latinLnBrk="0" hangingPunct="1">
        <a:spcBef>
          <a:spcPct val="0"/>
        </a:spcBef>
        <a:buNone/>
        <a:defRPr sz="4400" b="1" kern="1200">
          <a:solidFill>
            <a:srgbClr val="3878CF"/>
          </a:solidFill>
          <a:latin typeface="Calibri" panose="020F0502020204030204" pitchFamily="34" charset="0"/>
          <a:ea typeface="+mj-ea"/>
          <a:cs typeface="Calibri" panose="020F0502020204030204" pitchFamily="34" charset="0"/>
        </a:defRPr>
      </a:lvl1pPr>
    </p:titleStyle>
    <p:body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www.waspc.org/accreditation" TargetMode="Externa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hyperlink" Target="mailto:ddoll@waspc.org"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hyperlink" Target="mailto:rmaynard@wasp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790700" y="3603171"/>
            <a:ext cx="5867400" cy="2721429"/>
          </a:xfrm>
        </p:spPr>
        <p:txBody>
          <a:bodyPr>
            <a:normAutofit/>
          </a:bodyPr>
          <a:lstStyle/>
          <a:p>
            <a:pPr lvl="0"/>
            <a:r>
              <a:rPr lang="en-US" sz="2400"/>
              <a:t>David Doll </a:t>
            </a:r>
            <a:r>
              <a:rPr lang="en-US" sz="1600" i="1"/>
              <a:t>Director of Professional Services </a:t>
            </a:r>
          </a:p>
          <a:p>
            <a:pPr lvl="0"/>
            <a:endParaRPr lang="en-US" sz="2400"/>
          </a:p>
          <a:p>
            <a:pPr lvl="0"/>
            <a:r>
              <a:rPr lang="en-US" sz="2400"/>
              <a:t>Randy Maynard </a:t>
            </a:r>
            <a:r>
              <a:rPr lang="en-US" sz="1600" i="1"/>
              <a:t>Assistant Director of Professional Services</a:t>
            </a:r>
            <a:r>
              <a:rPr lang="en-US" sz="1600"/>
              <a:t>	</a:t>
            </a:r>
          </a:p>
          <a:p>
            <a:pPr lvl="0"/>
            <a:endParaRPr lang="en-US" sz="2400"/>
          </a:p>
          <a:p>
            <a:pPr lvl="0"/>
            <a:endParaRPr lang="en-US" sz="1600" i="1"/>
          </a:p>
        </p:txBody>
      </p:sp>
      <p:sp>
        <p:nvSpPr>
          <p:cNvPr id="5" name="Title 4"/>
          <p:cNvSpPr>
            <a:spLocks noGrp="1"/>
          </p:cNvSpPr>
          <p:nvPr>
            <p:ph type="title"/>
          </p:nvPr>
        </p:nvSpPr>
        <p:spPr>
          <a:xfrm>
            <a:off x="1295400" y="1382485"/>
            <a:ext cx="6858000" cy="2590800"/>
          </a:xfrm>
        </p:spPr>
        <p:txBody>
          <a:bodyPr/>
          <a:lstStyle/>
          <a:p>
            <a:pPr algn="ctr"/>
            <a:r>
              <a:rPr lang="en-US" sz="3000">
                <a:solidFill>
                  <a:srgbClr val="000000"/>
                </a:solidFill>
                <a:latin typeface="+mj-lt"/>
                <a:cs typeface="Calibri"/>
              </a:rPr>
              <a:t>WASPC ACCREDITATION</a:t>
            </a:r>
            <a:br>
              <a:rPr lang="en-US" sz="3000">
                <a:solidFill>
                  <a:srgbClr val="000000"/>
                </a:solidFill>
                <a:latin typeface="+mj-lt"/>
                <a:cs typeface="Calibri"/>
              </a:rPr>
            </a:br>
            <a:br>
              <a:rPr lang="en-US" sz="3000">
                <a:solidFill>
                  <a:srgbClr val="000000"/>
                </a:solidFill>
                <a:latin typeface="+mj-lt"/>
                <a:cs typeface="Calibri"/>
              </a:rPr>
            </a:br>
            <a:r>
              <a:rPr lang="en-US" sz="3000">
                <a:solidFill>
                  <a:srgbClr val="000000"/>
                </a:solidFill>
                <a:latin typeface="+mj-lt"/>
                <a:cs typeface="Calibri"/>
              </a:rPr>
              <a:t>Quarterly Training</a:t>
            </a:r>
            <a:br>
              <a:rPr lang="en-US" sz="3000">
                <a:solidFill>
                  <a:srgbClr val="000000"/>
                </a:solidFill>
                <a:latin typeface="+mj-lt"/>
                <a:cs typeface="Calibri"/>
              </a:rPr>
            </a:br>
            <a:r>
              <a:rPr lang="en-US" sz="3000">
                <a:solidFill>
                  <a:srgbClr val="000000"/>
                </a:solidFill>
                <a:latin typeface="+mj-lt"/>
                <a:cs typeface="Calibri"/>
              </a:rPr>
              <a:t>October 14, 2026</a:t>
            </a:r>
            <a:endParaRPr lang="en-US" sz="2400">
              <a:solidFill>
                <a:srgbClr val="002060"/>
              </a:solidFill>
              <a:latin typeface="+mj-lt"/>
              <a:ea typeface="Calibri"/>
              <a:cs typeface="Calibri"/>
            </a:endParaRPr>
          </a:p>
        </p:txBody>
      </p:sp>
      <p:sp>
        <p:nvSpPr>
          <p:cNvPr id="2" name="TextBox 1">
            <a:extLst>
              <a:ext uri="{FF2B5EF4-FFF2-40B4-BE49-F238E27FC236}">
                <a16:creationId xmlns:a16="http://schemas.microsoft.com/office/drawing/2014/main" id="{E41AD278-BF45-CC88-A025-5310AD591893}"/>
              </a:ext>
            </a:extLst>
          </p:cNvPr>
          <p:cNvSpPr txBox="1"/>
          <p:nvPr/>
        </p:nvSpPr>
        <p:spPr>
          <a:xfrm>
            <a:off x="283029" y="6564086"/>
            <a:ext cx="435428" cy="369332"/>
          </a:xfrm>
          <a:prstGeom prst="rect">
            <a:avLst/>
          </a:prstGeom>
          <a:noFill/>
        </p:spPr>
        <p:txBody>
          <a:bodyPr wrap="square" rtlCol="0">
            <a:spAutoFit/>
          </a:bodyPr>
          <a:lstStyle/>
          <a:p>
            <a:r>
              <a:rPr lang="en-US" b="1">
                <a:solidFill>
                  <a:schemeClr val="bg1"/>
                </a:solidFill>
              </a:rPr>
              <a:t>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E4B1F-04B0-BD7F-CC58-FC65541FB586}"/>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4D26F622-71F4-5CB2-8711-C31A8E12F60D}"/>
              </a:ext>
            </a:extLst>
          </p:cNvPr>
          <p:cNvSpPr txBox="1"/>
          <p:nvPr/>
        </p:nvSpPr>
        <p:spPr>
          <a:xfrm>
            <a:off x="927463" y="1541417"/>
            <a:ext cx="7289074" cy="86177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sz="3200" i="1"/>
          </a:p>
          <a:p>
            <a:pPr marL="285750" indent="-285750">
              <a:buFont typeface="Arial" panose="020B0604020202020204" pitchFamily="34" charset="0"/>
              <a:buChar char="•"/>
            </a:pPr>
            <a:endParaRPr lang="en-US"/>
          </a:p>
        </p:txBody>
      </p:sp>
      <p:sp>
        <p:nvSpPr>
          <p:cNvPr id="2" name="TextBox 1">
            <a:extLst>
              <a:ext uri="{FF2B5EF4-FFF2-40B4-BE49-F238E27FC236}">
                <a16:creationId xmlns:a16="http://schemas.microsoft.com/office/drawing/2014/main" id="{92F524F1-255B-31DB-F8FF-A04704DD76A1}"/>
              </a:ext>
            </a:extLst>
          </p:cNvPr>
          <p:cNvSpPr txBox="1"/>
          <p:nvPr/>
        </p:nvSpPr>
        <p:spPr>
          <a:xfrm>
            <a:off x="816429" y="1845799"/>
            <a:ext cx="7400108" cy="36009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sz="3200">
                <a:ea typeface="Calibri"/>
                <a:cs typeface="Calibri"/>
              </a:rPr>
              <a:t>Recent assessment issues </a:t>
            </a:r>
          </a:p>
          <a:p>
            <a:pPr marL="285750" indent="-285750">
              <a:buFont typeface="Arial" panose="020B0604020202020204" pitchFamily="34" charset="0"/>
              <a:buChar char="•"/>
            </a:pPr>
            <a:r>
              <a:rPr lang="en-US" sz="3200">
                <a:ea typeface="Calibri"/>
                <a:cs typeface="Calibri"/>
              </a:rPr>
              <a:t>Accreditation manager training</a:t>
            </a:r>
          </a:p>
          <a:p>
            <a:pPr marL="285750" indent="-285750">
              <a:buFont typeface="Arial" panose="020B0604020202020204" pitchFamily="34" charset="0"/>
              <a:buChar char="•"/>
            </a:pPr>
            <a:r>
              <a:rPr lang="en-US" sz="3200">
                <a:ea typeface="Calibri"/>
                <a:cs typeface="Calibri"/>
              </a:rPr>
              <a:t>Assessor training </a:t>
            </a:r>
          </a:p>
          <a:p>
            <a:pPr marL="285750" indent="-285750">
              <a:buFont typeface="Arial" panose="020B0604020202020204" pitchFamily="34" charset="0"/>
              <a:buChar char="•"/>
            </a:pPr>
            <a:r>
              <a:rPr lang="en-US" sz="3200">
                <a:ea typeface="Calibri"/>
                <a:cs typeface="Calibri"/>
              </a:rPr>
              <a:t>Questions?</a:t>
            </a:r>
          </a:p>
          <a:p>
            <a:pPr marL="285750" indent="-285750">
              <a:buFont typeface="Arial" panose="020B0604020202020204" pitchFamily="34" charset="0"/>
              <a:buChar char="•"/>
            </a:pPr>
            <a:r>
              <a:rPr lang="en-US" sz="3200">
                <a:ea typeface="Calibri"/>
                <a:cs typeface="Calibri"/>
              </a:rPr>
              <a:t>Next training date 3/17/27 </a:t>
            </a:r>
          </a:p>
          <a:p>
            <a:pPr marL="285750" indent="-285750">
              <a:buFont typeface="Arial" panose="020B0604020202020204" pitchFamily="34" charset="0"/>
              <a:buChar char="•"/>
            </a:pPr>
            <a:endParaRPr lang="en-US" sz="3200">
              <a:ea typeface="Calibri"/>
              <a:cs typeface="Calibri"/>
            </a:endParaRPr>
          </a:p>
          <a:p>
            <a:pPr marL="285750" indent="-285750">
              <a:buFont typeface="Arial" panose="020B0604020202020204" pitchFamily="34" charset="0"/>
              <a:buChar char="•"/>
            </a:pPr>
            <a:endParaRPr lang="en-US">
              <a:ea typeface="Calibri"/>
              <a:cs typeface="Calibri"/>
            </a:endParaRPr>
          </a:p>
        </p:txBody>
      </p:sp>
      <p:pic>
        <p:nvPicPr>
          <p:cNvPr id="3" name="Picture 2" descr="Sinister pumpkin Photos - Download Free High-Quality Pictures | Magnific (formerly Freepik)">
            <a:extLst>
              <a:ext uri="{FF2B5EF4-FFF2-40B4-BE49-F238E27FC236}">
                <a16:creationId xmlns:a16="http://schemas.microsoft.com/office/drawing/2014/main" id="{81AC7B4C-9572-7950-B965-6AC295677DBA}"/>
              </a:ext>
            </a:extLst>
          </p:cNvPr>
          <p:cNvPicPr>
            <a:picLocks noChangeAspect="1"/>
          </p:cNvPicPr>
          <p:nvPr/>
        </p:nvPicPr>
        <p:blipFill>
          <a:blip r:embed="rId3"/>
          <a:stretch>
            <a:fillRect/>
          </a:stretch>
        </p:blipFill>
        <p:spPr>
          <a:xfrm>
            <a:off x="5821679" y="3054317"/>
            <a:ext cx="2800985" cy="2800985"/>
          </a:xfrm>
          <a:prstGeom prst="rect">
            <a:avLst/>
          </a:prstGeom>
        </p:spPr>
      </p:pic>
    </p:spTree>
    <p:extLst>
      <p:ext uri="{BB962C8B-B14F-4D97-AF65-F5344CB8AC3E}">
        <p14:creationId xmlns:p14="http://schemas.microsoft.com/office/powerpoint/2010/main" val="2092717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95400" y="1752600"/>
            <a:ext cx="6858000" cy="2590800"/>
          </a:xfrm>
        </p:spPr>
        <p:txBody>
          <a:bodyPr/>
          <a:lstStyle/>
          <a:p>
            <a:pPr algn="ctr"/>
            <a:r>
              <a:rPr lang="en-US" sz="3000">
                <a:solidFill>
                  <a:srgbClr val="000000"/>
                </a:solidFill>
                <a:latin typeface="+mj-lt"/>
                <a:cs typeface="Calibri"/>
              </a:rPr>
              <a:t>WASPC ACCREDITATION</a:t>
            </a:r>
            <a:br>
              <a:rPr lang="en-US" sz="3000">
                <a:solidFill>
                  <a:srgbClr val="000000"/>
                </a:solidFill>
                <a:latin typeface="+mj-lt"/>
                <a:cs typeface="Calibri"/>
              </a:rPr>
            </a:br>
            <a:r>
              <a:rPr lang="en-US" sz="3000">
                <a:solidFill>
                  <a:srgbClr val="000000"/>
                </a:solidFill>
                <a:latin typeface="+mj-lt"/>
                <a:cs typeface="Calibri"/>
              </a:rPr>
              <a:t> </a:t>
            </a:r>
            <a:br>
              <a:rPr lang="en-US" sz="3000">
                <a:latin typeface="+mj-lt"/>
              </a:rPr>
            </a:br>
            <a:r>
              <a:rPr lang="en-US" sz="2400">
                <a:solidFill>
                  <a:srgbClr val="002060"/>
                </a:solidFill>
                <a:latin typeface="+mj-lt"/>
                <a:cs typeface="Calibri"/>
              </a:rPr>
              <a:t> </a:t>
            </a:r>
            <a:r>
              <a:rPr lang="en-US" sz="4800">
                <a:solidFill>
                  <a:srgbClr val="002060"/>
                </a:solidFill>
                <a:latin typeface="+mj-lt"/>
                <a:cs typeface="Calibri"/>
              </a:rPr>
              <a:t>THANK YOU!!!</a:t>
            </a:r>
            <a:endParaRPr lang="en-US" sz="4800">
              <a:solidFill>
                <a:srgbClr val="002060"/>
              </a:solidFill>
              <a:latin typeface="+mj-lt"/>
              <a:ea typeface="Calibri"/>
              <a:cs typeface="Calibri"/>
            </a:endParaRPr>
          </a:p>
        </p:txBody>
      </p:sp>
      <p:pic>
        <p:nvPicPr>
          <p:cNvPr id="3074" name="Picture 2" descr="Adobe Stock">
            <a:extLst>
              <a:ext uri="{FF2B5EF4-FFF2-40B4-BE49-F238E27FC236}">
                <a16:creationId xmlns:a16="http://schemas.microsoft.com/office/drawing/2014/main" id="{D1472A42-8B57-B035-3DE8-0206A2969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147" y="2585356"/>
            <a:ext cx="5802506" cy="3260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387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52699A-549B-45A1-BA81-4020695B5A36}" type="slidenum">
              <a:rPr lang="en-US" smtClean="0"/>
              <a:pPr/>
              <a:t>4</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rcRect/>
          <a:stretch/>
        </p:blipFill>
        <p:spPr>
          <a:xfrm>
            <a:off x="1209344" y="1199615"/>
            <a:ext cx="6725311" cy="4458770"/>
          </a:xfrm>
          <a:prstGeom prst="rect">
            <a:avLst/>
          </a:prstGeom>
        </p:spPr>
      </p:pic>
      <p:sp>
        <p:nvSpPr>
          <p:cNvPr id="3" name="Right Arrow 2"/>
          <p:cNvSpPr/>
          <p:nvPr/>
        </p:nvSpPr>
        <p:spPr>
          <a:xfrm rot="16200000">
            <a:off x="3260623" y="2749345"/>
            <a:ext cx="2219632" cy="22614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71800" y="478335"/>
            <a:ext cx="3657600" cy="584775"/>
          </a:xfrm>
          <a:prstGeom prst="rect">
            <a:avLst/>
          </a:prstGeom>
          <a:noFill/>
        </p:spPr>
        <p:txBody>
          <a:bodyPr wrap="square" rtlCol="0">
            <a:spAutoFit/>
          </a:bodyPr>
          <a:lstStyle/>
          <a:p>
            <a:r>
              <a:rPr lang="en-US" sz="3200"/>
              <a:t>www.waspc.org</a:t>
            </a:r>
          </a:p>
        </p:txBody>
      </p:sp>
    </p:spTree>
    <p:extLst>
      <p:ext uri="{BB962C8B-B14F-4D97-AF65-F5344CB8AC3E}">
        <p14:creationId xmlns:p14="http://schemas.microsoft.com/office/powerpoint/2010/main" val="1881633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52699A-549B-45A1-BA81-4020695B5A36}" type="slidenum">
              <a:rPr lang="en-US" smtClean="0"/>
              <a:pPr/>
              <a:t>5</a:t>
            </a:fld>
            <a:endParaRPr lang="en-US"/>
          </a:p>
        </p:txBody>
      </p:sp>
      <p:sp>
        <p:nvSpPr>
          <p:cNvPr id="8" name="TextBox 7"/>
          <p:cNvSpPr txBox="1"/>
          <p:nvPr/>
        </p:nvSpPr>
        <p:spPr>
          <a:xfrm>
            <a:off x="2971800" y="478335"/>
            <a:ext cx="3657600" cy="584775"/>
          </a:xfrm>
          <a:prstGeom prst="rect">
            <a:avLst/>
          </a:prstGeom>
          <a:noFill/>
        </p:spPr>
        <p:txBody>
          <a:bodyPr wrap="square" rtlCol="0">
            <a:spAutoFit/>
          </a:bodyPr>
          <a:lstStyle/>
          <a:p>
            <a:r>
              <a:rPr lang="en-US" sz="3200"/>
              <a:t>www.waspc.org</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p:blipFill>
        <p:spPr>
          <a:xfrm>
            <a:off x="919862" y="1063109"/>
            <a:ext cx="7304276" cy="4956691"/>
          </a:xfrm>
          <a:prstGeom prst="rect">
            <a:avLst/>
          </a:prstGeom>
        </p:spPr>
      </p:pic>
      <p:sp>
        <p:nvSpPr>
          <p:cNvPr id="4" name="Right Arrow 3"/>
          <p:cNvSpPr/>
          <p:nvPr/>
        </p:nvSpPr>
        <p:spPr>
          <a:xfrm rot="10800000">
            <a:off x="2086897" y="2890684"/>
            <a:ext cx="3537155" cy="3048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798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652699A-549B-45A1-BA81-4020695B5A36}" type="slidenum">
              <a:rPr lang="en-US" smtClean="0"/>
              <a:pPr/>
              <a:t>6</a:t>
            </a:fld>
            <a:endParaRPr lang="en-US"/>
          </a:p>
        </p:txBody>
      </p:sp>
      <p:sp>
        <p:nvSpPr>
          <p:cNvPr id="8" name="TextBox 7"/>
          <p:cNvSpPr txBox="1"/>
          <p:nvPr/>
        </p:nvSpPr>
        <p:spPr>
          <a:xfrm>
            <a:off x="1769807" y="478335"/>
            <a:ext cx="5181599" cy="1077218"/>
          </a:xfrm>
          <a:prstGeom prst="rect">
            <a:avLst/>
          </a:prstGeom>
          <a:noFill/>
        </p:spPr>
        <p:txBody>
          <a:bodyPr wrap="square" rtlCol="0">
            <a:spAutoFit/>
          </a:bodyPr>
          <a:lstStyle/>
          <a:p>
            <a:r>
              <a:rPr lang="en-US" sz="3200">
                <a:hlinkClick r:id="rId2"/>
              </a:rPr>
              <a:t>www.waspc.org/accreditation</a:t>
            </a:r>
            <a:endParaRPr lang="en-US" sz="3200"/>
          </a:p>
          <a:p>
            <a:endParaRPr lang="en-US" sz="3200"/>
          </a:p>
        </p:txBody>
      </p:sp>
      <p:pic>
        <p:nvPicPr>
          <p:cNvPr id="5" name="Picture 4">
            <a:extLst>
              <a:ext uri="{FF2B5EF4-FFF2-40B4-BE49-F238E27FC236}">
                <a16:creationId xmlns:a16="http://schemas.microsoft.com/office/drawing/2014/main" id="{F25AC653-8B06-9EF4-DFDF-2C24C487A820}"/>
              </a:ext>
            </a:extLst>
          </p:cNvPr>
          <p:cNvPicPr>
            <a:picLocks noChangeAspect="1"/>
          </p:cNvPicPr>
          <p:nvPr/>
        </p:nvPicPr>
        <p:blipFill>
          <a:blip r:embed="rId3"/>
          <a:stretch>
            <a:fillRect/>
          </a:stretch>
        </p:blipFill>
        <p:spPr>
          <a:xfrm>
            <a:off x="451757" y="1059383"/>
            <a:ext cx="8240485" cy="3923732"/>
          </a:xfrm>
          <a:prstGeom prst="rect">
            <a:avLst/>
          </a:prstGeom>
        </p:spPr>
      </p:pic>
      <p:pic>
        <p:nvPicPr>
          <p:cNvPr id="7" name="Picture 6">
            <a:extLst>
              <a:ext uri="{FF2B5EF4-FFF2-40B4-BE49-F238E27FC236}">
                <a16:creationId xmlns:a16="http://schemas.microsoft.com/office/drawing/2014/main" id="{314DA4EA-37AC-B1B7-1572-D7284206D5A7}"/>
              </a:ext>
            </a:extLst>
          </p:cNvPr>
          <p:cNvPicPr>
            <a:picLocks noChangeAspect="1"/>
          </p:cNvPicPr>
          <p:nvPr/>
        </p:nvPicPr>
        <p:blipFill>
          <a:blip r:embed="rId4"/>
          <a:stretch>
            <a:fillRect/>
          </a:stretch>
        </p:blipFill>
        <p:spPr>
          <a:xfrm>
            <a:off x="451757" y="4983115"/>
            <a:ext cx="7309757" cy="1457222"/>
          </a:xfrm>
          <a:prstGeom prst="rect">
            <a:avLst/>
          </a:prstGeom>
        </p:spPr>
      </p:pic>
    </p:spTree>
    <p:extLst>
      <p:ext uri="{BB962C8B-B14F-4D97-AF65-F5344CB8AC3E}">
        <p14:creationId xmlns:p14="http://schemas.microsoft.com/office/powerpoint/2010/main" val="253311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4876800" cy="1143000"/>
          </a:xfrm>
        </p:spPr>
        <p:txBody>
          <a:bodyPr/>
          <a:lstStyle/>
          <a:p>
            <a:r>
              <a:rPr lang="en-US" sz="3600"/>
              <a:t>Goals and Objectives 1.2</a:t>
            </a:r>
            <a:br>
              <a:rPr lang="en-US" sz="3600"/>
            </a:br>
            <a:r>
              <a:rPr lang="en-US" sz="3600"/>
              <a:t>Goals and Objectives</a:t>
            </a:r>
          </a:p>
        </p:txBody>
      </p:sp>
      <p:sp>
        <p:nvSpPr>
          <p:cNvPr id="3" name="Slide Number Placeholder 2"/>
          <p:cNvSpPr>
            <a:spLocks noGrp="1"/>
          </p:cNvSpPr>
          <p:nvPr>
            <p:ph type="sldNum" sz="quarter" idx="12"/>
          </p:nvPr>
        </p:nvSpPr>
        <p:spPr/>
        <p:txBody>
          <a:bodyPr/>
          <a:lstStyle/>
          <a:p>
            <a:fld id="{E652699A-549B-45A1-BA81-4020695B5A36}" type="slidenum">
              <a:rPr lang="en-US" smtClean="0"/>
              <a:pPr/>
              <a:t>7</a:t>
            </a:fld>
            <a:endParaRPr lang="en-US"/>
          </a:p>
        </p:txBody>
      </p:sp>
      <p:sp>
        <p:nvSpPr>
          <p:cNvPr id="4" name="Rectangle 3"/>
          <p:cNvSpPr/>
          <p:nvPr/>
        </p:nvSpPr>
        <p:spPr>
          <a:xfrm>
            <a:off x="1066800" y="1876034"/>
            <a:ext cx="6934200" cy="1292662"/>
          </a:xfrm>
          <a:prstGeom prst="rect">
            <a:avLst/>
          </a:prstGeom>
        </p:spPr>
        <p:txBody>
          <a:bodyPr wrap="square">
            <a:spAutoFit/>
          </a:bodyPr>
          <a:lstStyle/>
          <a:p>
            <a:r>
              <a:rPr lang="en-US" sz="2600" b="1" cap="small"/>
              <a:t>The agency has a strategic plan or written goals and objectives that are reviewed and updated </a:t>
            </a:r>
            <a:r>
              <a:rPr lang="en-US" sz="2600" b="1" cap="small">
                <a:solidFill>
                  <a:srgbClr val="FF0000"/>
                </a:solidFill>
              </a:rPr>
              <a:t>at</a:t>
            </a:r>
            <a:r>
              <a:rPr lang="en-US" sz="2600" b="1" cap="small"/>
              <a:t> </a:t>
            </a:r>
            <a:r>
              <a:rPr lang="en-US" sz="2600" b="1" cap="small">
                <a:solidFill>
                  <a:srgbClr val="FF0000"/>
                </a:solidFill>
              </a:rPr>
              <a:t>least annually</a:t>
            </a:r>
            <a:r>
              <a:rPr lang="en-US" sz="2600" b="1" cap="small"/>
              <a:t> and are available to all personnel </a:t>
            </a:r>
            <a:r>
              <a:rPr lang="en-US" sz="2600" b="1" cap="small">
                <a:solidFill>
                  <a:srgbClr val="FF0000"/>
                </a:solidFill>
              </a:rPr>
              <a:t>*</a:t>
            </a:r>
            <a:endParaRPr lang="en-US" sz="2600" b="1" cap="small"/>
          </a:p>
        </p:txBody>
      </p:sp>
      <p:sp>
        <p:nvSpPr>
          <p:cNvPr id="5" name="TextBox 4"/>
          <p:cNvSpPr txBox="1"/>
          <p:nvPr/>
        </p:nvSpPr>
        <p:spPr>
          <a:xfrm>
            <a:off x="1066800" y="3505200"/>
            <a:ext cx="7086600" cy="2693045"/>
          </a:xfrm>
          <a:prstGeom prst="rect">
            <a:avLst/>
          </a:prstGeom>
          <a:noFill/>
          <a:ln w="12700">
            <a:noFill/>
            <a:prstDash val="sysDot"/>
          </a:ln>
        </p:spPr>
        <p:txBody>
          <a:bodyPr wrap="square" rtlCol="0">
            <a:spAutoFit/>
          </a:bodyPr>
          <a:lstStyle/>
          <a:p>
            <a:pPr>
              <a:spcAft>
                <a:spcPts val="600"/>
              </a:spcAft>
            </a:pPr>
            <a:r>
              <a:rPr lang="en-US" sz="2200"/>
              <a:t>Evidence/Proof of Compliance </a:t>
            </a:r>
          </a:p>
          <a:p>
            <a:pPr marL="285750" indent="-285750">
              <a:spcAft>
                <a:spcPts val="600"/>
              </a:spcAft>
              <a:buFont typeface="Wingdings" panose="05000000000000000000" pitchFamily="2" charset="2"/>
              <a:buChar char="v"/>
            </a:pPr>
            <a:r>
              <a:rPr lang="en-US" sz="2200">
                <a:solidFill>
                  <a:srgbClr val="FF0000"/>
                </a:solidFill>
              </a:rPr>
              <a:t>Annual</a:t>
            </a:r>
            <a:r>
              <a:rPr lang="en-US" sz="2200"/>
              <a:t> updates or reports on progress toward G&amp;O or Strategic Plan. </a:t>
            </a:r>
          </a:p>
          <a:p>
            <a:pPr marL="285750" indent="-285750">
              <a:spcAft>
                <a:spcPts val="600"/>
              </a:spcAft>
              <a:buClr>
                <a:srgbClr val="3878CF"/>
              </a:buClr>
              <a:buFont typeface="Wingdings" panose="05000000000000000000" pitchFamily="2" charset="2"/>
              <a:buChar char="v"/>
            </a:pPr>
            <a:r>
              <a:rPr lang="en-US" sz="2200"/>
              <a:t>Documents identifying work on G&amp;O/SP in each of the past four years </a:t>
            </a:r>
          </a:p>
          <a:p>
            <a:pPr marL="285750" indent="-285750">
              <a:spcAft>
                <a:spcPts val="1200"/>
              </a:spcAft>
              <a:buClr>
                <a:srgbClr val="3878CF"/>
              </a:buClr>
              <a:buFont typeface="Wingdings" panose="05000000000000000000" pitchFamily="2" charset="2"/>
              <a:buChar char="v"/>
            </a:pPr>
            <a:r>
              <a:rPr lang="en-US" sz="2200"/>
              <a:t>Check for any policy that addresses process or frequency of review/update</a:t>
            </a:r>
          </a:p>
        </p:txBody>
      </p:sp>
    </p:spTree>
    <p:extLst>
      <p:ext uri="{BB962C8B-B14F-4D97-AF65-F5344CB8AC3E}">
        <p14:creationId xmlns:p14="http://schemas.microsoft.com/office/powerpoint/2010/main" val="305312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3600"/>
              <a:t>Juvenile Access to Counsel Prior </a:t>
            </a:r>
            <a:br>
              <a:rPr lang="en-US" sz="3600"/>
            </a:br>
            <a:r>
              <a:rPr lang="en-US" sz="3600"/>
              <a:t>to Interrogation 2.8 	</a:t>
            </a:r>
            <a:br>
              <a:rPr lang="en-US" sz="3600"/>
            </a:b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8</a:t>
            </a:fld>
            <a:endParaRPr lang="en-US"/>
          </a:p>
        </p:txBody>
      </p:sp>
      <p:sp>
        <p:nvSpPr>
          <p:cNvPr id="6" name="TextBox 5"/>
          <p:cNvSpPr txBox="1"/>
          <p:nvPr/>
        </p:nvSpPr>
        <p:spPr>
          <a:xfrm>
            <a:off x="990600" y="1524000"/>
            <a:ext cx="7696200" cy="4770537"/>
          </a:xfrm>
          <a:prstGeom prst="rect">
            <a:avLst/>
          </a:prstGeom>
          <a:noFill/>
        </p:spPr>
        <p:txBody>
          <a:bodyPr wrap="square" rtlCol="0">
            <a:spAutoFit/>
          </a:bodyPr>
          <a:lstStyle/>
          <a:p>
            <a:pPr>
              <a:spcBef>
                <a:spcPts val="600"/>
              </a:spcBef>
              <a:spcAft>
                <a:spcPts val="600"/>
              </a:spcAft>
            </a:pPr>
            <a:r>
              <a:rPr lang="en-US" sz="2400" b="1" cap="small">
                <a:ea typeface="+mj-ea"/>
                <a:cs typeface="Calibri" panose="020F0502020204030204" pitchFamily="34" charset="0"/>
              </a:rPr>
              <a:t>The agency has policies that ensure any juvenile (under age 18) will have access to an attorney for consultation before the juvenile waives any constitutional rights if the officer/deputy:</a:t>
            </a:r>
          </a:p>
          <a:p>
            <a:pPr marL="342900" indent="-342900">
              <a:spcBef>
                <a:spcPts val="600"/>
              </a:spcBef>
              <a:spcAft>
                <a:spcPts val="600"/>
              </a:spcAft>
              <a:buFont typeface="Arial" panose="020B0604020202020204" pitchFamily="34" charset="0"/>
              <a:buChar char="•"/>
            </a:pPr>
            <a:r>
              <a:rPr lang="en-US" sz="2400" b="1" cap="small">
                <a:ea typeface="+mj-ea"/>
                <a:cs typeface="Calibri" panose="020F0502020204030204" pitchFamily="34" charset="0"/>
              </a:rPr>
              <a:t>Questions a juvenile during a custodial interrogation, </a:t>
            </a:r>
          </a:p>
          <a:p>
            <a:pPr marL="342900" indent="-342900">
              <a:spcBef>
                <a:spcPts val="600"/>
              </a:spcBef>
              <a:spcAft>
                <a:spcPts val="600"/>
              </a:spcAft>
              <a:buFont typeface="Arial" panose="020B0604020202020204" pitchFamily="34" charset="0"/>
              <a:buChar char="•"/>
            </a:pPr>
            <a:r>
              <a:rPr lang="en-US" sz="2400" b="1" cap="small">
                <a:ea typeface="+mj-ea"/>
                <a:cs typeface="Calibri" panose="020F0502020204030204" pitchFamily="34" charset="0"/>
              </a:rPr>
              <a:t>Detains a juvenile based upon probable cause of involvement in criminal activity, or;</a:t>
            </a:r>
          </a:p>
          <a:p>
            <a:pPr marL="342900" indent="-342900">
              <a:spcBef>
                <a:spcPts val="600"/>
              </a:spcBef>
              <a:spcAft>
                <a:spcPts val="600"/>
              </a:spcAft>
              <a:buFont typeface="Arial" panose="020B0604020202020204" pitchFamily="34" charset="0"/>
              <a:buChar char="•"/>
            </a:pPr>
            <a:r>
              <a:rPr lang="en-US" sz="2400" b="1" cap="small">
                <a:ea typeface="+mj-ea"/>
                <a:cs typeface="Calibri" panose="020F0502020204030204" pitchFamily="34" charset="0"/>
              </a:rPr>
              <a:t>Asks a juvenile to authorize a consent search of their person, property, dwelling or vehicle under the juvenile’s control. </a:t>
            </a:r>
          </a:p>
          <a:p>
            <a:pPr>
              <a:spcBef>
                <a:spcPts val="600"/>
              </a:spcBef>
              <a:spcAft>
                <a:spcPts val="600"/>
              </a:spcAft>
            </a:pPr>
            <a:endParaRPr lang="en-US" sz="2400" b="1" cap="small">
              <a:ea typeface="+mj-ea"/>
              <a:cs typeface="Calibri" panose="020F0502020204030204" pitchFamily="34" charset="0"/>
            </a:endParaRPr>
          </a:p>
        </p:txBody>
      </p:sp>
    </p:spTree>
    <p:extLst>
      <p:ext uri="{BB962C8B-B14F-4D97-AF65-F5344CB8AC3E}">
        <p14:creationId xmlns:p14="http://schemas.microsoft.com/office/powerpoint/2010/main" val="1791037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A8B2F-F7DF-A979-42A0-4A5F9D93B255}"/>
              </a:ext>
            </a:extLst>
          </p:cNvPr>
          <p:cNvSpPr>
            <a:spLocks noGrp="1"/>
          </p:cNvSpPr>
          <p:nvPr>
            <p:ph type="title"/>
          </p:nvPr>
        </p:nvSpPr>
        <p:spPr>
          <a:xfrm>
            <a:off x="457200" y="304800"/>
            <a:ext cx="8229600" cy="1143000"/>
          </a:xfrm>
        </p:spPr>
        <p:txBody>
          <a:bodyPr anchor="t">
            <a:normAutofit/>
          </a:bodyPr>
          <a:lstStyle/>
          <a:p>
            <a:pPr>
              <a:lnSpc>
                <a:spcPct val="90000"/>
              </a:lnSpc>
            </a:pPr>
            <a:r>
              <a:rPr lang="en-US" sz="3700"/>
              <a:t>Juvenile Access to Counsel Prior </a:t>
            </a:r>
            <a:br>
              <a:rPr lang="en-US" sz="3700"/>
            </a:br>
            <a:r>
              <a:rPr lang="en-US" sz="3700"/>
              <a:t>to Interrogation 2.8 (cont’d)</a:t>
            </a:r>
          </a:p>
        </p:txBody>
      </p:sp>
      <p:sp>
        <p:nvSpPr>
          <p:cNvPr id="8" name="Content Placeholder 2">
            <a:extLst>
              <a:ext uri="{FF2B5EF4-FFF2-40B4-BE49-F238E27FC236}">
                <a16:creationId xmlns:a16="http://schemas.microsoft.com/office/drawing/2014/main" id="{7CB02BD3-7720-A82A-4278-177E633B6B86}"/>
              </a:ext>
            </a:extLst>
          </p:cNvPr>
          <p:cNvSpPr>
            <a:spLocks noGrp="1"/>
          </p:cNvSpPr>
          <p:nvPr>
            <p:ph idx="1"/>
          </p:nvPr>
        </p:nvSpPr>
        <p:spPr>
          <a:xfrm>
            <a:off x="457200" y="1417637"/>
            <a:ext cx="8229600" cy="4525963"/>
          </a:xfrm>
        </p:spPr>
        <p:txBody>
          <a:bodyPr/>
          <a:lstStyle/>
          <a:p>
            <a:pPr marL="0" indent="0">
              <a:buNone/>
            </a:pPr>
            <a:r>
              <a:rPr lang="en-US" b="1"/>
              <a:t>Proof of Compliance</a:t>
            </a:r>
          </a:p>
          <a:p>
            <a:pPr marL="457200" indent="-457200"/>
            <a:r>
              <a:rPr lang="en-US"/>
              <a:t>Agency policy</a:t>
            </a:r>
          </a:p>
          <a:p>
            <a:pPr marL="457200" indent="-457200"/>
            <a:r>
              <a:rPr lang="en-US"/>
              <a:t>Incident or supplemental report narrative documenting contact with counsel</a:t>
            </a:r>
          </a:p>
          <a:p>
            <a:pPr marL="457200" indent="-457200"/>
            <a:r>
              <a:rPr lang="en-US"/>
              <a:t>Memo to file if no incidents</a:t>
            </a:r>
          </a:p>
          <a:p>
            <a:endParaRPr lang="en-US"/>
          </a:p>
        </p:txBody>
      </p:sp>
      <p:sp>
        <p:nvSpPr>
          <p:cNvPr id="3" name="Slide Number Placeholder 2">
            <a:extLst>
              <a:ext uri="{FF2B5EF4-FFF2-40B4-BE49-F238E27FC236}">
                <a16:creationId xmlns:a16="http://schemas.microsoft.com/office/drawing/2014/main" id="{D93C9C4D-6362-AB5D-0936-F17B6B644EBA}"/>
              </a:ext>
            </a:extLst>
          </p:cNvPr>
          <p:cNvSpPr>
            <a:spLocks noGrp="1"/>
          </p:cNvSpPr>
          <p:nvPr>
            <p:ph type="sldNum" sz="quarter" idx="12"/>
          </p:nvPr>
        </p:nvSpPr>
        <p:spPr>
          <a:xfrm>
            <a:off x="-63798" y="6629400"/>
            <a:ext cx="381000" cy="228600"/>
          </a:xfrm>
        </p:spPr>
        <p:txBody>
          <a:bodyPr anchor="ctr">
            <a:normAutofit/>
          </a:bodyPr>
          <a:lstStyle/>
          <a:p>
            <a:pPr>
              <a:lnSpc>
                <a:spcPct val="90000"/>
              </a:lnSpc>
              <a:spcAft>
                <a:spcPts val="600"/>
              </a:spcAft>
            </a:pPr>
            <a:fld id="{E652699A-549B-45A1-BA81-4020695B5A36}" type="slidenum">
              <a:rPr lang="en-US" smtClean="0"/>
              <a:pPr>
                <a:lnSpc>
                  <a:spcPct val="90000"/>
                </a:lnSpc>
                <a:spcAft>
                  <a:spcPts val="600"/>
                </a:spcAft>
              </a:pPr>
              <a:t>9</a:t>
            </a:fld>
            <a:endParaRPr lang="en-US"/>
          </a:p>
        </p:txBody>
      </p:sp>
    </p:spTree>
    <p:extLst>
      <p:ext uri="{BB962C8B-B14F-4D97-AF65-F5344CB8AC3E}">
        <p14:creationId xmlns:p14="http://schemas.microsoft.com/office/powerpoint/2010/main" val="3888831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US" sz="3600"/>
              <a:t>Use of Force 3.1</a:t>
            </a:r>
            <a:br>
              <a:rPr lang="en-US" sz="3600"/>
            </a:br>
            <a:r>
              <a:rPr lang="en-US" sz="3600"/>
              <a:t>Use of Force</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10</a:t>
            </a:fld>
            <a:endParaRPr lang="en-US"/>
          </a:p>
        </p:txBody>
      </p:sp>
      <p:sp>
        <p:nvSpPr>
          <p:cNvPr id="4" name="Subtitle 2"/>
          <p:cNvSpPr txBox="1">
            <a:spLocks/>
          </p:cNvSpPr>
          <p:nvPr/>
        </p:nvSpPr>
        <p:spPr>
          <a:xfrm>
            <a:off x="609600" y="1714500"/>
            <a:ext cx="7696200" cy="2476500"/>
          </a:xfrm>
          <a:prstGeom prst="rect">
            <a:avLst/>
          </a:prstGeom>
        </p:spPr>
        <p:txBody>
          <a:bodyPr>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cap="small">
                <a:solidFill>
                  <a:srgbClr val="000000"/>
                </a:solidFill>
              </a:rPr>
              <a:t>The agency has policies directing personnel to utilize force as prescribed by federal, state and local laws.  </a:t>
            </a:r>
          </a:p>
          <a:p>
            <a:pPr marL="0" indent="0">
              <a:buNone/>
            </a:pPr>
            <a:r>
              <a:rPr lang="en-US" sz="2400" i="1">
                <a:solidFill>
                  <a:srgbClr val="000000"/>
                </a:solidFill>
              </a:rPr>
              <a:t>Purpose:  To provide clear direction to peace officers that complies with  the law and provides a clear understanding of the limitations on their authority to use force. </a:t>
            </a:r>
            <a:endParaRPr lang="en-US" sz="2400">
              <a:solidFill>
                <a:srgbClr val="000000"/>
              </a:solidFill>
            </a:endParaRPr>
          </a:p>
        </p:txBody>
      </p:sp>
      <p:sp>
        <p:nvSpPr>
          <p:cNvPr id="5" name="TextBox 4"/>
          <p:cNvSpPr txBox="1"/>
          <p:nvPr/>
        </p:nvSpPr>
        <p:spPr>
          <a:xfrm>
            <a:off x="762000" y="4495800"/>
            <a:ext cx="6325578" cy="1589346"/>
          </a:xfrm>
          <a:prstGeom prst="rect">
            <a:avLst/>
          </a:prstGeom>
          <a:noFill/>
          <a:ln w="12700">
            <a:noFill/>
            <a:prstDash val="sysDot"/>
          </a:ln>
        </p:spPr>
        <p:txBody>
          <a:bodyPr wrap="none" rtlCol="0">
            <a:spAutoFit/>
          </a:bodyPr>
          <a:lstStyle/>
          <a:p>
            <a:pPr>
              <a:spcAft>
                <a:spcPts val="600"/>
              </a:spcAft>
            </a:pPr>
            <a:r>
              <a:rPr lang="en-US" sz="2400" b="1" cap="small"/>
              <a:t>Evidence/Proof of Compliance </a:t>
            </a:r>
          </a:p>
          <a:p>
            <a:pPr marL="342900" indent="-342900">
              <a:lnSpc>
                <a:spcPct val="150000"/>
              </a:lnSpc>
              <a:buClr>
                <a:srgbClr val="3878CF"/>
              </a:buClr>
              <a:buFont typeface="Wingdings" panose="05000000000000000000" pitchFamily="2" charset="2"/>
              <a:buChar char="v"/>
            </a:pPr>
            <a:r>
              <a:rPr lang="en-US" sz="2400"/>
              <a:t>Policy covering all use of force</a:t>
            </a:r>
          </a:p>
          <a:p>
            <a:pPr marL="342900" indent="-342900">
              <a:lnSpc>
                <a:spcPct val="150000"/>
              </a:lnSpc>
              <a:buClr>
                <a:srgbClr val="3878CF"/>
              </a:buClr>
              <a:buFont typeface="Wingdings" panose="05000000000000000000" pitchFamily="2" charset="2"/>
              <a:buChar char="v"/>
            </a:pPr>
            <a:r>
              <a:rPr lang="en-US" sz="2400"/>
              <a:t>Case report supporting compliance with policy</a:t>
            </a:r>
          </a:p>
        </p:txBody>
      </p:sp>
      <p:sp>
        <p:nvSpPr>
          <p:cNvPr id="6" name="TextBox 5"/>
          <p:cNvSpPr txBox="1"/>
          <p:nvPr/>
        </p:nvSpPr>
        <p:spPr>
          <a:xfrm>
            <a:off x="317202" y="6553200"/>
            <a:ext cx="292398" cy="369332"/>
          </a:xfrm>
          <a:prstGeom prst="rect">
            <a:avLst/>
          </a:prstGeom>
          <a:noFill/>
        </p:spPr>
        <p:txBody>
          <a:bodyPr wrap="square" rtlCol="0">
            <a:spAutoFit/>
          </a:bodyPr>
          <a:lstStyle/>
          <a:p>
            <a:r>
              <a:rPr lang="en-US">
                <a:solidFill>
                  <a:schemeClr val="bg1"/>
                </a:solidFill>
              </a:rPr>
              <a:t>R</a:t>
            </a:r>
          </a:p>
        </p:txBody>
      </p:sp>
    </p:spTree>
    <p:extLst>
      <p:ext uri="{BB962C8B-B14F-4D97-AF65-F5344CB8AC3E}">
        <p14:creationId xmlns:p14="http://schemas.microsoft.com/office/powerpoint/2010/main" val="472396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295400"/>
          </a:xfrm>
        </p:spPr>
        <p:txBody>
          <a:bodyPr/>
          <a:lstStyle/>
          <a:p>
            <a:r>
              <a:rPr lang="en-US" sz="3600"/>
              <a:t>Use of Force 3.1</a:t>
            </a:r>
            <a:br>
              <a:rPr lang="en-US" sz="3600"/>
            </a:br>
            <a:r>
              <a:rPr lang="en-US" sz="3600"/>
              <a:t>Use of Force</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11</a:t>
            </a:fld>
            <a:endParaRPr lang="en-US"/>
          </a:p>
        </p:txBody>
      </p:sp>
      <p:sp>
        <p:nvSpPr>
          <p:cNvPr id="6" name="TextBox 5">
            <a:extLst>
              <a:ext uri="{FF2B5EF4-FFF2-40B4-BE49-F238E27FC236}">
                <a16:creationId xmlns:a16="http://schemas.microsoft.com/office/drawing/2014/main" id="{5510AA48-6A21-EF86-BDE1-76134D02D4C8}"/>
              </a:ext>
            </a:extLst>
          </p:cNvPr>
          <p:cNvSpPr txBox="1"/>
          <p:nvPr/>
        </p:nvSpPr>
        <p:spPr>
          <a:xfrm>
            <a:off x="655875" y="1694347"/>
            <a:ext cx="772021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Watch for this template language from Lexipol:</a:t>
            </a:r>
          </a:p>
        </p:txBody>
      </p:sp>
      <p:pic>
        <p:nvPicPr>
          <p:cNvPr id="7" name="Picture 6" descr="A close up of a text&#10;&#10;Description automatically generated">
            <a:extLst>
              <a:ext uri="{FF2B5EF4-FFF2-40B4-BE49-F238E27FC236}">
                <a16:creationId xmlns:a16="http://schemas.microsoft.com/office/drawing/2014/main" id="{A7A2F1A4-2B3B-F3F1-34D9-CB04CD509022}"/>
              </a:ext>
            </a:extLst>
          </p:cNvPr>
          <p:cNvPicPr>
            <a:picLocks noChangeAspect="1"/>
          </p:cNvPicPr>
          <p:nvPr/>
        </p:nvPicPr>
        <p:blipFill>
          <a:blip r:embed="rId2"/>
          <a:stretch>
            <a:fillRect/>
          </a:stretch>
        </p:blipFill>
        <p:spPr>
          <a:xfrm>
            <a:off x="323850" y="2313895"/>
            <a:ext cx="8377237" cy="2237014"/>
          </a:xfrm>
          <a:prstGeom prst="rect">
            <a:avLst/>
          </a:prstGeom>
        </p:spPr>
      </p:pic>
    </p:spTree>
    <p:extLst>
      <p:ext uri="{BB962C8B-B14F-4D97-AF65-F5344CB8AC3E}">
        <p14:creationId xmlns:p14="http://schemas.microsoft.com/office/powerpoint/2010/main" val="590966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524000"/>
          </a:xfrm>
        </p:spPr>
        <p:txBody>
          <a:bodyPr/>
          <a:lstStyle/>
          <a:p>
            <a:r>
              <a:rPr lang="en-US" sz="3600"/>
              <a:t>Use of Force 3.6</a:t>
            </a:r>
            <a:br>
              <a:rPr lang="en-US" sz="3600"/>
            </a:br>
            <a:r>
              <a:rPr lang="en-US" sz="3600"/>
              <a:t>Investigations of Deadly Force</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12</a:t>
            </a:fld>
            <a:endParaRPr lang="en-US"/>
          </a:p>
        </p:txBody>
      </p:sp>
      <p:sp>
        <p:nvSpPr>
          <p:cNvPr id="5" name="Rectangle 4"/>
          <p:cNvSpPr/>
          <p:nvPr/>
        </p:nvSpPr>
        <p:spPr>
          <a:xfrm>
            <a:off x="609600" y="1981200"/>
            <a:ext cx="7543800" cy="1815882"/>
          </a:xfrm>
          <a:prstGeom prst="rect">
            <a:avLst/>
          </a:prstGeom>
        </p:spPr>
        <p:txBody>
          <a:bodyPr wrap="square">
            <a:spAutoFit/>
          </a:bodyPr>
          <a:lstStyle/>
          <a:p>
            <a:r>
              <a:rPr lang="en-US" sz="2800" b="1" cap="small"/>
              <a:t>The agency has an officer involved shooting/deadly force response policy that includes steps for first responders and includes a comprehensive </a:t>
            </a:r>
            <a:r>
              <a:rPr lang="en-US" sz="2800" b="1" cap="small">
                <a:solidFill>
                  <a:srgbClr val="FF0000"/>
                </a:solidFill>
              </a:rPr>
              <a:t>Independent</a:t>
            </a:r>
            <a:r>
              <a:rPr lang="en-US" sz="2800" b="1" cap="small"/>
              <a:t> investigation and review of the event.</a:t>
            </a:r>
            <a:endParaRPr lang="en-US" sz="2800" cap="small"/>
          </a:p>
        </p:txBody>
      </p:sp>
      <p:sp>
        <p:nvSpPr>
          <p:cNvPr id="6" name="Subtitle 2"/>
          <p:cNvSpPr txBox="1">
            <a:spLocks/>
          </p:cNvSpPr>
          <p:nvPr/>
        </p:nvSpPr>
        <p:spPr>
          <a:xfrm>
            <a:off x="1028700" y="4267200"/>
            <a:ext cx="6705600" cy="1828800"/>
          </a:xfrm>
          <a:prstGeom prst="rect">
            <a:avLst/>
          </a:prstGeom>
          <a:ln>
            <a:noFill/>
            <a:prstDash val="sysDot"/>
          </a:ln>
        </p:spPr>
        <p:txBody>
          <a:bodyPr>
            <a:normAutofit fontScale="92500" lnSpcReduction="10000"/>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600" i="1">
                <a:solidFill>
                  <a:srgbClr val="000000"/>
                </a:solidFill>
              </a:rPr>
              <a:t>Purpose: To ensure the agency has in place a formal response, review and investigative process for officer involved shootings that result in injury or loss of life, that comply with state law to protect interests, rights, and mental health of involved officers.</a:t>
            </a:r>
            <a:endParaRPr lang="en-US" sz="2600">
              <a:solidFill>
                <a:srgbClr val="000000"/>
              </a:solidFill>
            </a:endParaRPr>
          </a:p>
          <a:p>
            <a:pPr>
              <a:spcAft>
                <a:spcPts val="200"/>
              </a:spcAft>
            </a:pPr>
            <a:endParaRPr lang="en-US"/>
          </a:p>
        </p:txBody>
      </p:sp>
    </p:spTree>
    <p:extLst>
      <p:ext uri="{BB962C8B-B14F-4D97-AF65-F5344CB8AC3E}">
        <p14:creationId xmlns:p14="http://schemas.microsoft.com/office/powerpoint/2010/main" val="1693493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3BE7-634B-2790-4438-163AB01C3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73A752-DC1A-9374-77DD-449C265B2D69}"/>
              </a:ext>
            </a:extLst>
          </p:cNvPr>
          <p:cNvSpPr>
            <a:spLocks noGrp="1"/>
          </p:cNvSpPr>
          <p:nvPr>
            <p:ph type="title"/>
          </p:nvPr>
        </p:nvSpPr>
        <p:spPr/>
        <p:txBody>
          <a:bodyPr/>
          <a:lstStyle/>
          <a:p>
            <a:r>
              <a:rPr lang="en-US"/>
              <a:t>Standard 3.7</a:t>
            </a:r>
            <a:r>
              <a:rPr lang="en-US">
                <a:solidFill>
                  <a:srgbClr val="FF0000"/>
                </a:solidFill>
              </a:rPr>
              <a:t>*</a:t>
            </a:r>
            <a:r>
              <a:rPr lang="en-US"/>
              <a:t> </a:t>
            </a:r>
            <a:r>
              <a:rPr lang="en-US">
                <a:solidFill>
                  <a:srgbClr val="FF0000"/>
                </a:solidFill>
              </a:rPr>
              <a:t>(1/1/2026)</a:t>
            </a:r>
            <a:r>
              <a:rPr lang="en-US"/>
              <a:t>  </a:t>
            </a:r>
            <a:br>
              <a:rPr lang="en-US"/>
            </a:br>
            <a:br>
              <a:rPr lang="en-US"/>
            </a:br>
            <a:endParaRPr lang="en-US"/>
          </a:p>
        </p:txBody>
      </p:sp>
      <p:sp>
        <p:nvSpPr>
          <p:cNvPr id="3" name="Content Placeholder 2">
            <a:extLst>
              <a:ext uri="{FF2B5EF4-FFF2-40B4-BE49-F238E27FC236}">
                <a16:creationId xmlns:a16="http://schemas.microsoft.com/office/drawing/2014/main" id="{BD2D8AB6-7032-B2AA-459D-854A94A13E9F}"/>
              </a:ext>
            </a:extLst>
          </p:cNvPr>
          <p:cNvSpPr>
            <a:spLocks noGrp="1"/>
          </p:cNvSpPr>
          <p:nvPr>
            <p:ph idx="1"/>
          </p:nvPr>
        </p:nvSpPr>
        <p:spPr>
          <a:xfrm>
            <a:off x="304800" y="1175658"/>
            <a:ext cx="8382000" cy="2590800"/>
          </a:xfrm>
        </p:spPr>
        <p:txBody>
          <a:bodyPr/>
          <a:lstStyle/>
          <a:p>
            <a:pPr marL="0" marR="0" lvl="0" indent="0" algn="l" defTabSz="914400" rtl="0" eaLnBrk="1" fontAlgn="auto" latinLnBrk="0" hangingPunct="1">
              <a:lnSpc>
                <a:spcPct val="100000"/>
              </a:lnSpc>
              <a:spcBef>
                <a:spcPts val="1200"/>
              </a:spcBef>
              <a:spcAft>
                <a:spcPts val="0"/>
              </a:spcAft>
              <a:buClr>
                <a:srgbClr val="347A44"/>
              </a:buClr>
              <a:buSzTx/>
              <a:buFont typeface="Arial" pitchFamily="34" charset="0"/>
              <a:buNone/>
              <a:tabLst/>
              <a:defRPr/>
            </a:pPr>
            <a:r>
              <a:rPr kumimoji="0" lang="en-US" sz="3600" b="0" i="0" u="none" strike="noStrike" kern="1200" cap="none" spc="0" normalizeH="0" baseline="0" noProof="0">
                <a:ln>
                  <a:noFill/>
                </a:ln>
                <a:solidFill>
                  <a:srgbClr val="0070C0"/>
                </a:solidFill>
                <a:effectLst/>
                <a:uLnTx/>
                <a:uFillTx/>
                <a:latin typeface="TwitterChirp"/>
                <a:ea typeface="+mn-ea"/>
                <a:cs typeface="Calibri" panose="020F0502020204030204" pitchFamily="34" charset="0"/>
              </a:rPr>
              <a:t>Authorized Weapons and Ammunition</a:t>
            </a:r>
            <a:endParaRPr kumimoji="0" lang="en-US" sz="3600" b="0" i="0" u="none" strike="noStrike" kern="1200" cap="none" spc="0" normalizeH="0" baseline="0" noProof="0">
              <a:ln>
                <a:noFill/>
              </a:ln>
              <a:solidFill>
                <a:srgbClr val="FF0000"/>
              </a:solidFill>
              <a:effectLst/>
              <a:uLnTx/>
              <a:uFillTx/>
              <a:latin typeface="TwitterChirp"/>
              <a:ea typeface="+mn-ea"/>
              <a:cs typeface="Calibri" panose="020F0502020204030204" pitchFamily="34" charset="0"/>
            </a:endParaRPr>
          </a:p>
          <a:p>
            <a:pPr marL="0" marR="0" lvl="0" indent="0" algn="l" defTabSz="914400" rtl="0" eaLnBrk="1" fontAlgn="auto" latinLnBrk="0" hangingPunct="1">
              <a:lnSpc>
                <a:spcPct val="100000"/>
              </a:lnSpc>
              <a:spcBef>
                <a:spcPts val="1200"/>
              </a:spcBef>
              <a:spcAft>
                <a:spcPts val="0"/>
              </a:spcAft>
              <a:buClr>
                <a:srgbClr val="347A44"/>
              </a:buClr>
              <a:buSzTx/>
              <a:buFont typeface="Arial" pitchFamily="34" charset="0"/>
              <a:buNone/>
              <a:tabLst/>
              <a:defRPr/>
            </a:pPr>
            <a:r>
              <a:rPr kumimoji="0" lang="en-US" sz="2800" b="0" i="0" u="none" strike="noStrike" kern="1200" cap="none" spc="0" normalizeH="0" baseline="0" noProof="0">
                <a:ln>
                  <a:noFill/>
                </a:ln>
                <a:solidFill>
                  <a:srgbClr val="404040"/>
                </a:solidFill>
                <a:effectLst/>
                <a:uLnTx/>
                <a:uFillTx/>
                <a:latin typeface="Calibri" panose="020F0502020204030204" pitchFamily="34" charset="0"/>
                <a:ea typeface="Calibri" panose="020F0502020204030204" pitchFamily="34" charset="0"/>
                <a:cs typeface="Calibri" panose="020F0502020204030204" pitchFamily="34" charset="0"/>
              </a:rPr>
              <a:t>The agency has policy requiring only authorized weapons and ammunition shall be carried and / or used on duty </a:t>
            </a:r>
            <a:r>
              <a:rPr kumimoji="0" lang="en-US" sz="28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and an annual inventory of all agency-owned handguns and rifles shall be conducted and acknowledged by the agency CEO.</a:t>
            </a:r>
          </a:p>
        </p:txBody>
      </p:sp>
      <p:sp>
        <p:nvSpPr>
          <p:cNvPr id="4" name="Slide Number Placeholder 3">
            <a:extLst>
              <a:ext uri="{FF2B5EF4-FFF2-40B4-BE49-F238E27FC236}">
                <a16:creationId xmlns:a16="http://schemas.microsoft.com/office/drawing/2014/main" id="{064E60BC-7AF5-A39D-7D19-FD56E4900CA4}"/>
              </a:ext>
            </a:extLst>
          </p:cNvPr>
          <p:cNvSpPr>
            <a:spLocks noGrp="1"/>
          </p:cNvSpPr>
          <p:nvPr>
            <p:ph type="sldNum" sz="quarter" idx="12"/>
          </p:nvPr>
        </p:nvSpPr>
        <p:spPr/>
        <p:txBody>
          <a:bodyPr/>
          <a:lstStyle/>
          <a:p>
            <a:fld id="{E652699A-549B-45A1-BA81-4020695B5A36}" type="slidenum">
              <a:rPr lang="en-US" smtClean="0"/>
              <a:pPr/>
              <a:t>13</a:t>
            </a:fld>
            <a:endParaRPr lang="en-US"/>
          </a:p>
        </p:txBody>
      </p:sp>
      <p:sp>
        <p:nvSpPr>
          <p:cNvPr id="6" name="TextBox 5">
            <a:extLst>
              <a:ext uri="{FF2B5EF4-FFF2-40B4-BE49-F238E27FC236}">
                <a16:creationId xmlns:a16="http://schemas.microsoft.com/office/drawing/2014/main" id="{3250A9F3-93A3-7056-CADC-A963458C9F52}"/>
              </a:ext>
            </a:extLst>
          </p:cNvPr>
          <p:cNvSpPr txBox="1"/>
          <p:nvPr/>
        </p:nvSpPr>
        <p:spPr>
          <a:xfrm>
            <a:off x="734785" y="4403256"/>
            <a:ext cx="6025243" cy="1589346"/>
          </a:xfrm>
          <a:prstGeom prst="rect">
            <a:avLst/>
          </a:prstGeom>
          <a:noFill/>
        </p:spPr>
        <p:txBody>
          <a:bodyPr wrap="square">
            <a:spAutoFit/>
          </a:bodyPr>
          <a:lstStyle/>
          <a:p>
            <a:pPr>
              <a:spcAft>
                <a:spcPts val="600"/>
              </a:spcAft>
            </a:pPr>
            <a:r>
              <a:rPr lang="en-US" sz="2400" b="1" cap="small"/>
              <a:t>Evidence/Proof of Compliance </a:t>
            </a:r>
          </a:p>
          <a:p>
            <a:pPr marL="342900" indent="-342900">
              <a:lnSpc>
                <a:spcPct val="150000"/>
              </a:lnSpc>
              <a:buClr>
                <a:srgbClr val="3878CF"/>
              </a:buClr>
              <a:buFont typeface="Wingdings" panose="05000000000000000000" pitchFamily="2" charset="2"/>
              <a:buChar char="v"/>
            </a:pPr>
            <a:r>
              <a:rPr lang="en-US" sz="2400"/>
              <a:t>Annual inventory and report to agency CEO </a:t>
            </a:r>
          </a:p>
          <a:p>
            <a:pPr marL="342900" indent="-342900">
              <a:lnSpc>
                <a:spcPct val="150000"/>
              </a:lnSpc>
              <a:buClr>
                <a:srgbClr val="3878CF"/>
              </a:buClr>
              <a:buFont typeface="Wingdings" panose="05000000000000000000" pitchFamily="2" charset="2"/>
              <a:buChar char="v"/>
            </a:pPr>
            <a:r>
              <a:rPr lang="en-US" sz="2400"/>
              <a:t>Note this is an annual standard*</a:t>
            </a:r>
          </a:p>
        </p:txBody>
      </p:sp>
    </p:spTree>
    <p:extLst>
      <p:ext uri="{BB962C8B-B14F-4D97-AF65-F5344CB8AC3E}">
        <p14:creationId xmlns:p14="http://schemas.microsoft.com/office/powerpoint/2010/main" val="2973522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371600"/>
          </a:xfrm>
        </p:spPr>
        <p:txBody>
          <a:bodyPr/>
          <a:lstStyle/>
          <a:p>
            <a:r>
              <a:rPr lang="en-US" sz="3600"/>
              <a:t>Review of Pursuits, Use of Force, Internal Investigations and Bias Based Policing 4.3</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14</a:t>
            </a:fld>
            <a:endParaRPr lang="en-US"/>
          </a:p>
        </p:txBody>
      </p:sp>
      <p:sp>
        <p:nvSpPr>
          <p:cNvPr id="4" name="Subtitle 2"/>
          <p:cNvSpPr txBox="1">
            <a:spLocks/>
          </p:cNvSpPr>
          <p:nvPr/>
        </p:nvSpPr>
        <p:spPr>
          <a:xfrm>
            <a:off x="762000" y="1524000"/>
            <a:ext cx="7620000" cy="2959100"/>
          </a:xfrm>
          <a:prstGeom prst="rect">
            <a:avLst/>
          </a:prstGeom>
        </p:spPr>
        <p:txBody>
          <a:bodyPr lIns="91440" tIns="45720" rIns="91440" bIns="45720" anchor="t">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spcAft>
                <a:spcPts val="400"/>
              </a:spcAft>
              <a:buClr>
                <a:srgbClr val="3878CF"/>
              </a:buClr>
              <a:buNone/>
            </a:pPr>
            <a:r>
              <a:rPr lang="en-US" sz="2400" b="1" cap="small">
                <a:solidFill>
                  <a:srgbClr val="000000"/>
                </a:solidFill>
              </a:rPr>
              <a:t>The agency has a policy that requires an </a:t>
            </a:r>
            <a:r>
              <a:rPr lang="en-US" sz="2400" b="1" u="sng" cap="small">
                <a:solidFill>
                  <a:srgbClr val="FF0000"/>
                </a:solidFill>
              </a:rPr>
              <a:t>annual*</a:t>
            </a:r>
            <a:r>
              <a:rPr lang="en-US" sz="2400" b="1" u="sng" cap="small"/>
              <a:t> </a:t>
            </a:r>
            <a:r>
              <a:rPr lang="en-US" sz="2400" b="1" u="sng" cap="small">
                <a:solidFill>
                  <a:srgbClr val="000000"/>
                </a:solidFill>
              </a:rPr>
              <a:t>management review and analysis</a:t>
            </a:r>
            <a:r>
              <a:rPr lang="en-US" sz="2400" b="1" cap="small">
                <a:solidFill>
                  <a:srgbClr val="000000"/>
                </a:solidFill>
              </a:rPr>
              <a:t>, with final review </a:t>
            </a:r>
            <a:r>
              <a:rPr lang="en-US" sz="2400" b="1" cap="small">
                <a:solidFill>
                  <a:srgbClr val="FF0000"/>
                </a:solidFill>
              </a:rPr>
              <a:t>approved by the chief executive officer</a:t>
            </a:r>
            <a:r>
              <a:rPr lang="en-US" sz="2400" b="1" cap="small">
                <a:solidFill>
                  <a:srgbClr val="000000"/>
                </a:solidFill>
              </a:rPr>
              <a:t>, of the following incidents:</a:t>
            </a:r>
          </a:p>
          <a:p>
            <a:pPr marL="800100" lvl="1" indent="-457200">
              <a:lnSpc>
                <a:spcPct val="110000"/>
              </a:lnSpc>
              <a:spcBef>
                <a:spcPts val="0"/>
              </a:spcBef>
              <a:buClr>
                <a:srgbClr val="3878CF"/>
              </a:buClr>
              <a:buFont typeface="Wingdings" panose="05000000000000000000" pitchFamily="2" charset="2"/>
              <a:buChar char="v"/>
            </a:pPr>
            <a:r>
              <a:rPr lang="en-US" sz="2400" b="1" cap="small">
                <a:solidFill>
                  <a:srgbClr val="000000"/>
                </a:solidFill>
              </a:rPr>
              <a:t>Vehicle pursuits</a:t>
            </a:r>
          </a:p>
          <a:p>
            <a:pPr marL="800100" lvl="1" indent="-457200">
              <a:lnSpc>
                <a:spcPct val="110000"/>
              </a:lnSpc>
              <a:spcBef>
                <a:spcPts val="0"/>
              </a:spcBef>
              <a:buClr>
                <a:srgbClr val="3878CF"/>
              </a:buClr>
              <a:buFont typeface="Wingdings" panose="05000000000000000000" pitchFamily="2" charset="2"/>
              <a:buChar char="v"/>
            </a:pPr>
            <a:r>
              <a:rPr lang="en-US" sz="2400" b="1" cap="small">
                <a:solidFill>
                  <a:srgbClr val="000000"/>
                </a:solidFill>
              </a:rPr>
              <a:t>Use of force events</a:t>
            </a:r>
          </a:p>
          <a:p>
            <a:pPr marL="800100" lvl="1" indent="-457200">
              <a:lnSpc>
                <a:spcPct val="110000"/>
              </a:lnSpc>
              <a:spcBef>
                <a:spcPts val="0"/>
              </a:spcBef>
              <a:buClr>
                <a:srgbClr val="3878CF"/>
              </a:buClr>
              <a:buFont typeface="Wingdings" panose="05000000000000000000" pitchFamily="2" charset="2"/>
              <a:buChar char="v"/>
            </a:pPr>
            <a:r>
              <a:rPr lang="en-US" sz="2400" b="1" cap="small">
                <a:solidFill>
                  <a:srgbClr val="000000"/>
                </a:solidFill>
              </a:rPr>
              <a:t>Internal investigations </a:t>
            </a:r>
          </a:p>
          <a:p>
            <a:pPr marL="800100" lvl="1" indent="-457200">
              <a:lnSpc>
                <a:spcPct val="110000"/>
              </a:lnSpc>
              <a:spcBef>
                <a:spcPts val="0"/>
              </a:spcBef>
              <a:buClr>
                <a:srgbClr val="3878CF"/>
              </a:buClr>
              <a:buFont typeface="Wingdings" panose="05000000000000000000" pitchFamily="2" charset="2"/>
              <a:buChar char="v"/>
            </a:pPr>
            <a:r>
              <a:rPr lang="en-US" sz="2400" b="1" cap="small">
                <a:solidFill>
                  <a:srgbClr val="000000"/>
                </a:solidFill>
              </a:rPr>
              <a:t>Bias based profiling incidents </a:t>
            </a:r>
          </a:p>
          <a:p>
            <a:pPr marL="285750" indent="-285750">
              <a:buFont typeface="Wingdings" panose="05000000000000000000" pitchFamily="2" charset="2"/>
              <a:buChar char="§"/>
            </a:pPr>
            <a:endParaRPr lang="en-US" sz="2400" cap="small"/>
          </a:p>
          <a:p>
            <a:pPr marL="285750" indent="-285750"/>
            <a:endParaRPr lang="en-US" cap="small"/>
          </a:p>
          <a:p>
            <a:pPr marL="285750" indent="-285750"/>
            <a:endParaRPr lang="en-US"/>
          </a:p>
          <a:p>
            <a:pPr marL="285750" indent="-285750"/>
            <a:endParaRPr lang="en-US"/>
          </a:p>
          <a:p>
            <a:pPr marL="285750" indent="-285750"/>
            <a:endParaRPr lang="en-US"/>
          </a:p>
        </p:txBody>
      </p:sp>
      <p:sp>
        <p:nvSpPr>
          <p:cNvPr id="5" name="TextBox 4"/>
          <p:cNvSpPr txBox="1"/>
          <p:nvPr/>
        </p:nvSpPr>
        <p:spPr>
          <a:xfrm>
            <a:off x="1219200" y="4584700"/>
            <a:ext cx="7040325" cy="1785104"/>
          </a:xfrm>
          <a:prstGeom prst="rect">
            <a:avLst/>
          </a:prstGeom>
          <a:noFill/>
          <a:ln w="12700">
            <a:noFill/>
            <a:prstDash val="sysDot"/>
          </a:ln>
        </p:spPr>
        <p:txBody>
          <a:bodyPr wrap="none" rtlCol="0">
            <a:spAutoFit/>
          </a:bodyPr>
          <a:lstStyle/>
          <a:p>
            <a:pPr>
              <a:spcAft>
                <a:spcPts val="600"/>
              </a:spcAft>
            </a:pPr>
            <a:r>
              <a:rPr lang="en-US" sz="2000" b="1" cap="small"/>
              <a:t>Evidence/Proof of Compliance </a:t>
            </a:r>
          </a:p>
          <a:p>
            <a:pPr marL="285750" indent="-285750">
              <a:spcAft>
                <a:spcPts val="600"/>
              </a:spcAft>
              <a:buClr>
                <a:srgbClr val="3878CF"/>
              </a:buClr>
              <a:buFont typeface="Wingdings" panose="05000000000000000000" pitchFamily="2" charset="2"/>
              <a:buChar char="§"/>
            </a:pPr>
            <a:r>
              <a:rPr lang="en-US" sz="2000"/>
              <a:t>Policy meeting the standard – </a:t>
            </a:r>
            <a:r>
              <a:rPr lang="en-US" sz="2000">
                <a:solidFill>
                  <a:srgbClr val="FF0000"/>
                </a:solidFill>
              </a:rPr>
              <a:t>watch for </a:t>
            </a:r>
            <a:r>
              <a:rPr lang="en-US" sz="2000" b="1" u="sng">
                <a:solidFill>
                  <a:srgbClr val="FF0000"/>
                </a:solidFill>
              </a:rPr>
              <a:t>permissive</a:t>
            </a:r>
            <a:r>
              <a:rPr lang="en-US" sz="2000">
                <a:solidFill>
                  <a:srgbClr val="FF0000"/>
                </a:solidFill>
              </a:rPr>
              <a:t> language</a:t>
            </a:r>
            <a:endParaRPr lang="en-US" sz="2000"/>
          </a:p>
          <a:p>
            <a:pPr marL="285750" indent="-285750">
              <a:buClr>
                <a:srgbClr val="3878CF"/>
              </a:buClr>
              <a:buFont typeface="Wingdings" panose="05000000000000000000" pitchFamily="2" charset="2"/>
              <a:buChar char="§"/>
            </a:pPr>
            <a:r>
              <a:rPr lang="en-US" sz="2000"/>
              <a:t>Documentation supporting policy</a:t>
            </a:r>
          </a:p>
          <a:p>
            <a:pPr marL="742950" lvl="1" indent="-285750">
              <a:buFont typeface="Courier New" panose="02070309020205020404" pitchFamily="49" charset="0"/>
              <a:buChar char="o"/>
            </a:pPr>
            <a:r>
              <a:rPr lang="en-US" sz="2000"/>
              <a:t>Memo to CEO </a:t>
            </a:r>
            <a:r>
              <a:rPr lang="en-US" sz="2000" u="sng">
                <a:solidFill>
                  <a:srgbClr val="FF0000"/>
                </a:solidFill>
              </a:rPr>
              <a:t>with analysis </a:t>
            </a:r>
            <a:r>
              <a:rPr lang="en-US" sz="2000"/>
              <a:t>covering each area of standard</a:t>
            </a:r>
          </a:p>
          <a:p>
            <a:pPr marL="742950" lvl="1" indent="-285750">
              <a:buFont typeface="Courier New" panose="02070309020205020404" pitchFamily="49" charset="0"/>
              <a:buChar char="o"/>
            </a:pPr>
            <a:r>
              <a:rPr lang="en-US" sz="2000"/>
              <a:t>Can combine all four areas into one annual memo </a:t>
            </a:r>
          </a:p>
        </p:txBody>
      </p:sp>
    </p:spTree>
    <p:extLst>
      <p:ext uri="{BB962C8B-B14F-4D97-AF65-F5344CB8AC3E}">
        <p14:creationId xmlns:p14="http://schemas.microsoft.com/office/powerpoint/2010/main" val="117119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099" y="381000"/>
            <a:ext cx="8229600" cy="1600200"/>
          </a:xfrm>
        </p:spPr>
        <p:txBody>
          <a:bodyPr/>
          <a:lstStyle/>
          <a:p>
            <a:r>
              <a:rPr lang="en-US" sz="3200"/>
              <a:t>Management, Staffing, Organization and Utilization of Personnel 4.4</a:t>
            </a:r>
            <a:br>
              <a:rPr lang="en-US" sz="3200"/>
            </a:br>
            <a:r>
              <a:rPr lang="en-US" sz="3200"/>
              <a:t>Written Directives</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15</a:t>
            </a:fld>
            <a:endParaRPr lang="en-US"/>
          </a:p>
        </p:txBody>
      </p:sp>
      <p:sp>
        <p:nvSpPr>
          <p:cNvPr id="4" name="Subtitle 2"/>
          <p:cNvSpPr txBox="1">
            <a:spLocks/>
          </p:cNvSpPr>
          <p:nvPr/>
        </p:nvSpPr>
        <p:spPr>
          <a:xfrm>
            <a:off x="552449" y="1981200"/>
            <a:ext cx="7962899" cy="33528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2400" b="1" cap="small">
                <a:solidFill>
                  <a:srgbClr val="000000"/>
                </a:solidFill>
              </a:rPr>
              <a:t>The agency has a system of written directives that includes procedures for developing, approving and disseminating directives to all personnel. The system will include:</a:t>
            </a:r>
          </a:p>
          <a:p>
            <a:pPr marL="685800" lvl="1" indent="-342900">
              <a:buClr>
                <a:srgbClr val="3878CF"/>
              </a:buClr>
              <a:buFont typeface="Wingdings" panose="05000000000000000000" pitchFamily="2" charset="2"/>
              <a:buChar char="v"/>
            </a:pPr>
            <a:r>
              <a:rPr lang="en-US" sz="2400" b="1" cap="small">
                <a:solidFill>
                  <a:srgbClr val="000000"/>
                </a:solidFill>
              </a:rPr>
              <a:t>Methods for tracking changes and archiving prior versions of policies;</a:t>
            </a:r>
          </a:p>
          <a:p>
            <a:pPr marL="685800" lvl="1" indent="-342900">
              <a:buClr>
                <a:srgbClr val="3878CF"/>
              </a:buClr>
              <a:buFont typeface="Wingdings" panose="05000000000000000000" pitchFamily="2" charset="2"/>
              <a:buChar char="v"/>
            </a:pPr>
            <a:r>
              <a:rPr lang="en-US" sz="2400" b="1" cap="small">
                <a:solidFill>
                  <a:srgbClr val="000000"/>
                </a:solidFill>
              </a:rPr>
              <a:t>A process that confirms receipt of directives by affected personnel.</a:t>
            </a:r>
          </a:p>
          <a:p>
            <a:endParaRPr lang="en-US" sz="2200" b="1" cap="small">
              <a:latin typeface="Calisto MT" panose="02040603050505030304" pitchFamily="18" charset="0"/>
            </a:endParaRPr>
          </a:p>
        </p:txBody>
      </p:sp>
      <p:sp>
        <p:nvSpPr>
          <p:cNvPr id="5" name="TextBox 4"/>
          <p:cNvSpPr txBox="1"/>
          <p:nvPr/>
        </p:nvSpPr>
        <p:spPr>
          <a:xfrm>
            <a:off x="1371600" y="4953000"/>
            <a:ext cx="6934202" cy="1400383"/>
          </a:xfrm>
          <a:prstGeom prst="rect">
            <a:avLst/>
          </a:prstGeom>
          <a:noFill/>
          <a:ln w="12700">
            <a:noFill/>
            <a:prstDash val="sysDot"/>
          </a:ln>
        </p:spPr>
        <p:txBody>
          <a:bodyPr wrap="square" rtlCol="0">
            <a:spAutoFit/>
          </a:bodyPr>
          <a:lstStyle/>
          <a:p>
            <a:pPr>
              <a:spcAft>
                <a:spcPts val="600"/>
              </a:spcAft>
            </a:pPr>
            <a:r>
              <a:rPr lang="en-US" sz="2000" b="1" cap="small"/>
              <a:t>Evidence/Proof of Compliance </a:t>
            </a:r>
          </a:p>
          <a:p>
            <a:pPr marL="285750" indent="-285750">
              <a:buClr>
                <a:srgbClr val="3878CF"/>
              </a:buClr>
              <a:buFont typeface="Wingdings" panose="05000000000000000000" pitchFamily="2" charset="2"/>
              <a:buChar char="§"/>
            </a:pPr>
            <a:r>
              <a:rPr lang="en-US" sz="2000"/>
              <a:t>Policy meeting the standard</a:t>
            </a:r>
          </a:p>
          <a:p>
            <a:pPr marL="285750" indent="-285750">
              <a:buClr>
                <a:srgbClr val="3878CF"/>
              </a:buClr>
              <a:buFont typeface="Wingdings" panose="05000000000000000000" pitchFamily="2" charset="2"/>
              <a:buChar char="§"/>
            </a:pPr>
            <a:r>
              <a:rPr lang="en-US" sz="2000"/>
              <a:t>Read receipt, report or acknowledgement roster of policy </a:t>
            </a:r>
            <a:br>
              <a:rPr lang="en-US" sz="2000"/>
            </a:br>
            <a:r>
              <a:rPr lang="en-US" sz="2000"/>
              <a:t>updates and directives accepted by employees</a:t>
            </a:r>
          </a:p>
        </p:txBody>
      </p:sp>
      <p:sp>
        <p:nvSpPr>
          <p:cNvPr id="6" name="TextBox 5"/>
          <p:cNvSpPr txBox="1"/>
          <p:nvPr/>
        </p:nvSpPr>
        <p:spPr>
          <a:xfrm>
            <a:off x="317203" y="6553200"/>
            <a:ext cx="368598" cy="369332"/>
          </a:xfrm>
          <a:prstGeom prst="rect">
            <a:avLst/>
          </a:prstGeom>
          <a:noFill/>
        </p:spPr>
        <p:txBody>
          <a:bodyPr wrap="square" rtlCol="0">
            <a:spAutoFit/>
          </a:bodyPr>
          <a:lstStyle/>
          <a:p>
            <a:r>
              <a:rPr lang="en-US">
                <a:solidFill>
                  <a:schemeClr val="bg1"/>
                </a:solidFill>
              </a:rPr>
              <a:t>D</a:t>
            </a:r>
          </a:p>
        </p:txBody>
      </p:sp>
    </p:spTree>
    <p:extLst>
      <p:ext uri="{BB962C8B-B14F-4D97-AF65-F5344CB8AC3E}">
        <p14:creationId xmlns:p14="http://schemas.microsoft.com/office/powerpoint/2010/main" val="1348256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371600"/>
          </a:xfrm>
        </p:spPr>
        <p:txBody>
          <a:bodyPr/>
          <a:lstStyle/>
          <a:p>
            <a:r>
              <a:rPr lang="en-US" sz="3600"/>
              <a:t>Records Management 5.3</a:t>
            </a:r>
            <a:br>
              <a:rPr lang="en-US" sz="3600"/>
            </a:br>
            <a:r>
              <a:rPr lang="en-US" sz="3600"/>
              <a:t>ACCESS Compliance</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16</a:t>
            </a:fld>
            <a:endParaRPr lang="en-US"/>
          </a:p>
        </p:txBody>
      </p:sp>
      <p:sp>
        <p:nvSpPr>
          <p:cNvPr id="6" name="Subtitle 2"/>
          <p:cNvSpPr txBox="1">
            <a:spLocks/>
          </p:cNvSpPr>
          <p:nvPr/>
        </p:nvSpPr>
        <p:spPr>
          <a:xfrm>
            <a:off x="469900" y="1524000"/>
            <a:ext cx="8064500" cy="2819400"/>
          </a:xfrm>
          <a:prstGeom prst="rect">
            <a:avLst/>
          </a:prstGeom>
        </p:spPr>
        <p:txBody>
          <a:bodyPr>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600"/>
              </a:spcAft>
              <a:buNone/>
            </a:pPr>
            <a:r>
              <a:rPr lang="en-US" sz="2400" b="1" cap="small">
                <a:solidFill>
                  <a:srgbClr val="000000"/>
                </a:solidFill>
              </a:rPr>
              <a:t>The agency has polices governing its compliance with all rules for ACCESS participation, to include:</a:t>
            </a:r>
          </a:p>
          <a:p>
            <a:pPr>
              <a:buClr>
                <a:srgbClr val="3878CF"/>
              </a:buClr>
              <a:buFont typeface="Wingdings" panose="05000000000000000000" pitchFamily="2" charset="2"/>
              <a:buChar char="v"/>
            </a:pPr>
            <a:r>
              <a:rPr lang="en-US" sz="2400" b="1" cap="small">
                <a:solidFill>
                  <a:srgbClr val="000000"/>
                </a:solidFill>
              </a:rPr>
              <a:t>The agency can show 100% compliance or has made corrections to comply with any ACCESS findings from the previous triennial audit</a:t>
            </a:r>
          </a:p>
          <a:p>
            <a:pPr>
              <a:buClr>
                <a:srgbClr val="3878CF"/>
              </a:buClr>
              <a:buFont typeface="Wingdings" panose="05000000000000000000" pitchFamily="2" charset="2"/>
              <a:buChar char="v"/>
            </a:pPr>
            <a:r>
              <a:rPr lang="en-US" sz="2400" b="1" cap="small">
                <a:solidFill>
                  <a:srgbClr val="000000"/>
                </a:solidFill>
              </a:rPr>
              <a:t>The agency can show that all personnel have been trained and certified</a:t>
            </a:r>
          </a:p>
        </p:txBody>
      </p:sp>
      <p:sp>
        <p:nvSpPr>
          <p:cNvPr id="7" name="TextBox 6"/>
          <p:cNvSpPr txBox="1"/>
          <p:nvPr/>
        </p:nvSpPr>
        <p:spPr>
          <a:xfrm>
            <a:off x="819242" y="4708520"/>
            <a:ext cx="7505516" cy="1708160"/>
          </a:xfrm>
          <a:prstGeom prst="rect">
            <a:avLst/>
          </a:prstGeom>
          <a:noFill/>
          <a:ln w="12700">
            <a:noFill/>
            <a:prstDash val="sysDot"/>
          </a:ln>
        </p:spPr>
        <p:txBody>
          <a:bodyPr wrap="none" rtlCol="0">
            <a:spAutoFit/>
          </a:bodyPr>
          <a:lstStyle/>
          <a:p>
            <a:pPr>
              <a:spcAft>
                <a:spcPts val="600"/>
              </a:spcAft>
            </a:pPr>
            <a:r>
              <a:rPr lang="en-US" sz="2000" b="1" cap="small"/>
              <a:t>Evidence/Proof of Compliance </a:t>
            </a:r>
          </a:p>
          <a:p>
            <a:pPr marL="742950" lvl="1" indent="-285750">
              <a:buClr>
                <a:srgbClr val="3878CF"/>
              </a:buClr>
              <a:buFont typeface="Wingdings" panose="05000000000000000000" pitchFamily="2" charset="2"/>
              <a:buChar char="§"/>
            </a:pPr>
            <a:r>
              <a:rPr lang="en-US" sz="2000"/>
              <a:t>Policy that meets standard</a:t>
            </a:r>
          </a:p>
          <a:p>
            <a:pPr marL="742950" lvl="1" indent="-285750">
              <a:buClr>
                <a:srgbClr val="3878CF"/>
              </a:buClr>
              <a:buFont typeface="Wingdings" panose="05000000000000000000" pitchFamily="2" charset="2"/>
              <a:buChar char="§"/>
            </a:pPr>
            <a:r>
              <a:rPr lang="en-US" sz="2000"/>
              <a:t>ACCESS business audit certificate</a:t>
            </a:r>
          </a:p>
          <a:p>
            <a:pPr marL="742950" lvl="1" indent="-285750">
              <a:buClr>
                <a:srgbClr val="3878CF"/>
              </a:buClr>
              <a:buFont typeface="Wingdings" panose="05000000000000000000" pitchFamily="2" charset="2"/>
              <a:buChar char="§"/>
            </a:pPr>
            <a:r>
              <a:rPr lang="en-US" sz="2000"/>
              <a:t>Current ACCESS user roster printed no more than 7 days before</a:t>
            </a:r>
            <a:br>
              <a:rPr lang="en-US" sz="2000"/>
            </a:br>
            <a:r>
              <a:rPr lang="en-US" sz="2000"/>
              <a:t>onsite. Ensure everyone is current on roster. </a:t>
            </a:r>
          </a:p>
        </p:txBody>
      </p:sp>
    </p:spTree>
    <p:extLst>
      <p:ext uri="{BB962C8B-B14F-4D97-AF65-F5344CB8AC3E}">
        <p14:creationId xmlns:p14="http://schemas.microsoft.com/office/powerpoint/2010/main" val="2978417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spcAft>
                <a:spcPts val="1200"/>
              </a:spcAft>
            </a:pPr>
            <a:r>
              <a:rPr lang="en-US" sz="3600">
                <a:latin typeface="+mj-lt"/>
              </a:rPr>
              <a:t>Health and Safety 8.3</a:t>
            </a:r>
            <a:br>
              <a:rPr lang="en-US" sz="3600">
                <a:latin typeface="+mj-lt"/>
              </a:rPr>
            </a:br>
            <a:r>
              <a:rPr lang="en-US" sz="3600">
                <a:latin typeface="+mj-lt"/>
              </a:rPr>
              <a:t>Soft Body Armor</a:t>
            </a:r>
          </a:p>
        </p:txBody>
      </p:sp>
      <p:sp>
        <p:nvSpPr>
          <p:cNvPr id="4" name="TextBox 3"/>
          <p:cNvSpPr txBox="1"/>
          <p:nvPr/>
        </p:nvSpPr>
        <p:spPr>
          <a:xfrm>
            <a:off x="1123948" y="4038600"/>
            <a:ext cx="6896101" cy="1985159"/>
          </a:xfrm>
          <a:prstGeom prst="rect">
            <a:avLst/>
          </a:prstGeom>
          <a:noFill/>
          <a:ln w="12700">
            <a:noFill/>
            <a:prstDash val="sysDot"/>
          </a:ln>
        </p:spPr>
        <p:txBody>
          <a:bodyPr wrap="square" rtlCol="0">
            <a:spAutoFit/>
          </a:bodyPr>
          <a:lstStyle/>
          <a:p>
            <a:pPr>
              <a:lnSpc>
                <a:spcPct val="150000"/>
              </a:lnSpc>
              <a:spcAft>
                <a:spcPts val="600"/>
              </a:spcAft>
            </a:pPr>
            <a:r>
              <a:rPr lang="en-US" sz="2400" b="1" cap="small"/>
              <a:t>Evidence/Proof of Compliance</a:t>
            </a:r>
          </a:p>
          <a:p>
            <a:pPr marL="285750" indent="-285750">
              <a:spcAft>
                <a:spcPts val="600"/>
              </a:spcAft>
              <a:buClr>
                <a:srgbClr val="3878CF"/>
              </a:buClr>
              <a:buFont typeface="Wingdings" panose="05000000000000000000" pitchFamily="2" charset="2"/>
              <a:buChar char="v"/>
            </a:pPr>
            <a:r>
              <a:rPr lang="en-US" sz="2400"/>
              <a:t>Policy that supports standard</a:t>
            </a:r>
          </a:p>
          <a:p>
            <a:pPr marL="285750" indent="-285750">
              <a:spcAft>
                <a:spcPts val="600"/>
              </a:spcAft>
              <a:buClr>
                <a:srgbClr val="3878CF"/>
              </a:buClr>
              <a:buFont typeface="Wingdings" panose="05000000000000000000" pitchFamily="2" charset="2"/>
              <a:buChar char="v"/>
            </a:pPr>
            <a:r>
              <a:rPr lang="en-US" sz="2400"/>
              <a:t>Copy of current replacement schedule/roster</a:t>
            </a:r>
          </a:p>
          <a:p>
            <a:pPr marL="285750" indent="-285750">
              <a:spcAft>
                <a:spcPts val="600"/>
              </a:spcAft>
              <a:buClr>
                <a:srgbClr val="3878CF"/>
              </a:buClr>
              <a:buFont typeface="Wingdings" panose="05000000000000000000" pitchFamily="2" charset="2"/>
              <a:buChar char="v"/>
            </a:pPr>
            <a:r>
              <a:rPr lang="en-US" sz="2400"/>
              <a:t>Interview with person responsible for replacement</a:t>
            </a:r>
          </a:p>
        </p:txBody>
      </p:sp>
      <p:sp>
        <p:nvSpPr>
          <p:cNvPr id="5" name="Rectangle 4"/>
          <p:cNvSpPr/>
          <p:nvPr/>
        </p:nvSpPr>
        <p:spPr>
          <a:xfrm>
            <a:off x="1028699" y="1982162"/>
            <a:ext cx="7086600" cy="1738938"/>
          </a:xfrm>
          <a:prstGeom prst="rect">
            <a:avLst/>
          </a:prstGeom>
        </p:spPr>
        <p:txBody>
          <a:bodyPr wrap="square">
            <a:spAutoFit/>
          </a:bodyPr>
          <a:lstStyle/>
          <a:p>
            <a:pPr marL="0" lvl="1">
              <a:spcAft>
                <a:spcPts val="600"/>
              </a:spcAft>
              <a:buClr>
                <a:schemeClr val="accent1"/>
              </a:buClr>
              <a:buSzPct val="85000"/>
            </a:pPr>
            <a:r>
              <a:rPr lang="en-US" sz="2800" b="1" cap="small"/>
              <a:t>The agency provides soft body armor and requires its use for personnel engaged in uniform field duties or high-risk situations.</a:t>
            </a:r>
          </a:p>
          <a:p>
            <a:endParaRPr lang="en-US" b="1" cap="all">
              <a:latin typeface="Calisto MT" panose="02040603050505030304" pitchFamily="18" charset="0"/>
            </a:endParaRPr>
          </a:p>
        </p:txBody>
      </p:sp>
    </p:spTree>
    <p:extLst>
      <p:ext uri="{BB962C8B-B14F-4D97-AF65-F5344CB8AC3E}">
        <p14:creationId xmlns:p14="http://schemas.microsoft.com/office/powerpoint/2010/main" val="4253346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Lexipol</a:t>
            </a:r>
            <a:r>
              <a:rPr lang="en-US"/>
              <a:t> template policy: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18</a:t>
            </a:fld>
            <a:endParaRPr lang="en-US"/>
          </a:p>
        </p:txBody>
      </p:sp>
      <p:pic>
        <p:nvPicPr>
          <p:cNvPr id="5" name="Picture 4"/>
          <p:cNvPicPr>
            <a:picLocks noChangeAspect="1"/>
          </p:cNvPicPr>
          <p:nvPr/>
        </p:nvPicPr>
        <p:blipFill>
          <a:blip r:embed="rId3"/>
          <a:stretch>
            <a:fillRect/>
          </a:stretch>
        </p:blipFill>
        <p:spPr>
          <a:xfrm>
            <a:off x="112913" y="1905000"/>
            <a:ext cx="7766453" cy="3596905"/>
          </a:xfrm>
          <a:prstGeom prst="rect">
            <a:avLst/>
          </a:prstGeom>
        </p:spPr>
      </p:pic>
      <p:sp>
        <p:nvSpPr>
          <p:cNvPr id="4" name="Text Placeholder 3"/>
          <p:cNvSpPr>
            <a:spLocks noGrp="1"/>
          </p:cNvSpPr>
          <p:nvPr>
            <p:ph type="body" sz="half" idx="2"/>
          </p:nvPr>
        </p:nvSpPr>
        <p:spPr>
          <a:xfrm>
            <a:off x="457200" y="1447800"/>
            <a:ext cx="8458200" cy="4876800"/>
          </a:xfrm>
        </p:spPr>
        <p:txBody>
          <a:bodyPr/>
          <a:lstStyle/>
          <a:p>
            <a:endParaRPr lang="en-US"/>
          </a:p>
        </p:txBody>
      </p:sp>
    </p:spTree>
    <p:extLst>
      <p:ext uri="{BB962C8B-B14F-4D97-AF65-F5344CB8AC3E}">
        <p14:creationId xmlns:p14="http://schemas.microsoft.com/office/powerpoint/2010/main" val="2132888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447800"/>
          </a:xfrm>
        </p:spPr>
        <p:txBody>
          <a:bodyPr>
            <a:normAutofit/>
          </a:bodyPr>
          <a:lstStyle/>
          <a:p>
            <a:pPr>
              <a:lnSpc>
                <a:spcPct val="100000"/>
              </a:lnSpc>
            </a:pPr>
            <a:r>
              <a:rPr lang="en-US" sz="3600">
                <a:latin typeface="+mj-lt"/>
              </a:rPr>
              <a:t>Health and Safety 8.5</a:t>
            </a:r>
            <a:br>
              <a:rPr lang="en-US" sz="3600">
                <a:latin typeface="+mj-lt"/>
              </a:rPr>
            </a:br>
            <a:r>
              <a:rPr lang="en-US" sz="3600">
                <a:latin typeface="+mj-lt"/>
              </a:rPr>
              <a:t>Biohazard Disposal and Decontamination</a:t>
            </a:r>
          </a:p>
        </p:txBody>
      </p:sp>
      <p:sp>
        <p:nvSpPr>
          <p:cNvPr id="3" name="Subtitle 2"/>
          <p:cNvSpPr>
            <a:spLocks noGrp="1"/>
          </p:cNvSpPr>
          <p:nvPr>
            <p:ph type="subTitle" idx="4294967295"/>
          </p:nvPr>
        </p:nvSpPr>
        <p:spPr>
          <a:xfrm>
            <a:off x="609600" y="1898073"/>
            <a:ext cx="7696200" cy="1828800"/>
          </a:xfrm>
        </p:spPr>
        <p:txBody>
          <a:bodyPr>
            <a:noAutofit/>
          </a:bodyPr>
          <a:lstStyle/>
          <a:p>
            <a:pPr marL="0" indent="0">
              <a:lnSpc>
                <a:spcPct val="100000"/>
              </a:lnSpc>
              <a:spcAft>
                <a:spcPts val="600"/>
              </a:spcAft>
              <a:buNone/>
            </a:pPr>
            <a:r>
              <a:rPr lang="en-US" b="1" cap="small"/>
              <a:t>The agency has </a:t>
            </a:r>
            <a:r>
              <a:rPr lang="en-US" b="1" cap="small">
                <a:solidFill>
                  <a:srgbClr val="FF0000"/>
                </a:solidFill>
              </a:rPr>
              <a:t>procedures for disposal and decontamination</a:t>
            </a:r>
            <a:r>
              <a:rPr lang="en-US" b="1" cap="small"/>
              <a:t> when there is an event or contact involving biohazard material including blood or bodily fluids.</a:t>
            </a:r>
          </a:p>
          <a:p>
            <a:pPr marL="0" indent="0">
              <a:buNone/>
            </a:pPr>
            <a:endParaRPr lang="en-US" sz="2600" b="1" cap="all">
              <a:latin typeface="Calisto MT" panose="02040603050505030304" pitchFamily="18" charset="0"/>
            </a:endParaRPr>
          </a:p>
        </p:txBody>
      </p:sp>
      <p:sp>
        <p:nvSpPr>
          <p:cNvPr id="4" name="TextBox 3"/>
          <p:cNvSpPr txBox="1"/>
          <p:nvPr/>
        </p:nvSpPr>
        <p:spPr>
          <a:xfrm>
            <a:off x="762000" y="3872346"/>
            <a:ext cx="8100807" cy="2269852"/>
          </a:xfrm>
          <a:prstGeom prst="rect">
            <a:avLst/>
          </a:prstGeom>
          <a:noFill/>
          <a:ln w="12700">
            <a:solidFill>
              <a:schemeClr val="tx1"/>
            </a:solidFill>
            <a:prstDash val="sysDot"/>
          </a:ln>
        </p:spPr>
        <p:txBody>
          <a:bodyPr wrap="none" rtlCol="0">
            <a:spAutoFit/>
          </a:bodyPr>
          <a:lstStyle/>
          <a:p>
            <a:pPr>
              <a:lnSpc>
                <a:spcPct val="150000"/>
              </a:lnSpc>
              <a:spcAft>
                <a:spcPts val="600"/>
              </a:spcAft>
            </a:pPr>
            <a:r>
              <a:rPr lang="en-US" sz="2300" b="1" cap="small"/>
              <a:t>Evidence/Proof of Compliance</a:t>
            </a:r>
          </a:p>
          <a:p>
            <a:pPr marL="285750" indent="-285750">
              <a:spcAft>
                <a:spcPts val="600"/>
              </a:spcAft>
              <a:buClr>
                <a:srgbClr val="3878CF"/>
              </a:buClr>
              <a:buFont typeface="Wingdings" panose="05000000000000000000" pitchFamily="2" charset="2"/>
              <a:buChar char="v"/>
            </a:pPr>
            <a:r>
              <a:rPr lang="en-US" sz="2300"/>
              <a:t>Equipment, space, </a:t>
            </a:r>
            <a:r>
              <a:rPr lang="en-US" sz="2300" u="sng">
                <a:solidFill>
                  <a:srgbClr val="FF0000"/>
                </a:solidFill>
              </a:rPr>
              <a:t>processes</a:t>
            </a:r>
            <a:r>
              <a:rPr lang="en-US" sz="2300"/>
              <a:t> to facilitate decontamination</a:t>
            </a:r>
          </a:p>
          <a:p>
            <a:pPr marL="285750" indent="-285750">
              <a:buClr>
                <a:srgbClr val="3878CF"/>
              </a:buClr>
              <a:buFont typeface="Wingdings" panose="05000000000000000000" pitchFamily="2" charset="2"/>
              <a:buChar char="v"/>
            </a:pPr>
            <a:r>
              <a:rPr lang="en-US" sz="2300"/>
              <a:t>Policy or Exposure control plan that supports standard</a:t>
            </a:r>
          </a:p>
          <a:p>
            <a:pPr marL="742950" lvl="1" indent="-285750">
              <a:spcAft>
                <a:spcPts val="600"/>
              </a:spcAft>
              <a:buFont typeface="Wingdings" panose="05000000000000000000" pitchFamily="2" charset="2"/>
              <a:buChar char="§"/>
            </a:pPr>
            <a:r>
              <a:rPr lang="en-US" sz="2300">
                <a:solidFill>
                  <a:srgbClr val="FF0000"/>
                </a:solidFill>
              </a:rPr>
              <a:t>Beware of training requirements listed in policy</a:t>
            </a:r>
          </a:p>
          <a:p>
            <a:pPr marL="285750" indent="-285750">
              <a:spcAft>
                <a:spcPts val="600"/>
              </a:spcAft>
              <a:buClr>
                <a:srgbClr val="3878CF"/>
              </a:buClr>
              <a:buFont typeface="Wingdings" panose="05000000000000000000" pitchFamily="2" charset="2"/>
              <a:buChar char="v"/>
            </a:pPr>
            <a:r>
              <a:rPr lang="en-US" sz="2300"/>
              <a:t>Interview of Officer/Deputy or Supervisor to ensure compliance</a:t>
            </a:r>
          </a:p>
        </p:txBody>
      </p:sp>
    </p:spTree>
    <p:extLst>
      <p:ext uri="{BB962C8B-B14F-4D97-AF65-F5344CB8AC3E}">
        <p14:creationId xmlns:p14="http://schemas.microsoft.com/office/powerpoint/2010/main" val="3321859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31470"/>
            <a:ext cx="8229600" cy="1356946"/>
          </a:xfrm>
        </p:spPr>
        <p:txBody>
          <a:bodyPr>
            <a:noAutofit/>
          </a:bodyPr>
          <a:lstStyle/>
          <a:p>
            <a:r>
              <a:rPr lang="en-US" sz="3600">
                <a:latin typeface="+mj-lt"/>
              </a:rPr>
              <a:t>Recruitment and Selection 10.4</a:t>
            </a:r>
            <a:br>
              <a:rPr lang="en-US" sz="3600">
                <a:latin typeface="+mj-lt"/>
              </a:rPr>
            </a:br>
            <a:r>
              <a:rPr lang="en-US" sz="3600">
                <a:latin typeface="+mj-lt"/>
              </a:rPr>
              <a:t>Psychological Examinations</a:t>
            </a:r>
          </a:p>
        </p:txBody>
      </p:sp>
      <p:sp>
        <p:nvSpPr>
          <p:cNvPr id="3" name="Subtitle 2"/>
          <p:cNvSpPr>
            <a:spLocks noGrp="1"/>
          </p:cNvSpPr>
          <p:nvPr>
            <p:ph type="subTitle" idx="4294967295"/>
          </p:nvPr>
        </p:nvSpPr>
        <p:spPr>
          <a:xfrm>
            <a:off x="838200" y="1793998"/>
            <a:ext cx="7315200" cy="1828800"/>
          </a:xfrm>
        </p:spPr>
        <p:txBody>
          <a:bodyPr>
            <a:normAutofit/>
          </a:bodyPr>
          <a:lstStyle/>
          <a:p>
            <a:pPr marL="0" indent="0">
              <a:buNone/>
            </a:pPr>
            <a:r>
              <a:rPr lang="en-US" b="1" cap="small">
                <a:solidFill>
                  <a:srgbClr val="000000"/>
                </a:solidFill>
              </a:rPr>
              <a:t>The agency requires that a licensed psychologist or psychiatrist conduct a psychological fitness examination for each candidate for a sworn position, prior to appointment.</a:t>
            </a:r>
          </a:p>
          <a:p>
            <a:endParaRPr lang="en-US" b="1">
              <a:solidFill>
                <a:srgbClr val="000000"/>
              </a:solidFill>
            </a:endParaRPr>
          </a:p>
        </p:txBody>
      </p:sp>
      <p:sp>
        <p:nvSpPr>
          <p:cNvPr id="4" name="TextBox 3"/>
          <p:cNvSpPr txBox="1"/>
          <p:nvPr/>
        </p:nvSpPr>
        <p:spPr>
          <a:xfrm>
            <a:off x="914400" y="3733800"/>
            <a:ext cx="6789423" cy="2636619"/>
          </a:xfrm>
          <a:prstGeom prst="rect">
            <a:avLst/>
          </a:prstGeom>
          <a:noFill/>
          <a:ln w="12700">
            <a:noFill/>
            <a:prstDash val="sysDot"/>
          </a:ln>
        </p:spPr>
        <p:txBody>
          <a:bodyPr wrap="none" rtlCol="0">
            <a:spAutoFit/>
          </a:bodyPr>
          <a:lstStyle/>
          <a:p>
            <a:pPr>
              <a:lnSpc>
                <a:spcPct val="150000"/>
              </a:lnSpc>
              <a:spcAft>
                <a:spcPts val="300"/>
              </a:spcAft>
            </a:pPr>
            <a:r>
              <a:rPr lang="en-US" sz="2400" b="1" cap="small"/>
              <a:t>Evidence/Proof of Compliance</a:t>
            </a:r>
          </a:p>
          <a:p>
            <a:pPr marL="342900" indent="-342900">
              <a:spcAft>
                <a:spcPts val="400"/>
              </a:spcAft>
              <a:buClr>
                <a:srgbClr val="3878CF"/>
              </a:buClr>
              <a:buFont typeface="Wingdings" panose="05000000000000000000" pitchFamily="2" charset="2"/>
              <a:buChar char="v"/>
            </a:pPr>
            <a:r>
              <a:rPr lang="en-US" sz="2300"/>
              <a:t>Copy of redacted psychological report</a:t>
            </a:r>
          </a:p>
          <a:p>
            <a:pPr marL="342900" indent="-342900">
              <a:spcAft>
                <a:spcPts val="400"/>
              </a:spcAft>
              <a:buClr>
                <a:srgbClr val="3878CF"/>
              </a:buClr>
              <a:buFont typeface="Wingdings" panose="05000000000000000000" pitchFamily="2" charset="2"/>
              <a:buChar char="v"/>
            </a:pPr>
            <a:r>
              <a:rPr lang="en-US" sz="2300"/>
              <a:t>Copy of invoice for services</a:t>
            </a:r>
          </a:p>
          <a:p>
            <a:pPr marL="342900" indent="-342900">
              <a:spcAft>
                <a:spcPts val="400"/>
              </a:spcAft>
              <a:buClr>
                <a:srgbClr val="3878CF"/>
              </a:buClr>
              <a:buFont typeface="Wingdings" panose="05000000000000000000" pitchFamily="2" charset="2"/>
              <a:buChar char="v"/>
            </a:pPr>
            <a:r>
              <a:rPr lang="en-US" sz="2300"/>
              <a:t>Licensing credentials for practitioner from DOL/DOH</a:t>
            </a:r>
          </a:p>
          <a:p>
            <a:pPr marL="342900" indent="-342900">
              <a:spcAft>
                <a:spcPts val="400"/>
              </a:spcAft>
              <a:buClr>
                <a:srgbClr val="3878CF"/>
              </a:buClr>
              <a:buFont typeface="Wingdings" panose="05000000000000000000" pitchFamily="2" charset="2"/>
              <a:buChar char="v"/>
            </a:pPr>
            <a:r>
              <a:rPr lang="en-US" sz="2300"/>
              <a:t>Copy of policy or procedure that supports standard</a:t>
            </a:r>
          </a:p>
          <a:p>
            <a:pPr marL="342900" indent="-342900">
              <a:spcAft>
                <a:spcPts val="400"/>
              </a:spcAft>
              <a:buClr>
                <a:srgbClr val="3878CF"/>
              </a:buClr>
              <a:buFont typeface="Wingdings" panose="05000000000000000000" pitchFamily="2" charset="2"/>
              <a:buChar char="v"/>
            </a:pPr>
            <a:r>
              <a:rPr lang="en-US" sz="2300"/>
              <a:t>See WAC 139-07-030</a:t>
            </a:r>
          </a:p>
        </p:txBody>
      </p:sp>
    </p:spTree>
    <p:extLst>
      <p:ext uri="{BB962C8B-B14F-4D97-AF65-F5344CB8AC3E}">
        <p14:creationId xmlns:p14="http://schemas.microsoft.com/office/powerpoint/2010/main" val="1176743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latin typeface="+mj-lt"/>
              </a:rPr>
              <a:t>Training 11.7</a:t>
            </a:r>
            <a:br>
              <a:rPr lang="en-US" sz="3600">
                <a:latin typeface="+mj-lt"/>
              </a:rPr>
            </a:br>
            <a:r>
              <a:rPr lang="en-US" sz="3600">
                <a:latin typeface="+mj-lt"/>
              </a:rPr>
              <a:t>WSCJTC Certifications</a:t>
            </a:r>
          </a:p>
        </p:txBody>
      </p:sp>
      <p:sp>
        <p:nvSpPr>
          <p:cNvPr id="3" name="Subtitle 2"/>
          <p:cNvSpPr>
            <a:spLocks noGrp="1"/>
          </p:cNvSpPr>
          <p:nvPr>
            <p:ph type="subTitle" idx="4294967295"/>
          </p:nvPr>
        </p:nvSpPr>
        <p:spPr>
          <a:xfrm>
            <a:off x="800100" y="1524000"/>
            <a:ext cx="7543800" cy="2057400"/>
          </a:xfrm>
        </p:spPr>
        <p:txBody>
          <a:bodyPr>
            <a:normAutofit/>
          </a:bodyPr>
          <a:lstStyle/>
          <a:p>
            <a:pPr marL="0" indent="0">
              <a:lnSpc>
                <a:spcPct val="100000"/>
              </a:lnSpc>
              <a:spcAft>
                <a:spcPts val="600"/>
              </a:spcAft>
              <a:buNone/>
            </a:pPr>
            <a:r>
              <a:rPr lang="en-US" sz="3000" b="1" cap="small">
                <a:solidFill>
                  <a:srgbClr val="000000"/>
                </a:solidFill>
              </a:rPr>
              <a:t>Staff members who are designated as full-time supervisors or managers have earned the appropriate certification by the Washington State Criminal Justice Training Commission.</a:t>
            </a:r>
          </a:p>
          <a:p>
            <a:pPr>
              <a:lnSpc>
                <a:spcPct val="100000"/>
              </a:lnSpc>
              <a:spcAft>
                <a:spcPts val="600"/>
              </a:spcAft>
            </a:pPr>
            <a:endParaRPr lang="en-US" b="1" cap="all">
              <a:latin typeface="Calisto MT" panose="02040603050505030304" pitchFamily="18" charset="0"/>
            </a:endParaRPr>
          </a:p>
        </p:txBody>
      </p:sp>
      <p:sp>
        <p:nvSpPr>
          <p:cNvPr id="4" name="TextBox 3"/>
          <p:cNvSpPr txBox="1"/>
          <p:nvPr/>
        </p:nvSpPr>
        <p:spPr>
          <a:xfrm>
            <a:off x="933450" y="3733800"/>
            <a:ext cx="7753350" cy="2623795"/>
          </a:xfrm>
          <a:prstGeom prst="rect">
            <a:avLst/>
          </a:prstGeom>
          <a:noFill/>
          <a:ln w="12700">
            <a:noFill/>
            <a:prstDash val="sysDot"/>
          </a:ln>
        </p:spPr>
        <p:txBody>
          <a:bodyPr wrap="square" rtlCol="0">
            <a:spAutoFit/>
          </a:bodyPr>
          <a:lstStyle/>
          <a:p>
            <a:pPr>
              <a:lnSpc>
                <a:spcPct val="150000"/>
              </a:lnSpc>
              <a:spcAft>
                <a:spcPts val="600"/>
              </a:spcAft>
            </a:pPr>
            <a:r>
              <a:rPr lang="en-US" sz="2300" b="1" cap="small"/>
              <a:t>Evidence/Proof of Compliance</a:t>
            </a:r>
          </a:p>
          <a:p>
            <a:pPr marL="285750" indent="-285750">
              <a:spcAft>
                <a:spcPts val="600"/>
              </a:spcAft>
              <a:buFont typeface="Wingdings" panose="05000000000000000000" pitchFamily="2" charset="2"/>
              <a:buChar char="v"/>
            </a:pPr>
            <a:r>
              <a:rPr lang="en-US" sz="2200"/>
              <a:t>Roster of employees at the rank of Sergeant and above, including CEO + Promotion dates.  </a:t>
            </a:r>
          </a:p>
          <a:p>
            <a:pPr marL="285750" indent="-285750">
              <a:spcAft>
                <a:spcPts val="600"/>
              </a:spcAft>
              <a:buFont typeface="Wingdings" panose="05000000000000000000" pitchFamily="2" charset="2"/>
              <a:buChar char="v"/>
            </a:pPr>
            <a:r>
              <a:rPr lang="en-US" sz="2200">
                <a:solidFill>
                  <a:srgbClr val="FF0000"/>
                </a:solidFill>
              </a:rPr>
              <a:t>The 40-hr class alone does not a career-level certification make</a:t>
            </a:r>
            <a:r>
              <a:rPr lang="en-US" sz="2200"/>
              <a:t>.  </a:t>
            </a:r>
          </a:p>
          <a:p>
            <a:pPr marL="285750" indent="-285750">
              <a:spcAft>
                <a:spcPts val="600"/>
              </a:spcAft>
              <a:buFont typeface="Wingdings" panose="05000000000000000000" pitchFamily="2" charset="2"/>
              <a:buChar char="v"/>
            </a:pPr>
            <a:r>
              <a:rPr lang="en-US" sz="2200"/>
              <a:t>Copies of CLC Certificates. </a:t>
            </a:r>
          </a:p>
          <a:p>
            <a:pPr marL="285750" indent="-285750">
              <a:spcAft>
                <a:spcPts val="600"/>
              </a:spcAft>
              <a:buFont typeface="Wingdings" panose="05000000000000000000" pitchFamily="2" charset="2"/>
              <a:buChar char="v"/>
            </a:pPr>
            <a:r>
              <a:rPr lang="en-US" sz="2200"/>
              <a:t>See RCW 43.101.350</a:t>
            </a:r>
          </a:p>
        </p:txBody>
      </p:sp>
    </p:spTree>
    <p:extLst>
      <p:ext uri="{BB962C8B-B14F-4D97-AF65-F5344CB8AC3E}">
        <p14:creationId xmlns:p14="http://schemas.microsoft.com/office/powerpoint/2010/main" val="2219646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C0B52-DC3A-E961-F65C-87694BFCC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074C9-D57E-9838-638B-DC2FD0DF6770}"/>
              </a:ext>
            </a:extLst>
          </p:cNvPr>
          <p:cNvSpPr>
            <a:spLocks noGrp="1"/>
          </p:cNvSpPr>
          <p:nvPr>
            <p:ph type="title"/>
          </p:nvPr>
        </p:nvSpPr>
        <p:spPr/>
        <p:txBody>
          <a:bodyPr/>
          <a:lstStyle/>
          <a:p>
            <a:r>
              <a:rPr lang="en-US"/>
              <a:t>11.7 Career Level Certifications </a:t>
            </a:r>
          </a:p>
        </p:txBody>
      </p:sp>
      <p:sp>
        <p:nvSpPr>
          <p:cNvPr id="3" name="Content Placeholder 2">
            <a:extLst>
              <a:ext uri="{FF2B5EF4-FFF2-40B4-BE49-F238E27FC236}">
                <a16:creationId xmlns:a16="http://schemas.microsoft.com/office/drawing/2014/main" id="{6B734257-1484-7AE4-0BAB-224BE30A0C45}"/>
              </a:ext>
            </a:extLst>
          </p:cNvPr>
          <p:cNvSpPr>
            <a:spLocks noGrp="1"/>
          </p:cNvSpPr>
          <p:nvPr>
            <p:ph idx="1"/>
          </p:nvPr>
        </p:nvSpPr>
        <p:spPr>
          <a:xfrm>
            <a:off x="126702" y="1166018"/>
            <a:ext cx="8229600" cy="4525963"/>
          </a:xfrm>
        </p:spPr>
        <p:txBody>
          <a:bodyPr/>
          <a:lstStyle/>
          <a:p>
            <a:pPr marL="0" indent="0">
              <a:buNone/>
            </a:pPr>
            <a:r>
              <a:rPr lang="en-US"/>
              <a:t> </a:t>
            </a:r>
          </a:p>
        </p:txBody>
      </p:sp>
      <p:sp>
        <p:nvSpPr>
          <p:cNvPr id="4" name="Slide Number Placeholder 3">
            <a:extLst>
              <a:ext uri="{FF2B5EF4-FFF2-40B4-BE49-F238E27FC236}">
                <a16:creationId xmlns:a16="http://schemas.microsoft.com/office/drawing/2014/main" id="{A631E7FB-112B-9810-60CE-A0D1804E5EEA}"/>
              </a:ext>
            </a:extLst>
          </p:cNvPr>
          <p:cNvSpPr>
            <a:spLocks noGrp="1"/>
          </p:cNvSpPr>
          <p:nvPr>
            <p:ph type="sldNum" sz="quarter" idx="12"/>
          </p:nvPr>
        </p:nvSpPr>
        <p:spPr/>
        <p:txBody>
          <a:bodyPr/>
          <a:lstStyle/>
          <a:p>
            <a:fld id="{E652699A-549B-45A1-BA81-4020695B5A36}" type="slidenum">
              <a:rPr lang="en-US" smtClean="0"/>
              <a:pPr/>
              <a:t>22</a:t>
            </a:fld>
            <a:endParaRPr lang="en-US"/>
          </a:p>
        </p:txBody>
      </p:sp>
      <p:pic>
        <p:nvPicPr>
          <p:cNvPr id="5" name="Picture 4">
            <a:extLst>
              <a:ext uri="{FF2B5EF4-FFF2-40B4-BE49-F238E27FC236}">
                <a16:creationId xmlns:a16="http://schemas.microsoft.com/office/drawing/2014/main" id="{81F6BDC6-A939-E962-7A7E-E969E7323175}"/>
              </a:ext>
            </a:extLst>
          </p:cNvPr>
          <p:cNvPicPr>
            <a:picLocks noChangeAspect="1"/>
          </p:cNvPicPr>
          <p:nvPr/>
        </p:nvPicPr>
        <p:blipFill>
          <a:blip r:embed="rId3"/>
          <a:stretch>
            <a:fillRect/>
          </a:stretch>
        </p:blipFill>
        <p:spPr>
          <a:xfrm>
            <a:off x="974984" y="1295400"/>
            <a:ext cx="7194031" cy="4938547"/>
          </a:xfrm>
          <a:prstGeom prst="rect">
            <a:avLst/>
          </a:prstGeom>
        </p:spPr>
      </p:pic>
      <p:sp>
        <p:nvSpPr>
          <p:cNvPr id="6" name="Rectangle 5">
            <a:extLst>
              <a:ext uri="{FF2B5EF4-FFF2-40B4-BE49-F238E27FC236}">
                <a16:creationId xmlns:a16="http://schemas.microsoft.com/office/drawing/2014/main" id="{26AF67A5-E386-E36B-A129-5A6D2F32C70B}"/>
              </a:ext>
            </a:extLst>
          </p:cNvPr>
          <p:cNvSpPr/>
          <p:nvPr/>
        </p:nvSpPr>
        <p:spPr>
          <a:xfrm>
            <a:off x="4241502" y="3428999"/>
            <a:ext cx="45719"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CF59D2-71E2-2A5E-DAED-71112E71B4FD}"/>
              </a:ext>
            </a:extLst>
          </p:cNvPr>
          <p:cNvSpPr/>
          <p:nvPr/>
        </p:nvSpPr>
        <p:spPr>
          <a:xfrm>
            <a:off x="4241502" y="3352801"/>
            <a:ext cx="2083098"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1442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480AD-AED5-5B12-DE07-D95F4B7B5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EED35-C701-BD82-5821-CBB09FAB81B0}"/>
              </a:ext>
            </a:extLst>
          </p:cNvPr>
          <p:cNvSpPr>
            <a:spLocks noGrp="1"/>
          </p:cNvSpPr>
          <p:nvPr>
            <p:ph type="title"/>
          </p:nvPr>
        </p:nvSpPr>
        <p:spPr/>
        <p:txBody>
          <a:bodyPr/>
          <a:lstStyle/>
          <a:p>
            <a:r>
              <a:rPr lang="en-US"/>
              <a:t>11.7 Career Level Certifications </a:t>
            </a:r>
          </a:p>
        </p:txBody>
      </p:sp>
      <p:sp>
        <p:nvSpPr>
          <p:cNvPr id="3" name="Content Placeholder 2">
            <a:extLst>
              <a:ext uri="{FF2B5EF4-FFF2-40B4-BE49-F238E27FC236}">
                <a16:creationId xmlns:a16="http://schemas.microsoft.com/office/drawing/2014/main" id="{3F03BF2F-8A9B-23C4-2467-F5067ABE1FB6}"/>
              </a:ext>
            </a:extLst>
          </p:cNvPr>
          <p:cNvSpPr>
            <a:spLocks noGrp="1"/>
          </p:cNvSpPr>
          <p:nvPr>
            <p:ph idx="1"/>
          </p:nvPr>
        </p:nvSpPr>
        <p:spPr>
          <a:xfrm>
            <a:off x="126702" y="1166018"/>
            <a:ext cx="8229600" cy="4525963"/>
          </a:xfrm>
        </p:spPr>
        <p:txBody>
          <a:bodyPr/>
          <a:lstStyle/>
          <a:p>
            <a:pPr marL="0" indent="0">
              <a:buNone/>
            </a:pPr>
            <a:r>
              <a:rPr lang="en-US"/>
              <a:t> </a:t>
            </a:r>
          </a:p>
        </p:txBody>
      </p:sp>
      <p:sp>
        <p:nvSpPr>
          <p:cNvPr id="4" name="Slide Number Placeholder 3">
            <a:extLst>
              <a:ext uri="{FF2B5EF4-FFF2-40B4-BE49-F238E27FC236}">
                <a16:creationId xmlns:a16="http://schemas.microsoft.com/office/drawing/2014/main" id="{910BE324-DB01-B150-EEE4-03DE11A238B1}"/>
              </a:ext>
            </a:extLst>
          </p:cNvPr>
          <p:cNvSpPr>
            <a:spLocks noGrp="1"/>
          </p:cNvSpPr>
          <p:nvPr>
            <p:ph type="sldNum" sz="quarter" idx="12"/>
          </p:nvPr>
        </p:nvSpPr>
        <p:spPr/>
        <p:txBody>
          <a:bodyPr/>
          <a:lstStyle/>
          <a:p>
            <a:fld id="{E652699A-549B-45A1-BA81-4020695B5A36}" type="slidenum">
              <a:rPr lang="en-US" smtClean="0"/>
              <a:pPr/>
              <a:t>23</a:t>
            </a:fld>
            <a:endParaRPr lang="en-US"/>
          </a:p>
        </p:txBody>
      </p:sp>
      <p:sp>
        <p:nvSpPr>
          <p:cNvPr id="6" name="Rectangle 5">
            <a:extLst>
              <a:ext uri="{FF2B5EF4-FFF2-40B4-BE49-F238E27FC236}">
                <a16:creationId xmlns:a16="http://schemas.microsoft.com/office/drawing/2014/main" id="{7B66E768-2F79-1D31-D1FD-A62ABE610BE3}"/>
              </a:ext>
            </a:extLst>
          </p:cNvPr>
          <p:cNvSpPr/>
          <p:nvPr/>
        </p:nvSpPr>
        <p:spPr>
          <a:xfrm>
            <a:off x="4241502" y="3428999"/>
            <a:ext cx="45719"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7770A40-982C-3CA7-325E-5C3377BF25D1}"/>
              </a:ext>
            </a:extLst>
          </p:cNvPr>
          <p:cNvSpPr/>
          <p:nvPr/>
        </p:nvSpPr>
        <p:spPr>
          <a:xfrm>
            <a:off x="4241502" y="3352801"/>
            <a:ext cx="2083098" cy="30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A1527B1-E1A9-CCF4-CDCF-EE56350B8D66}"/>
              </a:ext>
            </a:extLst>
          </p:cNvPr>
          <p:cNvPicPr>
            <a:picLocks noChangeAspect="1"/>
          </p:cNvPicPr>
          <p:nvPr/>
        </p:nvPicPr>
        <p:blipFill>
          <a:blip r:embed="rId3"/>
          <a:stretch>
            <a:fillRect/>
          </a:stretch>
        </p:blipFill>
        <p:spPr>
          <a:xfrm>
            <a:off x="990600" y="1187789"/>
            <a:ext cx="6769401" cy="5139458"/>
          </a:xfrm>
          <a:prstGeom prst="rect">
            <a:avLst/>
          </a:prstGeom>
        </p:spPr>
      </p:pic>
      <p:sp>
        <p:nvSpPr>
          <p:cNvPr id="10" name="Rectangle 9">
            <a:extLst>
              <a:ext uri="{FF2B5EF4-FFF2-40B4-BE49-F238E27FC236}">
                <a16:creationId xmlns:a16="http://schemas.microsoft.com/office/drawing/2014/main" id="{C9A81C9B-33C2-059C-E07A-A73F6558787B}"/>
              </a:ext>
            </a:extLst>
          </p:cNvPr>
          <p:cNvSpPr/>
          <p:nvPr/>
        </p:nvSpPr>
        <p:spPr>
          <a:xfrm>
            <a:off x="4375300" y="3428999"/>
            <a:ext cx="1293981" cy="2286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873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latin typeface="+mj-lt"/>
              </a:rPr>
              <a:t>Training 11.7</a:t>
            </a:r>
            <a:br>
              <a:rPr lang="en-US" sz="3600">
                <a:latin typeface="+mj-lt"/>
              </a:rPr>
            </a:br>
            <a:r>
              <a:rPr lang="en-US" sz="3600">
                <a:latin typeface="+mj-lt"/>
              </a:rPr>
              <a:t>WSCJTC Certifications</a:t>
            </a:r>
          </a:p>
        </p:txBody>
      </p:sp>
      <p:sp>
        <p:nvSpPr>
          <p:cNvPr id="3" name="Subtitle 2"/>
          <p:cNvSpPr>
            <a:spLocks noGrp="1"/>
          </p:cNvSpPr>
          <p:nvPr>
            <p:ph type="subTitle" idx="4294967295"/>
          </p:nvPr>
        </p:nvSpPr>
        <p:spPr>
          <a:xfrm>
            <a:off x="800100" y="1524000"/>
            <a:ext cx="7543800" cy="2057400"/>
          </a:xfrm>
        </p:spPr>
        <p:txBody>
          <a:bodyPr>
            <a:normAutofit/>
          </a:bodyPr>
          <a:lstStyle/>
          <a:p>
            <a:pPr marL="0" indent="0">
              <a:lnSpc>
                <a:spcPct val="100000"/>
              </a:lnSpc>
              <a:spcAft>
                <a:spcPts val="600"/>
              </a:spcAft>
              <a:buNone/>
            </a:pPr>
            <a:r>
              <a:rPr lang="en-US" sz="3000" b="1" cap="small">
                <a:solidFill>
                  <a:srgbClr val="000000"/>
                </a:solidFill>
              </a:rPr>
              <a:t>Staff members who are designated as full-time supervisors or managers have earned the appropriate certification by the Washington State Criminal Justice Training Commission.</a:t>
            </a:r>
          </a:p>
          <a:p>
            <a:pPr>
              <a:lnSpc>
                <a:spcPct val="100000"/>
              </a:lnSpc>
              <a:spcAft>
                <a:spcPts val="600"/>
              </a:spcAft>
            </a:pPr>
            <a:endParaRPr lang="en-US" b="1" cap="all">
              <a:latin typeface="Calisto MT" panose="02040603050505030304" pitchFamily="18" charset="0"/>
            </a:endParaRPr>
          </a:p>
        </p:txBody>
      </p:sp>
      <p:sp>
        <p:nvSpPr>
          <p:cNvPr id="4" name="TextBox 3"/>
          <p:cNvSpPr txBox="1"/>
          <p:nvPr/>
        </p:nvSpPr>
        <p:spPr>
          <a:xfrm>
            <a:off x="933450" y="3733800"/>
            <a:ext cx="7753350" cy="2208297"/>
          </a:xfrm>
          <a:prstGeom prst="rect">
            <a:avLst/>
          </a:prstGeom>
          <a:noFill/>
          <a:ln w="12700">
            <a:noFill/>
            <a:prstDash val="sysDot"/>
          </a:ln>
        </p:spPr>
        <p:txBody>
          <a:bodyPr wrap="square" rtlCol="0">
            <a:spAutoFit/>
          </a:bodyPr>
          <a:lstStyle/>
          <a:p>
            <a:pPr>
              <a:lnSpc>
                <a:spcPct val="150000"/>
              </a:lnSpc>
              <a:spcAft>
                <a:spcPts val="600"/>
              </a:spcAft>
            </a:pPr>
            <a:r>
              <a:rPr lang="en-US" sz="2300" b="1" cap="small"/>
              <a:t>Evidence/Proof of Compliance</a:t>
            </a:r>
          </a:p>
          <a:p>
            <a:pPr marL="285750" indent="-285750">
              <a:spcAft>
                <a:spcPts val="600"/>
              </a:spcAft>
              <a:buFont typeface="Wingdings" panose="05000000000000000000" pitchFamily="2" charset="2"/>
              <a:buChar char="v"/>
            </a:pPr>
            <a:r>
              <a:rPr lang="en-US" sz="2200"/>
              <a:t>Roster of employees at the rank of Sergeant and above, including CEO + Promotion dates.  </a:t>
            </a:r>
          </a:p>
          <a:p>
            <a:pPr marL="285750" indent="-285750">
              <a:spcAft>
                <a:spcPts val="600"/>
              </a:spcAft>
              <a:buFont typeface="Wingdings" panose="05000000000000000000" pitchFamily="2" charset="2"/>
              <a:buChar char="v"/>
            </a:pPr>
            <a:r>
              <a:rPr lang="en-US" sz="2200">
                <a:solidFill>
                  <a:srgbClr val="FF0000"/>
                </a:solidFill>
              </a:rPr>
              <a:t>The 40-hr class alone does not a career-level certification make</a:t>
            </a:r>
            <a:r>
              <a:rPr lang="en-US" sz="2200"/>
              <a:t>.  </a:t>
            </a:r>
          </a:p>
          <a:p>
            <a:pPr marL="285750" indent="-285750">
              <a:spcAft>
                <a:spcPts val="600"/>
              </a:spcAft>
              <a:buFont typeface="Wingdings" panose="05000000000000000000" pitchFamily="2" charset="2"/>
              <a:buChar char="v"/>
            </a:pPr>
            <a:r>
              <a:rPr lang="en-US" sz="2200" b="1" u="sng">
                <a:solidFill>
                  <a:srgbClr val="FF0000"/>
                </a:solidFill>
              </a:rPr>
              <a:t>Copies of all </a:t>
            </a:r>
            <a:r>
              <a:rPr lang="en-US" sz="2200"/>
              <a:t>CLC Certificates. </a:t>
            </a:r>
          </a:p>
        </p:txBody>
      </p:sp>
    </p:spTree>
    <p:extLst>
      <p:ext uri="{BB962C8B-B14F-4D97-AF65-F5344CB8AC3E}">
        <p14:creationId xmlns:p14="http://schemas.microsoft.com/office/powerpoint/2010/main" val="1834052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a:latin typeface="+mj-lt"/>
              </a:rPr>
              <a:t>Training 11.9</a:t>
            </a:r>
            <a:br>
              <a:rPr lang="en-US" sz="3600">
                <a:latin typeface="+mj-lt"/>
              </a:rPr>
            </a:br>
            <a:r>
              <a:rPr lang="en-US" sz="3600">
                <a:latin typeface="+mj-lt"/>
              </a:rPr>
              <a:t>Non-lethal Training	</a:t>
            </a:r>
          </a:p>
        </p:txBody>
      </p:sp>
      <p:sp>
        <p:nvSpPr>
          <p:cNvPr id="3" name="Subtitle 2"/>
          <p:cNvSpPr>
            <a:spLocks noGrp="1"/>
          </p:cNvSpPr>
          <p:nvPr>
            <p:ph type="subTitle" idx="4294967295"/>
          </p:nvPr>
        </p:nvSpPr>
        <p:spPr>
          <a:xfrm>
            <a:off x="668518" y="1981200"/>
            <a:ext cx="7256282" cy="1295400"/>
          </a:xfrm>
        </p:spPr>
        <p:txBody>
          <a:bodyPr>
            <a:normAutofit/>
          </a:bodyPr>
          <a:lstStyle/>
          <a:p>
            <a:pPr marL="0" indent="0">
              <a:lnSpc>
                <a:spcPct val="100000"/>
              </a:lnSpc>
              <a:spcAft>
                <a:spcPts val="600"/>
              </a:spcAft>
              <a:buNone/>
            </a:pPr>
            <a:r>
              <a:rPr lang="en-US" sz="3000" b="1" cap="small">
                <a:solidFill>
                  <a:srgbClr val="000000"/>
                </a:solidFill>
              </a:rPr>
              <a:t>In-service training for Non lethal weapons shall occur at least once every </a:t>
            </a:r>
            <a:r>
              <a:rPr lang="en-US" sz="3000" b="1" u="sng" cap="small">
                <a:solidFill>
                  <a:srgbClr val="000000"/>
                </a:solidFill>
              </a:rPr>
              <a:t>two</a:t>
            </a:r>
            <a:r>
              <a:rPr lang="en-US" sz="3000" b="1" cap="small">
                <a:solidFill>
                  <a:srgbClr val="000000"/>
                </a:solidFill>
              </a:rPr>
              <a:t> years.</a:t>
            </a:r>
          </a:p>
          <a:p>
            <a:endParaRPr lang="en-US" b="1" cap="all">
              <a:latin typeface="Calisto MT" panose="02040603050505030304" pitchFamily="18" charset="0"/>
            </a:endParaRPr>
          </a:p>
        </p:txBody>
      </p:sp>
      <p:sp>
        <p:nvSpPr>
          <p:cNvPr id="4" name="TextBox 3"/>
          <p:cNvSpPr txBox="1"/>
          <p:nvPr/>
        </p:nvSpPr>
        <p:spPr>
          <a:xfrm>
            <a:off x="657633" y="3505200"/>
            <a:ext cx="7828734" cy="2646878"/>
          </a:xfrm>
          <a:prstGeom prst="rect">
            <a:avLst/>
          </a:prstGeom>
          <a:noFill/>
          <a:ln w="12700">
            <a:noFill/>
            <a:prstDash val="sysDot"/>
          </a:ln>
        </p:spPr>
        <p:txBody>
          <a:bodyPr wrap="square" rtlCol="0">
            <a:spAutoFit/>
          </a:bodyPr>
          <a:lstStyle/>
          <a:p>
            <a:pPr>
              <a:lnSpc>
                <a:spcPct val="150000"/>
              </a:lnSpc>
              <a:spcAft>
                <a:spcPts val="600"/>
              </a:spcAft>
            </a:pPr>
            <a:r>
              <a:rPr lang="en-US" sz="2400" b="1" cap="small"/>
              <a:t>Evidence/Proof of Compliance</a:t>
            </a:r>
          </a:p>
          <a:p>
            <a:pPr marL="342900" indent="-342900">
              <a:buClr>
                <a:srgbClr val="3878CF"/>
              </a:buClr>
              <a:buFont typeface="Wingdings" panose="05000000000000000000" pitchFamily="2" charset="2"/>
              <a:buChar char="v"/>
            </a:pPr>
            <a:r>
              <a:rPr lang="en-US" sz="2300"/>
              <a:t>Spreadsheet of all employees that carry authorized less lethal weapons that includes a list of all authorized weapons and dates of training. </a:t>
            </a:r>
          </a:p>
          <a:p>
            <a:pPr marL="342900" indent="-342900">
              <a:spcBef>
                <a:spcPts val="600"/>
              </a:spcBef>
              <a:spcAft>
                <a:spcPts val="600"/>
              </a:spcAft>
              <a:buClr>
                <a:srgbClr val="3878CF"/>
              </a:buClr>
              <a:buFont typeface="Wingdings" panose="05000000000000000000" pitchFamily="2" charset="2"/>
              <a:buChar char="v"/>
            </a:pPr>
            <a:r>
              <a:rPr lang="en-US" sz="2300"/>
              <a:t>Bi-annual training roster</a:t>
            </a:r>
          </a:p>
          <a:p>
            <a:pPr marL="342900" indent="-342900">
              <a:spcAft>
                <a:spcPts val="600"/>
              </a:spcAft>
              <a:buFont typeface="Wingdings" panose="05000000000000000000" pitchFamily="2" charset="2"/>
              <a:buChar char="v"/>
            </a:pPr>
            <a:r>
              <a:rPr lang="en-US" sz="2300">
                <a:solidFill>
                  <a:srgbClr val="FF0000"/>
                </a:solidFill>
              </a:rPr>
              <a:t>Challenging standard to prove/maintain compliance</a:t>
            </a:r>
          </a:p>
        </p:txBody>
      </p:sp>
    </p:spTree>
    <p:extLst>
      <p:ext uri="{BB962C8B-B14F-4D97-AF65-F5344CB8AC3E}">
        <p14:creationId xmlns:p14="http://schemas.microsoft.com/office/powerpoint/2010/main" val="1981041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Proof example for less-lethal training standard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26</a:t>
            </a:fld>
            <a:endParaRPr lang="en-US"/>
          </a:p>
        </p:txBody>
      </p:sp>
      <p:pic>
        <p:nvPicPr>
          <p:cNvPr id="5" name="Picture 4"/>
          <p:cNvPicPr>
            <a:picLocks noChangeAspect="1"/>
          </p:cNvPicPr>
          <p:nvPr/>
        </p:nvPicPr>
        <p:blipFill>
          <a:blip r:embed="rId3"/>
          <a:stretch>
            <a:fillRect/>
          </a:stretch>
        </p:blipFill>
        <p:spPr>
          <a:xfrm>
            <a:off x="159637" y="2186073"/>
            <a:ext cx="8824725" cy="3101609"/>
          </a:xfrm>
          <a:prstGeom prst="rect">
            <a:avLst/>
          </a:prstGeo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23069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lstStyle/>
          <a:p>
            <a:r>
              <a:rPr lang="en-US" sz="3600"/>
              <a:t>De-escalation Training 11.10</a:t>
            </a:r>
          </a:p>
        </p:txBody>
      </p:sp>
      <p:sp>
        <p:nvSpPr>
          <p:cNvPr id="3" name="Slide Number Placeholder 2"/>
          <p:cNvSpPr>
            <a:spLocks noGrp="1"/>
          </p:cNvSpPr>
          <p:nvPr>
            <p:ph type="sldNum" sz="quarter" idx="12"/>
          </p:nvPr>
        </p:nvSpPr>
        <p:spPr/>
        <p:txBody>
          <a:bodyPr/>
          <a:lstStyle/>
          <a:p>
            <a:fld id="{E652699A-549B-45A1-BA81-4020695B5A36}" type="slidenum">
              <a:rPr lang="en-US" smtClean="0"/>
              <a:pPr/>
              <a:t>27</a:t>
            </a:fld>
            <a:endParaRPr lang="en-US"/>
          </a:p>
        </p:txBody>
      </p:sp>
      <p:sp>
        <p:nvSpPr>
          <p:cNvPr id="4" name="TextBox 3"/>
          <p:cNvSpPr txBox="1"/>
          <p:nvPr/>
        </p:nvSpPr>
        <p:spPr>
          <a:xfrm>
            <a:off x="533400" y="1661636"/>
            <a:ext cx="7985274" cy="1477328"/>
          </a:xfrm>
          <a:prstGeom prst="rect">
            <a:avLst/>
          </a:prstGeom>
          <a:noFill/>
        </p:spPr>
        <p:txBody>
          <a:bodyPr wrap="square" rtlCol="0">
            <a:spAutoFit/>
          </a:bodyPr>
          <a:lstStyle/>
          <a:p>
            <a:r>
              <a:rPr lang="en-US" sz="3000" b="1" cap="small"/>
              <a:t>The agency provides violence de-escalation training to peace officers as required by the Washington Criminal Justice Training Commission. </a:t>
            </a:r>
            <a:endParaRPr lang="en-US" sz="3000" cap="small"/>
          </a:p>
        </p:txBody>
      </p:sp>
      <p:sp>
        <p:nvSpPr>
          <p:cNvPr id="5" name="TextBox 4"/>
          <p:cNvSpPr txBox="1"/>
          <p:nvPr/>
        </p:nvSpPr>
        <p:spPr>
          <a:xfrm>
            <a:off x="533400" y="3657600"/>
            <a:ext cx="7658100" cy="2569934"/>
          </a:xfrm>
          <a:prstGeom prst="rect">
            <a:avLst/>
          </a:prstGeom>
          <a:noFill/>
        </p:spPr>
        <p:txBody>
          <a:bodyPr wrap="square" rtlCol="0">
            <a:spAutoFit/>
          </a:bodyPr>
          <a:lstStyle/>
          <a:p>
            <a:pPr>
              <a:lnSpc>
                <a:spcPct val="150000"/>
              </a:lnSpc>
            </a:pPr>
            <a:r>
              <a:rPr lang="en-US" sz="2400" b="1" cap="small">
                <a:latin typeface="Calibri" panose="020F0502020204030204" pitchFamily="34" charset="0"/>
                <a:cs typeface="Calibri" panose="020F0502020204030204" pitchFamily="34" charset="0"/>
              </a:rPr>
              <a:t>Proof of Compliance</a:t>
            </a:r>
          </a:p>
          <a:p>
            <a:pPr marL="285750" indent="-285750">
              <a:spcAft>
                <a:spcPts val="600"/>
              </a:spcAft>
              <a:buClr>
                <a:srgbClr val="3878CF"/>
              </a:buClr>
              <a:buFont typeface="Wingdings" panose="05000000000000000000" pitchFamily="2" charset="2"/>
              <a:buChar char="v"/>
            </a:pPr>
            <a:r>
              <a:rPr lang="en-US" sz="2400">
                <a:latin typeface="Calibri" panose="020F0502020204030204" pitchFamily="34" charset="0"/>
                <a:cs typeface="Calibri" panose="020F0502020204030204" pitchFamily="34" charset="0"/>
              </a:rPr>
              <a:t>Training roster showing personnel have completed de-escalation training at the time of the final file review. Include dates of training.</a:t>
            </a:r>
          </a:p>
          <a:p>
            <a:pPr marL="285750" indent="-285750">
              <a:buClr>
                <a:srgbClr val="3878CF"/>
              </a:buClr>
              <a:buFont typeface="Wingdings" panose="05000000000000000000" pitchFamily="2" charset="2"/>
              <a:buChar char="v"/>
            </a:pPr>
            <a:r>
              <a:rPr lang="en-US" sz="2400">
                <a:latin typeface="Calibri" panose="020F0502020204030204" pitchFamily="34" charset="0"/>
                <a:cs typeface="Calibri" panose="020F0502020204030204" pitchFamily="34" charset="0"/>
              </a:rPr>
              <a:t>Copy of agency commissioned personnel roster in this file for the year of file review.</a:t>
            </a:r>
          </a:p>
        </p:txBody>
      </p:sp>
      <p:sp>
        <p:nvSpPr>
          <p:cNvPr id="6" name="TextBox 5"/>
          <p:cNvSpPr txBox="1"/>
          <p:nvPr/>
        </p:nvSpPr>
        <p:spPr>
          <a:xfrm>
            <a:off x="317202" y="6559034"/>
            <a:ext cx="292398" cy="369332"/>
          </a:xfrm>
          <a:prstGeom prst="rect">
            <a:avLst/>
          </a:prstGeom>
          <a:noFill/>
        </p:spPr>
        <p:txBody>
          <a:bodyPr wrap="square" rtlCol="0">
            <a:spAutoFit/>
          </a:bodyPr>
          <a:lstStyle/>
          <a:p>
            <a:r>
              <a:rPr lang="en-US">
                <a:solidFill>
                  <a:schemeClr val="bg1"/>
                </a:solidFill>
              </a:rPr>
              <a:t>D</a:t>
            </a:r>
          </a:p>
        </p:txBody>
      </p:sp>
    </p:spTree>
    <p:extLst>
      <p:ext uri="{BB962C8B-B14F-4D97-AF65-F5344CB8AC3E}">
        <p14:creationId xmlns:p14="http://schemas.microsoft.com/office/powerpoint/2010/main" val="813961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19200"/>
          </a:xfrm>
        </p:spPr>
        <p:txBody>
          <a:bodyPr>
            <a:normAutofit/>
          </a:bodyPr>
          <a:lstStyle/>
          <a:p>
            <a:pPr>
              <a:lnSpc>
                <a:spcPct val="100000"/>
              </a:lnSpc>
            </a:pPr>
            <a:r>
              <a:rPr lang="en-US" sz="3600">
                <a:latin typeface="+mj-lt"/>
              </a:rPr>
              <a:t>Code of Conduct 13.5</a:t>
            </a:r>
            <a:br>
              <a:rPr lang="en-US" sz="3600">
                <a:latin typeface="+mj-lt"/>
              </a:rPr>
            </a:br>
            <a:r>
              <a:rPr lang="en-US" sz="3600">
                <a:latin typeface="+mj-lt"/>
              </a:rPr>
              <a:t>Impeachment and Disclosure Information</a:t>
            </a:r>
          </a:p>
        </p:txBody>
      </p:sp>
      <p:sp>
        <p:nvSpPr>
          <p:cNvPr id="3" name="Subtitle 2"/>
          <p:cNvSpPr>
            <a:spLocks noGrp="1"/>
          </p:cNvSpPr>
          <p:nvPr>
            <p:ph type="subTitle" idx="4294967295"/>
          </p:nvPr>
        </p:nvSpPr>
        <p:spPr>
          <a:xfrm>
            <a:off x="723899" y="2057400"/>
            <a:ext cx="7696201" cy="1905000"/>
          </a:xfrm>
        </p:spPr>
        <p:txBody>
          <a:bodyPr>
            <a:noAutofit/>
          </a:bodyPr>
          <a:lstStyle/>
          <a:p>
            <a:pPr marL="0" indent="0">
              <a:spcBef>
                <a:spcPts val="0"/>
              </a:spcBef>
              <a:buNone/>
            </a:pPr>
            <a:r>
              <a:rPr lang="en-US" b="1" cap="small">
                <a:solidFill>
                  <a:srgbClr val="000000"/>
                </a:solidFill>
              </a:rPr>
              <a:t>The agency has written policy governing disclosure of potential impeachment information to prosecutors involving police employees who may be called to testify under oath</a:t>
            </a:r>
          </a:p>
        </p:txBody>
      </p:sp>
      <p:sp>
        <p:nvSpPr>
          <p:cNvPr id="4" name="TextBox 3"/>
          <p:cNvSpPr txBox="1"/>
          <p:nvPr/>
        </p:nvSpPr>
        <p:spPr>
          <a:xfrm>
            <a:off x="742949" y="4343400"/>
            <a:ext cx="7901266" cy="1913344"/>
          </a:xfrm>
          <a:prstGeom prst="rect">
            <a:avLst/>
          </a:prstGeom>
          <a:noFill/>
          <a:ln w="12700">
            <a:noFill/>
          </a:ln>
        </p:spPr>
        <p:txBody>
          <a:bodyPr wrap="none" rtlCol="0">
            <a:spAutoFit/>
          </a:bodyPr>
          <a:lstStyle/>
          <a:p>
            <a:pPr>
              <a:lnSpc>
                <a:spcPct val="150000"/>
              </a:lnSpc>
              <a:spcAft>
                <a:spcPts val="600"/>
              </a:spcAft>
            </a:pPr>
            <a:r>
              <a:rPr lang="en-US" sz="2400" b="1" cap="small"/>
              <a:t>Evidence/Proof of Compliance</a:t>
            </a:r>
          </a:p>
          <a:p>
            <a:pPr marL="285750" indent="-285750">
              <a:spcAft>
                <a:spcPts val="600"/>
              </a:spcAft>
              <a:buClr>
                <a:srgbClr val="3878CF"/>
              </a:buClr>
              <a:buFont typeface="Wingdings" panose="05000000000000000000" pitchFamily="2" charset="2"/>
              <a:buChar char="v"/>
            </a:pPr>
            <a:r>
              <a:rPr lang="en-US" sz="2300"/>
              <a:t>Policy supporting standard and mirrors agency practice</a:t>
            </a:r>
          </a:p>
          <a:p>
            <a:pPr marL="285750" lvl="1" indent="-285750">
              <a:spcAft>
                <a:spcPts val="400"/>
              </a:spcAft>
              <a:buClr>
                <a:srgbClr val="3878CF"/>
              </a:buClr>
              <a:buFont typeface="Wingdings" panose="05000000000000000000" pitchFamily="2" charset="2"/>
              <a:buChar char="v"/>
            </a:pPr>
            <a:r>
              <a:rPr lang="en-US" sz="2300"/>
              <a:t>Copy of </a:t>
            </a:r>
            <a:r>
              <a:rPr lang="en-US" sz="2300" u="sng"/>
              <a:t>redacted</a:t>
            </a:r>
            <a:r>
              <a:rPr lang="en-US" sz="2300"/>
              <a:t> memo, email or other communication to file</a:t>
            </a:r>
          </a:p>
          <a:p>
            <a:pPr marL="285750" lvl="1" indent="-285750">
              <a:spcAft>
                <a:spcPts val="400"/>
              </a:spcAft>
              <a:buClr>
                <a:srgbClr val="3878CF"/>
              </a:buClr>
              <a:buFont typeface="Wingdings" panose="05000000000000000000" pitchFamily="2" charset="2"/>
              <a:buChar char="v"/>
            </a:pPr>
            <a:r>
              <a:rPr lang="en-US" sz="2300"/>
              <a:t>RCW 10.93.180 (10 reporting requirement)</a:t>
            </a:r>
          </a:p>
        </p:txBody>
      </p:sp>
    </p:spTree>
    <p:extLst>
      <p:ext uri="{BB962C8B-B14F-4D97-AF65-F5344CB8AC3E}">
        <p14:creationId xmlns:p14="http://schemas.microsoft.com/office/powerpoint/2010/main" val="3585878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7038"/>
            <a:ext cx="8229600" cy="1350963"/>
          </a:xfrm>
        </p:spPr>
        <p:txBody>
          <a:bodyPr>
            <a:noAutofit/>
          </a:bodyPr>
          <a:lstStyle/>
          <a:p>
            <a:r>
              <a:rPr lang="en-US" sz="3600">
                <a:latin typeface="+mj-lt"/>
              </a:rPr>
              <a:t>Investigative Function 16.7</a:t>
            </a:r>
            <a:br>
              <a:rPr lang="en-US" sz="3600">
                <a:latin typeface="+mj-lt"/>
              </a:rPr>
            </a:br>
            <a:r>
              <a:rPr lang="en-US" sz="3600">
                <a:latin typeface="+mj-lt"/>
              </a:rPr>
              <a:t>Use of Informants</a:t>
            </a:r>
          </a:p>
        </p:txBody>
      </p:sp>
      <p:sp>
        <p:nvSpPr>
          <p:cNvPr id="3" name="Subtitle 2"/>
          <p:cNvSpPr>
            <a:spLocks noGrp="1"/>
          </p:cNvSpPr>
          <p:nvPr>
            <p:ph type="subTitle" idx="4294967295"/>
          </p:nvPr>
        </p:nvSpPr>
        <p:spPr>
          <a:xfrm>
            <a:off x="1485898" y="2302119"/>
            <a:ext cx="6172200" cy="1198563"/>
          </a:xfrm>
        </p:spPr>
        <p:txBody>
          <a:bodyPr>
            <a:normAutofit/>
          </a:bodyPr>
          <a:lstStyle/>
          <a:p>
            <a:pPr marL="0" indent="0">
              <a:lnSpc>
                <a:spcPct val="100000"/>
              </a:lnSpc>
              <a:spcAft>
                <a:spcPts val="1200"/>
              </a:spcAft>
              <a:buNone/>
            </a:pPr>
            <a:r>
              <a:rPr lang="en-US" sz="3000" b="1" cap="small">
                <a:solidFill>
                  <a:srgbClr val="000000"/>
                </a:solidFill>
              </a:rPr>
              <a:t>The agency has policies and procedures governing the use of informants.</a:t>
            </a:r>
          </a:p>
          <a:p>
            <a:pPr marL="0" lvl="1">
              <a:buClr>
                <a:schemeClr val="accent1"/>
              </a:buClr>
              <a:buSzPct val="85000"/>
            </a:pPr>
            <a:endParaRPr lang="en-US" sz="2400"/>
          </a:p>
          <a:p>
            <a:endParaRPr lang="en-US"/>
          </a:p>
        </p:txBody>
      </p:sp>
      <p:sp>
        <p:nvSpPr>
          <p:cNvPr id="4" name="TextBox 3"/>
          <p:cNvSpPr txBox="1"/>
          <p:nvPr/>
        </p:nvSpPr>
        <p:spPr>
          <a:xfrm>
            <a:off x="1485898" y="3733800"/>
            <a:ext cx="6362698" cy="2616101"/>
          </a:xfrm>
          <a:prstGeom prst="rect">
            <a:avLst/>
          </a:prstGeom>
          <a:noFill/>
          <a:ln w="12700">
            <a:noFill/>
            <a:prstDash val="sysDot"/>
          </a:ln>
        </p:spPr>
        <p:txBody>
          <a:bodyPr wrap="square" rtlCol="0">
            <a:spAutoFit/>
          </a:bodyPr>
          <a:lstStyle/>
          <a:p>
            <a:pPr>
              <a:spcAft>
                <a:spcPts val="600"/>
              </a:spcAft>
            </a:pPr>
            <a:r>
              <a:rPr lang="en-US" sz="2400" b="1" cap="small"/>
              <a:t>Evidence/Proof of Compliance </a:t>
            </a:r>
          </a:p>
          <a:p>
            <a:pPr marL="342900" indent="-342900">
              <a:spcAft>
                <a:spcPts val="600"/>
              </a:spcAft>
              <a:buFont typeface="Wingdings" panose="05000000000000000000" pitchFamily="2" charset="2"/>
              <a:buChar char="v"/>
            </a:pPr>
            <a:r>
              <a:rPr lang="en-US" sz="2300"/>
              <a:t>Policy or procedure meeting standard</a:t>
            </a:r>
          </a:p>
          <a:p>
            <a:pPr marL="342900" indent="-342900">
              <a:spcAft>
                <a:spcPts val="600"/>
              </a:spcAft>
              <a:buFont typeface="Wingdings" panose="05000000000000000000" pitchFamily="2" charset="2"/>
              <a:buChar char="v"/>
            </a:pPr>
            <a:r>
              <a:rPr lang="en-US" sz="2300"/>
              <a:t>Interview with detective or sergeant </a:t>
            </a:r>
          </a:p>
          <a:p>
            <a:pPr marL="342900" indent="-342900">
              <a:spcAft>
                <a:spcPts val="600"/>
              </a:spcAft>
              <a:buFont typeface="Wingdings" panose="05000000000000000000" pitchFamily="2" charset="2"/>
              <a:buChar char="v"/>
            </a:pPr>
            <a:r>
              <a:rPr lang="en-US" sz="2300"/>
              <a:t>Redacted informant file to confirm compliance with standard and local agency policies. </a:t>
            </a:r>
          </a:p>
          <a:p>
            <a:pPr marL="342900" indent="-342900">
              <a:spcAft>
                <a:spcPts val="600"/>
              </a:spcAft>
              <a:buFont typeface="Wingdings" panose="05000000000000000000" pitchFamily="2" charset="2"/>
              <a:buChar char="v"/>
            </a:pPr>
            <a:r>
              <a:rPr lang="en-US" sz="2300"/>
              <a:t>Audits of investigative funds? (see 9.6)</a:t>
            </a:r>
          </a:p>
        </p:txBody>
      </p:sp>
      <p:sp>
        <p:nvSpPr>
          <p:cNvPr id="5" name="TextBox 4"/>
          <p:cNvSpPr txBox="1"/>
          <p:nvPr/>
        </p:nvSpPr>
        <p:spPr>
          <a:xfrm>
            <a:off x="304800" y="6508721"/>
            <a:ext cx="304800" cy="369332"/>
          </a:xfrm>
          <a:prstGeom prst="rect">
            <a:avLst/>
          </a:prstGeom>
          <a:noFill/>
        </p:spPr>
        <p:txBody>
          <a:bodyPr wrap="square" rtlCol="0">
            <a:spAutoFit/>
          </a:bodyPr>
          <a:lstStyle/>
          <a:p>
            <a:r>
              <a:rPr lang="en-US">
                <a:solidFill>
                  <a:schemeClr val="bg1"/>
                </a:solidFill>
              </a:rPr>
              <a:t>R</a:t>
            </a:r>
          </a:p>
        </p:txBody>
      </p:sp>
    </p:spTree>
    <p:extLst>
      <p:ext uri="{BB962C8B-B14F-4D97-AF65-F5344CB8AC3E}">
        <p14:creationId xmlns:p14="http://schemas.microsoft.com/office/powerpoint/2010/main" val="5059010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891CE4-0648-EE2B-3ED0-D7C5C3EFDD66}"/>
              </a:ext>
            </a:extLst>
          </p:cNvPr>
          <p:cNvSpPr>
            <a:spLocks noGrp="1"/>
          </p:cNvSpPr>
          <p:nvPr>
            <p:ph type="sldNum" sz="quarter" idx="12"/>
          </p:nvPr>
        </p:nvSpPr>
        <p:spPr/>
        <p:txBody>
          <a:bodyPr/>
          <a:lstStyle/>
          <a:p>
            <a:fld id="{E652699A-549B-45A1-BA81-4020695B5A36}" type="slidenum">
              <a:rPr lang="en-US" smtClean="0"/>
              <a:pPr/>
              <a:t>30</a:t>
            </a:fld>
            <a:endParaRPr lang="en-US"/>
          </a:p>
        </p:txBody>
      </p:sp>
      <p:pic>
        <p:nvPicPr>
          <p:cNvPr id="6" name="Picture 5">
            <a:extLst>
              <a:ext uri="{FF2B5EF4-FFF2-40B4-BE49-F238E27FC236}">
                <a16:creationId xmlns:a16="http://schemas.microsoft.com/office/drawing/2014/main" id="{E5CD1C25-89E0-39E3-A227-E66A429A363B}"/>
              </a:ext>
            </a:extLst>
          </p:cNvPr>
          <p:cNvPicPr>
            <a:picLocks noChangeAspect="1"/>
          </p:cNvPicPr>
          <p:nvPr/>
        </p:nvPicPr>
        <p:blipFill>
          <a:blip r:embed="rId2"/>
          <a:stretch>
            <a:fillRect/>
          </a:stretch>
        </p:blipFill>
        <p:spPr>
          <a:xfrm>
            <a:off x="457200" y="2643981"/>
            <a:ext cx="8229600" cy="1640635"/>
          </a:xfrm>
          <a:prstGeom prst="rect">
            <a:avLst/>
          </a:prstGeom>
        </p:spPr>
      </p:pic>
      <p:sp>
        <p:nvSpPr>
          <p:cNvPr id="8" name="Title 7">
            <a:extLst>
              <a:ext uri="{FF2B5EF4-FFF2-40B4-BE49-F238E27FC236}">
                <a16:creationId xmlns:a16="http://schemas.microsoft.com/office/drawing/2014/main" id="{FCF5FE58-BDA1-03DB-B9A0-C474647A5A2F}"/>
              </a:ext>
            </a:extLst>
          </p:cNvPr>
          <p:cNvSpPr>
            <a:spLocks noGrp="1"/>
          </p:cNvSpPr>
          <p:nvPr>
            <p:ph type="title"/>
          </p:nvPr>
        </p:nvSpPr>
        <p:spPr/>
        <p:txBody>
          <a:bodyPr/>
          <a:lstStyle/>
          <a:p>
            <a:pPr algn="ctr"/>
            <a:r>
              <a:rPr lang="en-US"/>
              <a:t>LE Records Retention Schedule</a:t>
            </a:r>
            <a:br>
              <a:rPr lang="en-US"/>
            </a:br>
            <a:r>
              <a:rPr lang="en-US"/>
              <a:t>Version 9.0 (June 2026) </a:t>
            </a:r>
          </a:p>
        </p:txBody>
      </p:sp>
    </p:spTree>
    <p:extLst>
      <p:ext uri="{BB962C8B-B14F-4D97-AF65-F5344CB8AC3E}">
        <p14:creationId xmlns:p14="http://schemas.microsoft.com/office/powerpoint/2010/main" val="3555070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a:latin typeface="+mj-lt"/>
              </a:rPr>
              <a:t>Evidence and Property Control Function 17.3</a:t>
            </a:r>
            <a:br>
              <a:rPr lang="en-US">
                <a:latin typeface="+mj-lt"/>
              </a:rPr>
            </a:br>
            <a:r>
              <a:rPr lang="en-US" sz="3600">
                <a:latin typeface="+mj-lt"/>
              </a:rPr>
              <a:t>Booking - Booking Before End of Shift</a:t>
            </a:r>
          </a:p>
        </p:txBody>
      </p:sp>
      <p:sp>
        <p:nvSpPr>
          <p:cNvPr id="3" name="Subtitle 2"/>
          <p:cNvSpPr>
            <a:spLocks noGrp="1"/>
          </p:cNvSpPr>
          <p:nvPr>
            <p:ph type="subTitle" idx="4294967295"/>
          </p:nvPr>
        </p:nvSpPr>
        <p:spPr>
          <a:xfrm>
            <a:off x="609600" y="1828800"/>
            <a:ext cx="7924800" cy="1905000"/>
          </a:xfrm>
        </p:spPr>
        <p:txBody>
          <a:bodyPr>
            <a:noAutofit/>
          </a:bodyPr>
          <a:lstStyle/>
          <a:p>
            <a:pPr marL="0" indent="0">
              <a:lnSpc>
                <a:spcPct val="100000"/>
              </a:lnSpc>
              <a:spcAft>
                <a:spcPts val="1200"/>
              </a:spcAft>
              <a:buNone/>
            </a:pPr>
            <a:r>
              <a:rPr lang="en-US" b="1" cap="small">
                <a:solidFill>
                  <a:srgbClr val="000000"/>
                </a:solidFill>
              </a:rPr>
              <a:t>Booking – The agency has policy that require Property and evidence is placed under the control of the property and evidence function before the officer completes their shift.</a:t>
            </a:r>
          </a:p>
        </p:txBody>
      </p:sp>
      <p:sp>
        <p:nvSpPr>
          <p:cNvPr id="4" name="TextBox 3"/>
          <p:cNvSpPr txBox="1"/>
          <p:nvPr/>
        </p:nvSpPr>
        <p:spPr>
          <a:xfrm>
            <a:off x="694560" y="4114800"/>
            <a:ext cx="7754880" cy="2169825"/>
          </a:xfrm>
          <a:prstGeom prst="rect">
            <a:avLst/>
          </a:prstGeom>
          <a:noFill/>
          <a:ln>
            <a:noFill/>
            <a:prstDash val="sysDot"/>
          </a:ln>
        </p:spPr>
        <p:txBody>
          <a:bodyPr wrap="none" rtlCol="0">
            <a:spAutoFit/>
          </a:bodyPr>
          <a:lstStyle/>
          <a:p>
            <a:pPr>
              <a:spcAft>
                <a:spcPts val="600"/>
              </a:spcAft>
            </a:pPr>
            <a:r>
              <a:rPr lang="en-US" sz="2400" b="1" cap="small"/>
              <a:t>Evidence/Proof of Compliance </a:t>
            </a:r>
          </a:p>
          <a:p>
            <a:pPr marL="342900" indent="-342900">
              <a:spcAft>
                <a:spcPts val="400"/>
              </a:spcAft>
              <a:buFont typeface="Wingdings" panose="05000000000000000000" pitchFamily="2" charset="2"/>
              <a:buChar char="v"/>
            </a:pPr>
            <a:r>
              <a:rPr lang="en-US" sz="2300"/>
              <a:t>Policy or procedure that meets standard</a:t>
            </a:r>
          </a:p>
          <a:p>
            <a:pPr marL="342900" indent="-342900">
              <a:spcAft>
                <a:spcPts val="400"/>
              </a:spcAft>
              <a:buFont typeface="Wingdings" panose="05000000000000000000" pitchFamily="2" charset="2"/>
              <a:buChar char="v"/>
            </a:pPr>
            <a:r>
              <a:rPr lang="en-US" sz="2300"/>
              <a:t>Copy of case report indicating chain of custody and timing</a:t>
            </a:r>
          </a:p>
          <a:p>
            <a:pPr marL="342900" indent="-342900">
              <a:spcAft>
                <a:spcPts val="400"/>
              </a:spcAft>
              <a:buFont typeface="Wingdings" panose="05000000000000000000" pitchFamily="2" charset="2"/>
              <a:buChar char="v"/>
            </a:pPr>
            <a:r>
              <a:rPr lang="en-US" sz="2300"/>
              <a:t>Interview with officer/deputy to confirm protocols</a:t>
            </a:r>
          </a:p>
          <a:p>
            <a:pPr marL="342900" indent="-342900">
              <a:spcAft>
                <a:spcPts val="400"/>
              </a:spcAft>
              <a:buFont typeface="Wingdings" panose="05000000000000000000" pitchFamily="2" charset="2"/>
              <a:buChar char="v"/>
            </a:pPr>
            <a:r>
              <a:rPr lang="en-US" sz="2300">
                <a:solidFill>
                  <a:srgbClr val="FF0000"/>
                </a:solidFill>
              </a:rPr>
              <a:t>No exceptions to this standard</a:t>
            </a:r>
          </a:p>
        </p:txBody>
      </p:sp>
    </p:spTree>
    <p:extLst>
      <p:ext uri="{BB962C8B-B14F-4D97-AF65-F5344CB8AC3E}">
        <p14:creationId xmlns:p14="http://schemas.microsoft.com/office/powerpoint/2010/main" val="1989892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652699A-549B-45A1-BA81-4020695B5A36}" type="slidenum">
              <a:rPr lang="en-US" smtClean="0"/>
              <a:pPr/>
              <a:t>32</a:t>
            </a:fld>
            <a:endParaRPr lang="en-US"/>
          </a:p>
        </p:txBody>
      </p:sp>
      <p:pic>
        <p:nvPicPr>
          <p:cNvPr id="4" name="Picture 3"/>
          <p:cNvPicPr>
            <a:picLocks noChangeAspect="1"/>
          </p:cNvPicPr>
          <p:nvPr/>
        </p:nvPicPr>
        <p:blipFill>
          <a:blip r:embed="rId3"/>
          <a:stretch>
            <a:fillRect/>
          </a:stretch>
        </p:blipFill>
        <p:spPr>
          <a:xfrm rot="5400000">
            <a:off x="560362" y="1756438"/>
            <a:ext cx="4172211" cy="3159335"/>
          </a:xfrm>
          <a:prstGeom prst="rect">
            <a:avLst/>
          </a:prstGeom>
        </p:spPr>
      </p:pic>
      <p:pic>
        <p:nvPicPr>
          <p:cNvPr id="2" name="Picture 1"/>
          <p:cNvPicPr>
            <a:picLocks noChangeAspect="1"/>
          </p:cNvPicPr>
          <p:nvPr/>
        </p:nvPicPr>
        <p:blipFill>
          <a:blip r:embed="rId4"/>
          <a:stretch>
            <a:fillRect/>
          </a:stretch>
        </p:blipFill>
        <p:spPr>
          <a:xfrm rot="5400000">
            <a:off x="4609050" y="1715552"/>
            <a:ext cx="4178946" cy="3186246"/>
          </a:xfrm>
          <a:prstGeom prst="rect">
            <a:avLst/>
          </a:prstGeom>
        </p:spPr>
      </p:pic>
    </p:spTree>
    <p:extLst>
      <p:ext uri="{BB962C8B-B14F-4D97-AF65-F5344CB8AC3E}">
        <p14:creationId xmlns:p14="http://schemas.microsoft.com/office/powerpoint/2010/main" val="35151591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10308"/>
            <a:ext cx="8229600" cy="1143000"/>
          </a:xfrm>
        </p:spPr>
        <p:txBody>
          <a:bodyPr>
            <a:noAutofit/>
          </a:bodyPr>
          <a:lstStyle/>
          <a:p>
            <a:pPr>
              <a:lnSpc>
                <a:spcPct val="100000"/>
              </a:lnSpc>
              <a:spcAft>
                <a:spcPts val="600"/>
              </a:spcAft>
            </a:pPr>
            <a:r>
              <a:rPr lang="en-US" sz="3400">
                <a:latin typeface="+mj-lt"/>
              </a:rPr>
              <a:t>Evidence and Property Control Function 17.5</a:t>
            </a:r>
            <a:br>
              <a:rPr lang="en-US">
                <a:latin typeface="+mj-lt"/>
              </a:rPr>
            </a:br>
            <a:r>
              <a:rPr lang="en-US" sz="3600">
                <a:latin typeface="+mj-lt"/>
              </a:rPr>
              <a:t>Perishable Evidence or Property</a:t>
            </a:r>
          </a:p>
        </p:txBody>
      </p:sp>
      <p:sp>
        <p:nvSpPr>
          <p:cNvPr id="3" name="Subtitle 2"/>
          <p:cNvSpPr>
            <a:spLocks noGrp="1"/>
          </p:cNvSpPr>
          <p:nvPr>
            <p:ph type="subTitle" idx="4294967295"/>
          </p:nvPr>
        </p:nvSpPr>
        <p:spPr>
          <a:xfrm>
            <a:off x="609600" y="1981200"/>
            <a:ext cx="7620000" cy="1714500"/>
          </a:xfrm>
        </p:spPr>
        <p:txBody>
          <a:bodyPr>
            <a:noAutofit/>
          </a:bodyPr>
          <a:lstStyle/>
          <a:p>
            <a:pPr marL="0" indent="0">
              <a:lnSpc>
                <a:spcPct val="100000"/>
              </a:lnSpc>
              <a:spcAft>
                <a:spcPts val="1200"/>
              </a:spcAft>
              <a:buNone/>
            </a:pPr>
            <a:r>
              <a:rPr lang="en-US" sz="3000" b="1" cap="small">
                <a:solidFill>
                  <a:srgbClr val="000000"/>
                </a:solidFill>
              </a:rPr>
              <a:t>Booking – The agency has the means to properly preserve and secure perishable property both temporarily and after it is received in the permanent storage facility.</a:t>
            </a:r>
          </a:p>
        </p:txBody>
      </p:sp>
      <p:sp>
        <p:nvSpPr>
          <p:cNvPr id="4" name="TextBox 3"/>
          <p:cNvSpPr txBox="1"/>
          <p:nvPr/>
        </p:nvSpPr>
        <p:spPr>
          <a:xfrm>
            <a:off x="609600" y="4278301"/>
            <a:ext cx="7620000" cy="1908215"/>
          </a:xfrm>
          <a:prstGeom prst="rect">
            <a:avLst/>
          </a:prstGeom>
          <a:noFill/>
          <a:ln w="12700">
            <a:noFill/>
            <a:prstDash val="sysDot"/>
          </a:ln>
        </p:spPr>
        <p:txBody>
          <a:bodyPr wrap="square" rtlCol="0">
            <a:spAutoFit/>
          </a:bodyPr>
          <a:lstStyle/>
          <a:p>
            <a:pPr>
              <a:lnSpc>
                <a:spcPct val="150000"/>
              </a:lnSpc>
              <a:spcAft>
                <a:spcPts val="600"/>
              </a:spcAft>
            </a:pPr>
            <a:r>
              <a:rPr lang="en-US" sz="2400" b="1" cap="small"/>
              <a:t>Evidence/Proof of Compliance </a:t>
            </a:r>
          </a:p>
          <a:p>
            <a:pPr marL="342900" indent="-342900">
              <a:spcAft>
                <a:spcPts val="600"/>
              </a:spcAft>
              <a:buClr>
                <a:srgbClr val="3878CF"/>
              </a:buClr>
              <a:buFont typeface="Wingdings" panose="05000000000000000000" pitchFamily="2" charset="2"/>
              <a:buChar char="v"/>
            </a:pPr>
            <a:r>
              <a:rPr lang="en-US" sz="2300"/>
              <a:t>Inspection of property room</a:t>
            </a:r>
          </a:p>
          <a:p>
            <a:pPr marL="342900" indent="-342900">
              <a:buClr>
                <a:srgbClr val="3878CF"/>
              </a:buClr>
              <a:buFont typeface="Wingdings" panose="05000000000000000000" pitchFamily="2" charset="2"/>
              <a:buChar char="v"/>
            </a:pPr>
            <a:r>
              <a:rPr lang="en-US" sz="2300"/>
              <a:t>Interview with property room officer to confirm drying cabinet or freezer(s)</a:t>
            </a:r>
          </a:p>
        </p:txBody>
      </p:sp>
    </p:spTree>
    <p:extLst>
      <p:ext uri="{BB962C8B-B14F-4D97-AF65-F5344CB8AC3E}">
        <p14:creationId xmlns:p14="http://schemas.microsoft.com/office/powerpoint/2010/main" val="24714244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chor="t">
            <a:normAutofit/>
          </a:bodyPr>
          <a:lstStyle/>
          <a:p>
            <a:pPr>
              <a:lnSpc>
                <a:spcPct val="90000"/>
              </a:lnSpc>
              <a:spcAft>
                <a:spcPts val="600"/>
              </a:spcAft>
            </a:pPr>
            <a:r>
              <a:rPr lang="en-US" sz="3400"/>
              <a:t>Evidence and Property Control Function 17.5</a:t>
            </a:r>
            <a:br>
              <a:rPr lang="en-US" sz="3400"/>
            </a:br>
            <a:r>
              <a:rPr lang="en-US" sz="3400"/>
              <a:t>Perishable Evidence or Property</a:t>
            </a:r>
          </a:p>
        </p:txBody>
      </p:sp>
      <p:pic>
        <p:nvPicPr>
          <p:cNvPr id="5" name="Picture 4" descr="A digital display on a wall&#10;&#10;Description automatically generated">
            <a:extLst>
              <a:ext uri="{FF2B5EF4-FFF2-40B4-BE49-F238E27FC236}">
                <a16:creationId xmlns:a16="http://schemas.microsoft.com/office/drawing/2014/main" id="{B3FD2D6F-C3B2-4326-E95C-E0C0C9994071}"/>
              </a:ext>
            </a:extLst>
          </p:cNvPr>
          <p:cNvPicPr>
            <a:picLocks noChangeAspect="1"/>
          </p:cNvPicPr>
          <p:nvPr/>
        </p:nvPicPr>
        <p:blipFill>
          <a:blip r:embed="rId3"/>
          <a:stretch>
            <a:fillRect/>
          </a:stretch>
        </p:blipFill>
        <p:spPr>
          <a:xfrm>
            <a:off x="2524002" y="1417637"/>
            <a:ext cx="4095996" cy="4525963"/>
          </a:xfrm>
          <a:prstGeom prst="rect">
            <a:avLst/>
          </a:prstGeom>
          <a:noFill/>
        </p:spPr>
      </p:pic>
      <p:sp>
        <p:nvSpPr>
          <p:cNvPr id="10" name="Slide Number Placeholder 3">
            <a:extLst>
              <a:ext uri="{FF2B5EF4-FFF2-40B4-BE49-F238E27FC236}">
                <a16:creationId xmlns:a16="http://schemas.microsoft.com/office/drawing/2014/main" id="{E1A04C35-F60E-B4A6-38FC-8D584B42D32B}"/>
              </a:ext>
            </a:extLst>
          </p:cNvPr>
          <p:cNvSpPr>
            <a:spLocks noGrp="1"/>
          </p:cNvSpPr>
          <p:nvPr>
            <p:ph type="sldNum" sz="quarter" idx="12"/>
          </p:nvPr>
        </p:nvSpPr>
        <p:spPr>
          <a:xfrm>
            <a:off x="-63798" y="6629400"/>
            <a:ext cx="381000" cy="228600"/>
          </a:xfrm>
        </p:spPr>
        <p:txBody>
          <a:bodyPr/>
          <a:lstStyle/>
          <a:p>
            <a:pPr>
              <a:spcAft>
                <a:spcPts val="600"/>
              </a:spcAft>
            </a:pPr>
            <a:fld id="{E652699A-549B-45A1-BA81-4020695B5A36}" type="slidenum">
              <a:rPr lang="en-US" smtClean="0"/>
              <a:pPr>
                <a:spcAft>
                  <a:spcPts val="600"/>
                </a:spcAft>
              </a:pPr>
              <a:t>34</a:t>
            </a:fld>
            <a:endParaRPr lang="en-US"/>
          </a:p>
        </p:txBody>
      </p:sp>
    </p:spTree>
    <p:extLst>
      <p:ext uri="{BB962C8B-B14F-4D97-AF65-F5344CB8AC3E}">
        <p14:creationId xmlns:p14="http://schemas.microsoft.com/office/powerpoint/2010/main" val="41378324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70715"/>
            <a:ext cx="8229600" cy="1143000"/>
          </a:xfrm>
        </p:spPr>
        <p:txBody>
          <a:bodyPr>
            <a:noAutofit/>
          </a:bodyPr>
          <a:lstStyle/>
          <a:p>
            <a:r>
              <a:rPr lang="en-US" sz="3400">
                <a:latin typeface="+mj-lt"/>
              </a:rPr>
              <a:t>Evidence and Property Control Function 17.8</a:t>
            </a:r>
            <a:br>
              <a:rPr lang="en-US">
                <a:latin typeface="+mj-lt"/>
              </a:rPr>
            </a:br>
            <a:r>
              <a:rPr lang="en-US" sz="3600">
                <a:latin typeface="+mj-lt"/>
              </a:rPr>
              <a:t>Facility Controls – Preventing Exposure</a:t>
            </a:r>
          </a:p>
        </p:txBody>
      </p:sp>
      <p:sp>
        <p:nvSpPr>
          <p:cNvPr id="3" name="Subtitle 2"/>
          <p:cNvSpPr>
            <a:spLocks noGrp="1"/>
          </p:cNvSpPr>
          <p:nvPr>
            <p:ph type="subTitle" idx="4294967295"/>
          </p:nvPr>
        </p:nvSpPr>
        <p:spPr>
          <a:xfrm>
            <a:off x="1143000" y="1981200"/>
            <a:ext cx="6705600" cy="2160724"/>
          </a:xfrm>
        </p:spPr>
        <p:txBody>
          <a:bodyPr>
            <a:normAutofit fontScale="25000" lnSpcReduction="20000"/>
          </a:bodyPr>
          <a:lstStyle/>
          <a:p>
            <a:pPr marL="0" indent="0">
              <a:lnSpc>
                <a:spcPct val="110000"/>
              </a:lnSpc>
              <a:spcAft>
                <a:spcPts val="1200"/>
              </a:spcAft>
              <a:buNone/>
            </a:pPr>
            <a:r>
              <a:rPr lang="en-US" sz="11200" b="1" cap="small">
                <a:solidFill>
                  <a:srgbClr val="000000"/>
                </a:solidFill>
              </a:rPr>
              <a:t>The permanent storage facility containing biohazards or organic matter has systems in place to prevent the exposure of hazards and noxious odors to agency employees and the public.</a:t>
            </a:r>
            <a:endParaRPr lang="en-US" sz="2000" b="1" cap="all">
              <a:solidFill>
                <a:srgbClr val="000000"/>
              </a:solidFill>
              <a:latin typeface="Calisto MT" panose="02040603050505030304" pitchFamily="18" charset="0"/>
            </a:endParaRPr>
          </a:p>
        </p:txBody>
      </p:sp>
      <p:sp>
        <p:nvSpPr>
          <p:cNvPr id="4" name="TextBox 3"/>
          <p:cNvSpPr txBox="1"/>
          <p:nvPr/>
        </p:nvSpPr>
        <p:spPr>
          <a:xfrm>
            <a:off x="1828800" y="4572000"/>
            <a:ext cx="45719" cy="369332"/>
          </a:xfrm>
          <a:prstGeom prst="rect">
            <a:avLst/>
          </a:prstGeom>
          <a:noFill/>
        </p:spPr>
        <p:txBody>
          <a:bodyPr wrap="square" rtlCol="0">
            <a:spAutoFit/>
          </a:bodyPr>
          <a:lstStyle/>
          <a:p>
            <a:endParaRPr lang="en-US"/>
          </a:p>
        </p:txBody>
      </p:sp>
      <p:sp>
        <p:nvSpPr>
          <p:cNvPr id="5" name="TextBox 4"/>
          <p:cNvSpPr txBox="1"/>
          <p:nvPr/>
        </p:nvSpPr>
        <p:spPr>
          <a:xfrm>
            <a:off x="1219200" y="4419600"/>
            <a:ext cx="6828729" cy="1538883"/>
          </a:xfrm>
          <a:prstGeom prst="rect">
            <a:avLst/>
          </a:prstGeom>
          <a:noFill/>
          <a:ln w="12700">
            <a:noFill/>
            <a:prstDash val="sysDot"/>
          </a:ln>
        </p:spPr>
        <p:txBody>
          <a:bodyPr wrap="none" rtlCol="0">
            <a:spAutoFit/>
          </a:bodyPr>
          <a:lstStyle/>
          <a:p>
            <a:pPr>
              <a:lnSpc>
                <a:spcPct val="150000"/>
              </a:lnSpc>
              <a:spcAft>
                <a:spcPts val="600"/>
              </a:spcAft>
            </a:pPr>
            <a:r>
              <a:rPr lang="en-US" sz="2400" b="1" cap="small"/>
              <a:t>Evidence/Proof of Compliance </a:t>
            </a:r>
          </a:p>
          <a:p>
            <a:pPr marL="342900" indent="-342900">
              <a:spcAft>
                <a:spcPts val="600"/>
              </a:spcAft>
              <a:buClr>
                <a:srgbClr val="3878CF"/>
              </a:buClr>
              <a:buFont typeface="Wingdings" panose="05000000000000000000" pitchFamily="2" charset="2"/>
              <a:buChar char="v"/>
            </a:pPr>
            <a:r>
              <a:rPr lang="en-US" sz="2400"/>
              <a:t>Inspection of property room to confirm ventilation</a:t>
            </a:r>
          </a:p>
          <a:p>
            <a:pPr marL="342900" indent="-342900">
              <a:spcAft>
                <a:spcPts val="600"/>
              </a:spcAft>
              <a:buClr>
                <a:srgbClr val="3878CF"/>
              </a:buClr>
              <a:buFont typeface="Wingdings" panose="05000000000000000000" pitchFamily="2" charset="2"/>
              <a:buChar char="v"/>
            </a:pPr>
            <a:r>
              <a:rPr lang="en-US" sz="2400"/>
              <a:t>Interview with property room officer</a:t>
            </a:r>
          </a:p>
        </p:txBody>
      </p:sp>
    </p:spTree>
    <p:extLst>
      <p:ext uri="{BB962C8B-B14F-4D97-AF65-F5344CB8AC3E}">
        <p14:creationId xmlns:p14="http://schemas.microsoft.com/office/powerpoint/2010/main" val="3533443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82FF9-3506-279F-44F3-CC0A55598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8150D-3B89-0B52-ECDB-A946DF504F3A}"/>
              </a:ext>
            </a:extLst>
          </p:cNvPr>
          <p:cNvSpPr>
            <a:spLocks noGrp="1"/>
          </p:cNvSpPr>
          <p:nvPr>
            <p:ph type="title"/>
          </p:nvPr>
        </p:nvSpPr>
        <p:spPr>
          <a:xfrm>
            <a:off x="381000" y="375357"/>
            <a:ext cx="8229600" cy="1143000"/>
          </a:xfrm>
        </p:spPr>
        <p:txBody>
          <a:bodyPr>
            <a:noAutofit/>
          </a:bodyPr>
          <a:lstStyle/>
          <a:p>
            <a:r>
              <a:rPr lang="en-US" sz="3400">
                <a:latin typeface="+mj-lt"/>
              </a:rPr>
              <a:t>Evidence and Property Control Function 17.8</a:t>
            </a:r>
            <a:br>
              <a:rPr lang="en-US">
                <a:latin typeface="+mj-lt"/>
              </a:rPr>
            </a:br>
            <a:r>
              <a:rPr lang="en-US" sz="3600">
                <a:latin typeface="+mj-lt"/>
              </a:rPr>
              <a:t>Employee Exposure </a:t>
            </a:r>
          </a:p>
        </p:txBody>
      </p:sp>
      <p:pic>
        <p:nvPicPr>
          <p:cNvPr id="5" name="Picture 4">
            <a:extLst>
              <a:ext uri="{FF2B5EF4-FFF2-40B4-BE49-F238E27FC236}">
                <a16:creationId xmlns:a16="http://schemas.microsoft.com/office/drawing/2014/main" id="{9CB6B9C5-487F-AC94-2E77-46159D938FA7}"/>
              </a:ext>
            </a:extLst>
          </p:cNvPr>
          <p:cNvPicPr>
            <a:picLocks noChangeAspect="1"/>
          </p:cNvPicPr>
          <p:nvPr/>
        </p:nvPicPr>
        <p:blipFill>
          <a:blip r:embed="rId3"/>
          <a:stretch>
            <a:fillRect/>
          </a:stretch>
        </p:blipFill>
        <p:spPr>
          <a:xfrm>
            <a:off x="2463691" y="2120532"/>
            <a:ext cx="4216617" cy="3740342"/>
          </a:xfrm>
          <a:prstGeom prst="rect">
            <a:avLst/>
          </a:prstGeom>
        </p:spPr>
      </p:pic>
    </p:spTree>
    <p:extLst>
      <p:ext uri="{BB962C8B-B14F-4D97-AF65-F5344CB8AC3E}">
        <p14:creationId xmlns:p14="http://schemas.microsoft.com/office/powerpoint/2010/main" val="2912470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BD28D-F43F-7EC7-EA71-46841C207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A58D04-C747-9C7A-1596-684BB8D2CB81}"/>
              </a:ext>
            </a:extLst>
          </p:cNvPr>
          <p:cNvSpPr>
            <a:spLocks noGrp="1"/>
          </p:cNvSpPr>
          <p:nvPr>
            <p:ph type="title"/>
          </p:nvPr>
        </p:nvSpPr>
        <p:spPr>
          <a:xfrm>
            <a:off x="381000" y="375357"/>
            <a:ext cx="8229600" cy="1143000"/>
          </a:xfrm>
        </p:spPr>
        <p:txBody>
          <a:bodyPr>
            <a:noAutofit/>
          </a:bodyPr>
          <a:lstStyle/>
          <a:p>
            <a:r>
              <a:rPr lang="en-US" sz="3400">
                <a:latin typeface="+mj-lt"/>
              </a:rPr>
              <a:t> 17.8</a:t>
            </a:r>
            <a:br>
              <a:rPr lang="en-US">
                <a:latin typeface="+mj-lt"/>
              </a:rPr>
            </a:br>
            <a:r>
              <a:rPr lang="en-US" sz="3600">
                <a:latin typeface="+mj-lt"/>
              </a:rPr>
              <a:t>Employee Exposure </a:t>
            </a:r>
          </a:p>
        </p:txBody>
      </p:sp>
      <p:pic>
        <p:nvPicPr>
          <p:cNvPr id="1026" name="F2FCEA49-2623-4BE5-B7DB-09D833EA963C" descr="IMG_0310.jpg">
            <a:extLst>
              <a:ext uri="{FF2B5EF4-FFF2-40B4-BE49-F238E27FC236}">
                <a16:creationId xmlns:a16="http://schemas.microsoft.com/office/drawing/2014/main" id="{C9A79B5E-B907-7B47-DC3A-953009C82E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4834" y="1850571"/>
            <a:ext cx="3024358" cy="403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BD694EE-BE3D-46F7-A453-21DCD6F3ABB7}"/>
              </a:ext>
            </a:extLst>
          </p:cNvPr>
          <p:cNvSpPr txBox="1"/>
          <p:nvPr/>
        </p:nvSpPr>
        <p:spPr>
          <a:xfrm>
            <a:off x="816429" y="2590800"/>
            <a:ext cx="3145971" cy="1938992"/>
          </a:xfrm>
          <a:prstGeom prst="rect">
            <a:avLst/>
          </a:prstGeom>
          <a:noFill/>
        </p:spPr>
        <p:txBody>
          <a:bodyPr wrap="square" rtlCol="0">
            <a:spAutoFit/>
          </a:bodyPr>
          <a:lstStyle/>
          <a:p>
            <a:r>
              <a:rPr lang="en-US" sz="2400" b="1"/>
              <a:t>Need to show negative air pressure, not just circulating/purifying air….air needs to leave the room.  </a:t>
            </a:r>
          </a:p>
        </p:txBody>
      </p:sp>
    </p:spTree>
    <p:extLst>
      <p:ext uri="{BB962C8B-B14F-4D97-AF65-F5344CB8AC3E}">
        <p14:creationId xmlns:p14="http://schemas.microsoft.com/office/powerpoint/2010/main" val="2093771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762000"/>
          </a:xfrm>
        </p:spPr>
        <p:txBody>
          <a:bodyPr>
            <a:noAutofit/>
          </a:bodyPr>
          <a:lstStyle/>
          <a:p>
            <a:r>
              <a:rPr lang="en-US" sz="3600"/>
              <a:t>Evidence Weighing and Destruction </a:t>
            </a:r>
            <a:r>
              <a:rPr lang="en-US" sz="3300">
                <a:latin typeface="+mj-lt"/>
              </a:rPr>
              <a:t>17.15</a:t>
            </a:r>
            <a:br>
              <a:rPr lang="en-US">
                <a:latin typeface="+mj-lt"/>
              </a:rPr>
            </a:br>
            <a:endParaRPr lang="en-US">
              <a:latin typeface="+mj-lt"/>
            </a:endParaRPr>
          </a:p>
        </p:txBody>
      </p:sp>
      <p:sp>
        <p:nvSpPr>
          <p:cNvPr id="3" name="Subtitle 2"/>
          <p:cNvSpPr>
            <a:spLocks noGrp="1"/>
          </p:cNvSpPr>
          <p:nvPr>
            <p:ph type="subTitle" idx="4294967295"/>
          </p:nvPr>
        </p:nvSpPr>
        <p:spPr>
          <a:xfrm>
            <a:off x="457200" y="574766"/>
            <a:ext cx="7867650" cy="3997234"/>
          </a:xfrm>
        </p:spPr>
        <p:txBody>
          <a:bodyPr>
            <a:noAutofit/>
          </a:bodyPr>
          <a:lstStyle/>
          <a:p>
            <a:pPr marL="0" indent="0">
              <a:buNone/>
            </a:pPr>
            <a:endParaRPr lang="en-US">
              <a:solidFill>
                <a:srgbClr val="FF0000"/>
              </a:solidFill>
            </a:endParaRPr>
          </a:p>
          <a:p>
            <a:pPr marL="0" indent="0">
              <a:buNone/>
            </a:pPr>
            <a:r>
              <a:rPr lang="en-US" b="1" cap="small">
                <a:solidFill>
                  <a:srgbClr val="000000"/>
                </a:solidFill>
              </a:rPr>
              <a:t>The agency has </a:t>
            </a:r>
            <a:r>
              <a:rPr lang="en-US" b="1" cap="small">
                <a:solidFill>
                  <a:srgbClr val="FF0000"/>
                </a:solidFill>
              </a:rPr>
              <a:t>written procedures </a:t>
            </a:r>
            <a:r>
              <a:rPr lang="en-US" b="1" cap="small">
                <a:solidFill>
                  <a:srgbClr val="000000"/>
                </a:solidFill>
              </a:rPr>
              <a:t>for the destruction of drug evidence that includes the visual inspection of </a:t>
            </a:r>
            <a:r>
              <a:rPr lang="en-US" b="1" cap="small">
                <a:solidFill>
                  <a:srgbClr val="FF0000"/>
                </a:solidFill>
              </a:rPr>
              <a:t>all packages </a:t>
            </a:r>
            <a:r>
              <a:rPr lang="en-US" b="1" cap="small">
                <a:solidFill>
                  <a:srgbClr val="000000"/>
                </a:solidFill>
              </a:rPr>
              <a:t>and the </a:t>
            </a:r>
            <a:r>
              <a:rPr lang="en-US" b="1" cap="small">
                <a:solidFill>
                  <a:srgbClr val="FF0000"/>
                </a:solidFill>
              </a:rPr>
              <a:t>weighing of random packages to detect possible tampering.</a:t>
            </a:r>
          </a:p>
          <a:p>
            <a:pPr marL="0" indent="0">
              <a:buNone/>
            </a:pPr>
            <a:r>
              <a:rPr lang="en-US" sz="2000" i="1"/>
              <a:t>P</a:t>
            </a:r>
            <a:r>
              <a:rPr lang="en-US" sz="2000" i="1">
                <a:solidFill>
                  <a:srgbClr val="000000"/>
                </a:solidFill>
              </a:rPr>
              <a:t>urpose: Agencies should provide additional processes to ensure that drug evidence is not tampered with prior to destruction. This process and the destruction are witnessed by at least one other person who does not have access to the property room.</a:t>
            </a:r>
            <a:endParaRPr lang="en-US" sz="2000">
              <a:solidFill>
                <a:srgbClr val="000000"/>
              </a:solidFill>
            </a:endParaRPr>
          </a:p>
          <a:p>
            <a:pPr marL="0" lvl="1" indent="0">
              <a:lnSpc>
                <a:spcPct val="100000"/>
              </a:lnSpc>
              <a:spcAft>
                <a:spcPts val="1200"/>
              </a:spcAft>
              <a:buClr>
                <a:schemeClr val="accent1"/>
              </a:buClr>
              <a:buSzPct val="85000"/>
              <a:buNone/>
            </a:pPr>
            <a:br>
              <a:rPr lang="en-US" sz="2200" b="1" cap="small">
                <a:solidFill>
                  <a:srgbClr val="000000"/>
                </a:solidFill>
              </a:rPr>
            </a:br>
            <a:endParaRPr lang="en-US" sz="2200" b="1" u="sng" cap="small">
              <a:solidFill>
                <a:srgbClr val="000000"/>
              </a:solidFill>
            </a:endParaRPr>
          </a:p>
        </p:txBody>
      </p:sp>
      <p:sp>
        <p:nvSpPr>
          <p:cNvPr id="4" name="TextBox 3"/>
          <p:cNvSpPr txBox="1"/>
          <p:nvPr/>
        </p:nvSpPr>
        <p:spPr>
          <a:xfrm>
            <a:off x="533400" y="4572000"/>
            <a:ext cx="7943850" cy="1469633"/>
          </a:xfrm>
          <a:prstGeom prst="rect">
            <a:avLst/>
          </a:prstGeom>
          <a:noFill/>
          <a:ln w="12700">
            <a:noFill/>
            <a:prstDash val="sysDot"/>
          </a:ln>
        </p:spPr>
        <p:txBody>
          <a:bodyPr wrap="square" rtlCol="0">
            <a:spAutoFit/>
          </a:bodyPr>
          <a:lstStyle/>
          <a:p>
            <a:pPr>
              <a:spcAft>
                <a:spcPts val="600"/>
              </a:spcAft>
            </a:pPr>
            <a:r>
              <a:rPr lang="en-US" sz="2200" b="1" cap="small"/>
              <a:t>Evidence/Proof of Compliance </a:t>
            </a:r>
          </a:p>
          <a:p>
            <a:pPr marL="342900" indent="-342900">
              <a:spcAft>
                <a:spcPts val="300"/>
              </a:spcAft>
              <a:buClr>
                <a:srgbClr val="3878CF"/>
              </a:buClr>
              <a:buFont typeface="Wingdings" panose="05000000000000000000" pitchFamily="2" charset="2"/>
              <a:buChar char="v"/>
            </a:pPr>
            <a:r>
              <a:rPr lang="en-US" sz="2000"/>
              <a:t>Written procedure to support standard</a:t>
            </a:r>
          </a:p>
          <a:p>
            <a:pPr marL="342900" indent="-342900">
              <a:buClr>
                <a:srgbClr val="3878CF"/>
              </a:buClr>
              <a:buFont typeface="Wingdings" panose="05000000000000000000" pitchFamily="2" charset="2"/>
              <a:buChar char="v"/>
            </a:pPr>
            <a:r>
              <a:rPr lang="en-US" sz="2000"/>
              <a:t>Memo to file explaining each destruction event including checking of package seals and weighing of random drug items at destruction</a:t>
            </a:r>
          </a:p>
        </p:txBody>
      </p:sp>
    </p:spTree>
    <p:extLst>
      <p:ext uri="{BB962C8B-B14F-4D97-AF65-F5344CB8AC3E}">
        <p14:creationId xmlns:p14="http://schemas.microsoft.com/office/powerpoint/2010/main" val="3286478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A144-0EED-8E6C-50F7-5A7AE5C1DA25}"/>
              </a:ext>
            </a:extLst>
          </p:cNvPr>
          <p:cNvSpPr>
            <a:spLocks noGrp="1"/>
          </p:cNvSpPr>
          <p:nvPr>
            <p:ph type="title"/>
          </p:nvPr>
        </p:nvSpPr>
        <p:spPr>
          <a:xfrm>
            <a:off x="457200" y="2277291"/>
            <a:ext cx="8229600" cy="1143000"/>
          </a:xfrm>
        </p:spPr>
        <p:txBody>
          <a:bodyPr/>
          <a:lstStyle/>
          <a:p>
            <a:pPr algn="ctr"/>
            <a:r>
              <a:rPr lang="en-US" sz="7200">
                <a:latin typeface="Calibri"/>
                <a:ea typeface="Calibri"/>
                <a:cs typeface="Calibri"/>
              </a:rPr>
              <a:t>QUESTIONS?</a:t>
            </a:r>
            <a:endParaRPr lang="en-US" sz="7200">
              <a:ea typeface="Calibri"/>
            </a:endParaRPr>
          </a:p>
        </p:txBody>
      </p:sp>
      <p:sp>
        <p:nvSpPr>
          <p:cNvPr id="3" name="Slide Number Placeholder 2">
            <a:extLst>
              <a:ext uri="{FF2B5EF4-FFF2-40B4-BE49-F238E27FC236}">
                <a16:creationId xmlns:a16="http://schemas.microsoft.com/office/drawing/2014/main" id="{05C5925B-8FCB-FB4F-305F-F6A4E3BAC49A}"/>
              </a:ext>
            </a:extLst>
          </p:cNvPr>
          <p:cNvSpPr>
            <a:spLocks noGrp="1"/>
          </p:cNvSpPr>
          <p:nvPr>
            <p:ph type="sldNum" sz="quarter" idx="12"/>
          </p:nvPr>
        </p:nvSpPr>
        <p:spPr/>
        <p:txBody>
          <a:bodyPr/>
          <a:lstStyle/>
          <a:p>
            <a:fld id="{E652699A-549B-45A1-BA81-4020695B5A36}" type="slidenum">
              <a:rPr lang="en-US" smtClean="0"/>
              <a:pPr/>
              <a:t>39</a:t>
            </a:fld>
            <a:endParaRPr lang="en-US"/>
          </a:p>
        </p:txBody>
      </p:sp>
    </p:spTree>
    <p:extLst>
      <p:ext uri="{BB962C8B-B14F-4D97-AF65-F5344CB8AC3E}">
        <p14:creationId xmlns:p14="http://schemas.microsoft.com/office/powerpoint/2010/main" val="3699947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266700"/>
            <a:ext cx="5715000" cy="685800"/>
          </a:xfrm>
        </p:spPr>
        <p:txBody>
          <a:bodyPr/>
          <a:lstStyle/>
          <a:p>
            <a:r>
              <a:rPr lang="en-US" sz="3600" cap="small"/>
              <a:t>Accreditation Manager’s Role</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40</a:t>
            </a:fld>
            <a:endParaRPr lang="en-US"/>
          </a:p>
        </p:txBody>
      </p:sp>
      <p:sp>
        <p:nvSpPr>
          <p:cNvPr id="4" name="Rectangle 3"/>
          <p:cNvSpPr txBox="1">
            <a:spLocks noChangeArrowheads="1"/>
          </p:cNvSpPr>
          <p:nvPr/>
        </p:nvSpPr>
        <p:spPr>
          <a:xfrm>
            <a:off x="533400" y="1143000"/>
            <a:ext cx="8293397" cy="4724400"/>
          </a:xfrm>
          <a:prstGeom prst="rect">
            <a:avLst/>
          </a:prstGeom>
        </p:spPr>
        <p:txBody>
          <a:bodyPr vert="horz" wrap="square" lIns="91440" tIns="45720" rIns="91440" bIns="45720"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lnSpc>
                <a:spcPct val="100000"/>
              </a:lnSpc>
              <a:spcBef>
                <a:spcPts val="0"/>
              </a:spcBef>
              <a:spcAft>
                <a:spcPts val="600"/>
              </a:spcAft>
              <a:buClr>
                <a:srgbClr val="3878CF"/>
              </a:buClr>
              <a:buNone/>
              <a:defRPr/>
            </a:pPr>
            <a:endParaRPr lang="en-US" sz="2600"/>
          </a:p>
          <a:p>
            <a:pPr marL="0" lvl="1" indent="0">
              <a:lnSpc>
                <a:spcPct val="100000"/>
              </a:lnSpc>
              <a:spcBef>
                <a:spcPts val="0"/>
              </a:spcBef>
              <a:spcAft>
                <a:spcPts val="600"/>
              </a:spcAft>
              <a:buClr>
                <a:srgbClr val="3878CF"/>
              </a:buClr>
              <a:buNone/>
              <a:defRPr/>
            </a:pPr>
            <a:endParaRPr lang="en-US" sz="2600"/>
          </a:p>
          <a:p>
            <a:pPr marL="0" lvl="1" indent="0">
              <a:lnSpc>
                <a:spcPct val="100000"/>
              </a:lnSpc>
              <a:spcBef>
                <a:spcPts val="0"/>
              </a:spcBef>
              <a:spcAft>
                <a:spcPts val="600"/>
              </a:spcAft>
              <a:buClr>
                <a:srgbClr val="3878CF"/>
              </a:buClr>
              <a:buNone/>
              <a:defRPr/>
            </a:pPr>
            <a:r>
              <a:rPr lang="en-US" sz="4800"/>
              <a:t>Simply put, you are proving agency compliance to WASPC Accreditation standards.  </a:t>
            </a:r>
          </a:p>
        </p:txBody>
      </p:sp>
    </p:spTree>
    <p:extLst>
      <p:ext uri="{BB962C8B-B14F-4D97-AF65-F5344CB8AC3E}">
        <p14:creationId xmlns:p14="http://schemas.microsoft.com/office/powerpoint/2010/main" val="3725543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81000"/>
            <a:ext cx="7511182" cy="685800"/>
          </a:xfrm>
        </p:spPr>
        <p:txBody>
          <a:bodyPr/>
          <a:lstStyle/>
          <a:p>
            <a:r>
              <a:rPr lang="en-US" sz="3600" cap="small"/>
              <a:t>Accreditation Manager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41</a:t>
            </a:fld>
            <a:endParaRPr lang="en-US"/>
          </a:p>
        </p:txBody>
      </p:sp>
      <p:sp>
        <p:nvSpPr>
          <p:cNvPr id="5" name="Content Placeholder 2"/>
          <p:cNvSpPr txBox="1">
            <a:spLocks/>
          </p:cNvSpPr>
          <p:nvPr/>
        </p:nvSpPr>
        <p:spPr bwMode="auto">
          <a:xfrm>
            <a:off x="762000" y="1752600"/>
            <a:ext cx="7620000" cy="3200400"/>
          </a:xfrm>
          <a:prstGeom prst="rect">
            <a:avLst/>
          </a:prstGeom>
        </p:spPr>
        <p:txBody>
          <a:bodyPr wrap="square" lIns="91440" tIns="45720" rIns="91440" bIns="45720" numCol="1" anchor="t" anchorCtr="0" compatLnSpc="1">
            <a:prstTxWarp prst="textNoShape">
              <a:avLst/>
            </a:prstTxWarp>
            <a:normAutofit fontScale="92500" lnSpcReduction="10000"/>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457200">
              <a:lnSpc>
                <a:spcPct val="150000"/>
              </a:lnSpc>
              <a:buClr>
                <a:srgbClr val="3878CF"/>
              </a:buClr>
              <a:buFont typeface="Arial" panose="020B0604020202020204" pitchFamily="34" charset="0"/>
              <a:buChar char="•"/>
            </a:pPr>
            <a:r>
              <a:rPr lang="en-US" altLang="en-US" sz="2800"/>
              <a:t>  Where to start?</a:t>
            </a:r>
          </a:p>
          <a:p>
            <a:pPr marL="857250" lvl="2" indent="-457200">
              <a:lnSpc>
                <a:spcPct val="150000"/>
              </a:lnSpc>
              <a:buClr>
                <a:srgbClr val="3878CF"/>
              </a:buClr>
            </a:pPr>
            <a:r>
              <a:rPr lang="en-US" altLang="en-US" sz="2600">
                <a:solidFill>
                  <a:schemeClr val="tx1"/>
                </a:solidFill>
              </a:rPr>
              <a:t>Policy manual status?</a:t>
            </a:r>
          </a:p>
          <a:p>
            <a:pPr marL="857250" lvl="2" indent="-457200">
              <a:lnSpc>
                <a:spcPct val="150000"/>
              </a:lnSpc>
              <a:buClr>
                <a:srgbClr val="3878CF"/>
              </a:buClr>
            </a:pPr>
            <a:r>
              <a:rPr lang="en-US" altLang="en-US" sz="2600" err="1">
                <a:solidFill>
                  <a:schemeClr val="tx1"/>
                </a:solidFill>
              </a:rPr>
              <a:t>PowerDMS</a:t>
            </a:r>
            <a:r>
              <a:rPr lang="en-US" altLang="en-US" sz="2600">
                <a:solidFill>
                  <a:schemeClr val="tx1"/>
                </a:solidFill>
              </a:rPr>
              <a:t> account established?</a:t>
            </a:r>
          </a:p>
          <a:p>
            <a:pPr marL="857250" lvl="2" indent="-457200">
              <a:lnSpc>
                <a:spcPct val="150000"/>
              </a:lnSpc>
              <a:buClr>
                <a:srgbClr val="3878CF"/>
              </a:buClr>
            </a:pPr>
            <a:r>
              <a:rPr lang="en-US" altLang="en-US" sz="2600">
                <a:solidFill>
                  <a:schemeClr val="tx1"/>
                </a:solidFill>
              </a:rPr>
              <a:t>Do you have help with managing Accreditation?</a:t>
            </a:r>
          </a:p>
          <a:p>
            <a:pPr marL="0" lvl="4" indent="0">
              <a:lnSpc>
                <a:spcPct val="150000"/>
              </a:lnSpc>
              <a:buClr>
                <a:srgbClr val="3878CF"/>
              </a:buClr>
              <a:buNone/>
            </a:pPr>
            <a:r>
              <a:rPr lang="en-US" altLang="en-US" sz="2800">
                <a:solidFill>
                  <a:schemeClr val="tx1"/>
                </a:solidFill>
              </a:rPr>
              <a:t> </a:t>
            </a:r>
          </a:p>
          <a:p>
            <a:pPr marL="457200" lvl="4" indent="-457200">
              <a:lnSpc>
                <a:spcPct val="150000"/>
              </a:lnSpc>
              <a:buClr>
                <a:srgbClr val="3878CF"/>
              </a:buClr>
              <a:buFont typeface="Arial" panose="020B0604020202020204" pitchFamily="34" charset="0"/>
              <a:buChar char="•"/>
            </a:pPr>
            <a:endParaRPr lang="en-US" altLang="en-US" sz="2800" u="sng">
              <a:solidFill>
                <a:schemeClr val="tx1"/>
              </a:solidFill>
            </a:endParaRPr>
          </a:p>
        </p:txBody>
      </p:sp>
    </p:spTree>
    <p:extLst>
      <p:ext uri="{BB962C8B-B14F-4D97-AF65-F5344CB8AC3E}">
        <p14:creationId xmlns:p14="http://schemas.microsoft.com/office/powerpoint/2010/main" val="4247473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899" y="304800"/>
            <a:ext cx="7565243" cy="1143000"/>
          </a:xfrm>
        </p:spPr>
        <p:txBody>
          <a:bodyPr/>
          <a:lstStyle/>
          <a:p>
            <a:pPr algn="ctr"/>
            <a:r>
              <a:rPr lang="en-US" sz="3600"/>
              <a:t>PROVING COMPLIANCE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42</a:t>
            </a:fld>
            <a:endParaRPr lang="en-US"/>
          </a:p>
        </p:txBody>
      </p:sp>
      <p:sp>
        <p:nvSpPr>
          <p:cNvPr id="4" name="Subtitle 2"/>
          <p:cNvSpPr txBox="1">
            <a:spLocks/>
          </p:cNvSpPr>
          <p:nvPr/>
        </p:nvSpPr>
        <p:spPr>
          <a:xfrm>
            <a:off x="620486" y="1545771"/>
            <a:ext cx="7391400" cy="4566929"/>
          </a:xfrm>
          <a:prstGeom prst="rect">
            <a:avLst/>
          </a:prstGeom>
        </p:spPr>
        <p:txBody>
          <a:bodyPr>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Aft>
                <a:spcPts val="1200"/>
              </a:spcAft>
              <a:buClr>
                <a:schemeClr val="accent1"/>
              </a:buClr>
              <a:buSzPct val="85000"/>
              <a:buNone/>
            </a:pPr>
            <a:r>
              <a:rPr lang="en-US" b="1">
                <a:solidFill>
                  <a:schemeClr val="tx1"/>
                </a:solidFill>
              </a:rPr>
              <a:t>A few words on “proofs”:</a:t>
            </a:r>
          </a:p>
          <a:p>
            <a:pPr marL="342900" lvl="1" indent="-342900">
              <a:buClr>
                <a:srgbClr val="3878CF"/>
              </a:buClr>
              <a:buSzPct val="85000"/>
              <a:buFont typeface="Wingdings" panose="05000000000000000000" pitchFamily="2" charset="2"/>
              <a:buChar char="v"/>
            </a:pPr>
            <a:r>
              <a:rPr lang="en-US">
                <a:solidFill>
                  <a:schemeClr val="tx1"/>
                </a:solidFill>
              </a:rPr>
              <a:t>Agencies must show </a:t>
            </a:r>
            <a:r>
              <a:rPr lang="en-US" b="1" u="sng">
                <a:solidFill>
                  <a:schemeClr val="tx1"/>
                </a:solidFill>
              </a:rPr>
              <a:t>proof</a:t>
            </a:r>
            <a:r>
              <a:rPr lang="en-US">
                <a:solidFill>
                  <a:schemeClr val="tx1"/>
                </a:solidFill>
              </a:rPr>
              <a:t> they follow their own policy.  </a:t>
            </a:r>
          </a:p>
          <a:p>
            <a:pPr marL="800100" lvl="2" indent="-342900">
              <a:spcAft>
                <a:spcPts val="1200"/>
              </a:spcAft>
              <a:buClr>
                <a:srgbClr val="3878CF"/>
              </a:buClr>
              <a:buSzPct val="85000"/>
              <a:buFont typeface="Wingdings" panose="05000000000000000000" pitchFamily="2" charset="2"/>
              <a:buChar char="§"/>
            </a:pPr>
            <a:r>
              <a:rPr lang="en-US" sz="2600">
                <a:solidFill>
                  <a:schemeClr val="tx1"/>
                </a:solidFill>
              </a:rPr>
              <a:t>For standards requiring annual work </a:t>
            </a:r>
            <a:r>
              <a:rPr lang="en-US" sz="2600">
                <a:solidFill>
                  <a:srgbClr val="FF0000"/>
                </a:solidFill>
              </a:rPr>
              <a:t>*</a:t>
            </a:r>
            <a:r>
              <a:rPr lang="en-US" sz="2600">
                <a:solidFill>
                  <a:schemeClr val="tx1"/>
                </a:solidFill>
              </a:rPr>
              <a:t>, agencies must have proof from all four years leading up to re-accreditation.</a:t>
            </a:r>
          </a:p>
          <a:p>
            <a:pPr marL="342900" lvl="1" indent="-342900">
              <a:buClr>
                <a:srgbClr val="3878CF"/>
              </a:buClr>
              <a:buSzPct val="85000"/>
              <a:buFont typeface="Wingdings" panose="05000000000000000000" pitchFamily="2" charset="2"/>
              <a:buChar char="v"/>
            </a:pPr>
            <a:r>
              <a:rPr lang="en-US">
                <a:solidFill>
                  <a:schemeClr val="tx1"/>
                </a:solidFill>
              </a:rPr>
              <a:t>Consistency amongst proofs.</a:t>
            </a:r>
          </a:p>
          <a:p>
            <a:pPr marL="342900" lvl="1" indent="-342900">
              <a:buClr>
                <a:srgbClr val="3878CF"/>
              </a:buClr>
              <a:buSzPct val="85000"/>
              <a:buFont typeface="Wingdings" panose="05000000000000000000" pitchFamily="2" charset="2"/>
              <a:buChar char="v"/>
            </a:pPr>
            <a:r>
              <a:rPr lang="en-US">
                <a:solidFill>
                  <a:schemeClr val="tx1"/>
                </a:solidFill>
              </a:rPr>
              <a:t>Final arbiter of whether a proof is sufficient for compliance is the Director of Professional Services.</a:t>
            </a:r>
          </a:p>
        </p:txBody>
      </p:sp>
    </p:spTree>
    <p:extLst>
      <p:ext uri="{BB962C8B-B14F-4D97-AF65-F5344CB8AC3E}">
        <p14:creationId xmlns:p14="http://schemas.microsoft.com/office/powerpoint/2010/main" val="3294224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42900"/>
            <a:ext cx="4864398" cy="685800"/>
          </a:xfrm>
        </p:spPr>
        <p:txBody>
          <a:bodyPr/>
          <a:lstStyle/>
          <a:p>
            <a:pPr algn="ctr"/>
            <a:r>
              <a:rPr lang="en-US" sz="3600" cap="small"/>
              <a:t>What is a Proof?</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43</a:t>
            </a:fld>
            <a:endParaRPr lang="en-US"/>
          </a:p>
        </p:txBody>
      </p:sp>
      <p:sp>
        <p:nvSpPr>
          <p:cNvPr id="4" name="Content Placeholder 2"/>
          <p:cNvSpPr txBox="1">
            <a:spLocks/>
          </p:cNvSpPr>
          <p:nvPr/>
        </p:nvSpPr>
        <p:spPr>
          <a:xfrm>
            <a:off x="609600" y="1219200"/>
            <a:ext cx="8153400" cy="5029200"/>
          </a:xfrm>
          <a:prstGeom prst="rect">
            <a:avLst/>
          </a:prstGeom>
        </p:spPr>
        <p:txBody>
          <a:bodyPr wrap="square" numCol="1" anchor="t" anchorCtr="0" compatLnSpc="1">
            <a:prstTxWarp prst="textNoShape">
              <a:avLst/>
            </a:prstTxWarp>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buClr>
                <a:srgbClr val="3878CF"/>
              </a:buClr>
              <a:defRPr/>
            </a:pPr>
            <a:r>
              <a:rPr lang="en-US" sz="2400">
                <a:solidFill>
                  <a:schemeClr val="tx1"/>
                </a:solidFill>
              </a:rPr>
              <a:t>Evidence supporting compliance with standard.</a:t>
            </a:r>
          </a:p>
          <a:p>
            <a:pPr>
              <a:spcAft>
                <a:spcPts val="1200"/>
              </a:spcAft>
              <a:buClr>
                <a:srgbClr val="3878CF"/>
              </a:buClr>
              <a:defRPr/>
            </a:pPr>
            <a:r>
              <a:rPr lang="en-US" sz="2400">
                <a:solidFill>
                  <a:schemeClr val="tx1"/>
                </a:solidFill>
              </a:rPr>
              <a:t>Case report, specific form (ex: use of force/completed forms), memo or directive, photos.</a:t>
            </a:r>
          </a:p>
          <a:p>
            <a:pPr>
              <a:spcAft>
                <a:spcPts val="1200"/>
              </a:spcAft>
              <a:buClr>
                <a:srgbClr val="3878CF"/>
              </a:buClr>
              <a:defRPr/>
            </a:pPr>
            <a:r>
              <a:rPr lang="en-US" sz="2400">
                <a:solidFill>
                  <a:schemeClr val="tx1"/>
                </a:solidFill>
              </a:rPr>
              <a:t>Proofing requirements:</a:t>
            </a:r>
          </a:p>
          <a:p>
            <a:pPr lvl="1">
              <a:spcAft>
                <a:spcPts val="1200"/>
              </a:spcAft>
              <a:buClr>
                <a:srgbClr val="3878CF"/>
              </a:buClr>
              <a:defRPr/>
            </a:pPr>
            <a:r>
              <a:rPr lang="en-US" sz="2200">
                <a:solidFill>
                  <a:schemeClr val="tx1"/>
                </a:solidFill>
              </a:rPr>
              <a:t>New Accrediting agency – supply proofs from no more than one year (12 months) prior to the virtual assessment.</a:t>
            </a:r>
          </a:p>
          <a:p>
            <a:pPr lvl="1">
              <a:spcAft>
                <a:spcPts val="1200"/>
              </a:spcAft>
              <a:buClr>
                <a:srgbClr val="3878CF"/>
              </a:buClr>
              <a:defRPr/>
            </a:pPr>
            <a:r>
              <a:rPr lang="en-US" sz="2200">
                <a:solidFill>
                  <a:schemeClr val="tx1"/>
                </a:solidFill>
              </a:rPr>
              <a:t>Re-Accrediting agency – supply proofs from within the last two years leading up to the re-accrediting year.  In some cases, the proof can be from any time over the past four-year accreditation cycle. </a:t>
            </a:r>
          </a:p>
        </p:txBody>
      </p:sp>
    </p:spTree>
    <p:extLst>
      <p:ext uri="{BB962C8B-B14F-4D97-AF65-F5344CB8AC3E}">
        <p14:creationId xmlns:p14="http://schemas.microsoft.com/office/powerpoint/2010/main" val="1384242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42900"/>
            <a:ext cx="8004926" cy="685800"/>
          </a:xfrm>
        </p:spPr>
        <p:txBody>
          <a:bodyPr/>
          <a:lstStyle/>
          <a:p>
            <a:pPr algn="ctr"/>
            <a:r>
              <a:rPr lang="en-US" sz="3600" cap="small">
                <a:latin typeface="Calibri"/>
                <a:cs typeface="Calibri"/>
              </a:rPr>
              <a:t>When you see the words:</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44</a:t>
            </a:fld>
            <a:endParaRPr lang="en-US"/>
          </a:p>
        </p:txBody>
      </p:sp>
      <p:sp>
        <p:nvSpPr>
          <p:cNvPr id="4" name="Content Placeholder 2"/>
          <p:cNvSpPr txBox="1">
            <a:spLocks/>
          </p:cNvSpPr>
          <p:nvPr/>
        </p:nvSpPr>
        <p:spPr>
          <a:xfrm>
            <a:off x="609600" y="1219200"/>
            <a:ext cx="8153400" cy="5029200"/>
          </a:xfrm>
          <a:prstGeom prst="rect">
            <a:avLst/>
          </a:prstGeom>
        </p:spPr>
        <p:txBody>
          <a:bodyPr wrap="square" lIns="91440" tIns="45720" rIns="91440" bIns="45720" numCol="1" anchor="t" anchorCtr="0" compatLnSpc="1">
            <a:prstTxWarp prst="textNoShape">
              <a:avLst/>
            </a:prstTxWarp>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1200"/>
              </a:spcAft>
              <a:buClr>
                <a:srgbClr val="3878CF"/>
              </a:buClr>
              <a:defRPr/>
            </a:pPr>
            <a:r>
              <a:rPr lang="en-US" sz="2400">
                <a:solidFill>
                  <a:schemeClr val="tx1"/>
                </a:solidFill>
                <a:cs typeface="Calibri"/>
              </a:rPr>
              <a:t>Policies</a:t>
            </a:r>
          </a:p>
          <a:p>
            <a:pPr>
              <a:spcAft>
                <a:spcPts val="1200"/>
              </a:spcAft>
              <a:buClr>
                <a:srgbClr val="3878CF"/>
              </a:buClr>
              <a:defRPr/>
            </a:pPr>
            <a:r>
              <a:rPr lang="en-US" sz="2400">
                <a:solidFill>
                  <a:schemeClr val="tx1"/>
                </a:solidFill>
                <a:cs typeface="Calibri"/>
              </a:rPr>
              <a:t>Procedures </a:t>
            </a:r>
          </a:p>
          <a:p>
            <a:pPr>
              <a:spcAft>
                <a:spcPts val="1200"/>
              </a:spcAft>
              <a:buClr>
                <a:srgbClr val="3878CF"/>
              </a:buClr>
              <a:defRPr/>
            </a:pPr>
            <a:r>
              <a:rPr lang="en-US" sz="2400">
                <a:solidFill>
                  <a:schemeClr val="tx1"/>
                </a:solidFill>
                <a:cs typeface="Calibri"/>
              </a:rPr>
              <a:t>Agency requires </a:t>
            </a:r>
          </a:p>
          <a:p>
            <a:pPr lvl="1">
              <a:spcAft>
                <a:spcPts val="1200"/>
              </a:spcAft>
              <a:buClr>
                <a:srgbClr val="3878CF"/>
              </a:buClr>
              <a:defRPr/>
            </a:pPr>
            <a:r>
              <a:rPr lang="en-US" sz="2200">
                <a:solidFill>
                  <a:schemeClr val="tx1"/>
                </a:solidFill>
                <a:cs typeface="Calibri"/>
              </a:rPr>
              <a:t>A document is required as part of your proofs showing you have some type of policy, procedure or order that satisfies the standard's requirement.   Here are a couple examples:  </a:t>
            </a:r>
          </a:p>
          <a:p>
            <a:pPr lvl="1">
              <a:spcAft>
                <a:spcPts val="1200"/>
              </a:spcAft>
              <a:buClr>
                <a:srgbClr val="3878CF"/>
              </a:buClr>
              <a:defRPr/>
            </a:pPr>
            <a:endParaRPr lang="en-US" sz="2200">
              <a:solidFill>
                <a:schemeClr val="tx1"/>
              </a:solidFill>
              <a:cs typeface="Calibri"/>
            </a:endParaRPr>
          </a:p>
        </p:txBody>
      </p:sp>
      <p:pic>
        <p:nvPicPr>
          <p:cNvPr id="7" name="Picture 6" descr="A close up of a text&#10;&#10;Description automatically generated">
            <a:extLst>
              <a:ext uri="{FF2B5EF4-FFF2-40B4-BE49-F238E27FC236}">
                <a16:creationId xmlns:a16="http://schemas.microsoft.com/office/drawing/2014/main" id="{4F49CFE9-994C-A5DB-BDD1-E46EB1D2C30E}"/>
              </a:ext>
            </a:extLst>
          </p:cNvPr>
          <p:cNvPicPr>
            <a:picLocks noChangeAspect="1"/>
          </p:cNvPicPr>
          <p:nvPr/>
        </p:nvPicPr>
        <p:blipFill>
          <a:blip r:embed="rId3"/>
          <a:stretch>
            <a:fillRect/>
          </a:stretch>
        </p:blipFill>
        <p:spPr>
          <a:xfrm>
            <a:off x="692603" y="4773822"/>
            <a:ext cx="7629525" cy="523875"/>
          </a:xfrm>
          <a:prstGeom prst="rect">
            <a:avLst/>
          </a:prstGeom>
        </p:spPr>
      </p:pic>
    </p:spTree>
    <p:extLst>
      <p:ext uri="{BB962C8B-B14F-4D97-AF65-F5344CB8AC3E}">
        <p14:creationId xmlns:p14="http://schemas.microsoft.com/office/powerpoint/2010/main" val="1023307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42900"/>
            <a:ext cx="8004926" cy="685800"/>
          </a:xfrm>
        </p:spPr>
        <p:txBody>
          <a:bodyPr/>
          <a:lstStyle/>
          <a:p>
            <a:pPr algn="ctr"/>
            <a:r>
              <a:rPr lang="en-US" sz="3600" cap="small">
                <a:latin typeface="Calibri"/>
                <a:cs typeface="Calibri"/>
              </a:rPr>
              <a:t>When you see the words:</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45</a:t>
            </a:fld>
            <a:endParaRPr lang="en-US"/>
          </a:p>
        </p:txBody>
      </p:sp>
      <p:pic>
        <p:nvPicPr>
          <p:cNvPr id="5" name="Picture 4" descr="A close-up of a medical exam&#10;&#10;Description automatically generated">
            <a:extLst>
              <a:ext uri="{FF2B5EF4-FFF2-40B4-BE49-F238E27FC236}">
                <a16:creationId xmlns:a16="http://schemas.microsoft.com/office/drawing/2014/main" id="{56A06CBB-3C32-955C-C22E-BAE528E62535}"/>
              </a:ext>
            </a:extLst>
          </p:cNvPr>
          <p:cNvPicPr>
            <a:picLocks noChangeAspect="1"/>
          </p:cNvPicPr>
          <p:nvPr/>
        </p:nvPicPr>
        <p:blipFill>
          <a:blip r:embed="rId2"/>
          <a:stretch>
            <a:fillRect/>
          </a:stretch>
        </p:blipFill>
        <p:spPr>
          <a:xfrm>
            <a:off x="758598" y="1565502"/>
            <a:ext cx="7381875" cy="828675"/>
          </a:xfrm>
          <a:prstGeom prst="rect">
            <a:avLst/>
          </a:prstGeom>
        </p:spPr>
      </p:pic>
      <p:pic>
        <p:nvPicPr>
          <p:cNvPr id="8" name="Picture 7" descr="A close up of black text&#10;&#10;Description automatically generated">
            <a:extLst>
              <a:ext uri="{FF2B5EF4-FFF2-40B4-BE49-F238E27FC236}">
                <a16:creationId xmlns:a16="http://schemas.microsoft.com/office/drawing/2014/main" id="{5A3DF005-ABA6-D88F-86E9-9A2137549144}"/>
              </a:ext>
            </a:extLst>
          </p:cNvPr>
          <p:cNvPicPr>
            <a:picLocks noChangeAspect="1"/>
          </p:cNvPicPr>
          <p:nvPr/>
        </p:nvPicPr>
        <p:blipFill>
          <a:blip r:embed="rId3"/>
          <a:stretch>
            <a:fillRect/>
          </a:stretch>
        </p:blipFill>
        <p:spPr>
          <a:xfrm>
            <a:off x="762001" y="3048000"/>
            <a:ext cx="7477125" cy="762000"/>
          </a:xfrm>
          <a:prstGeom prst="rect">
            <a:avLst/>
          </a:prstGeom>
        </p:spPr>
      </p:pic>
      <p:pic>
        <p:nvPicPr>
          <p:cNvPr id="9" name="Picture 8" descr="A close-up of a word&#10;&#10;Description automatically generated">
            <a:extLst>
              <a:ext uri="{FF2B5EF4-FFF2-40B4-BE49-F238E27FC236}">
                <a16:creationId xmlns:a16="http://schemas.microsoft.com/office/drawing/2014/main" id="{32ED1634-A4A4-FCA6-83F6-9B4BA5B8FD70}"/>
              </a:ext>
            </a:extLst>
          </p:cNvPr>
          <p:cNvPicPr>
            <a:picLocks noChangeAspect="1"/>
          </p:cNvPicPr>
          <p:nvPr/>
        </p:nvPicPr>
        <p:blipFill>
          <a:blip r:embed="rId4"/>
          <a:stretch>
            <a:fillRect/>
          </a:stretch>
        </p:blipFill>
        <p:spPr>
          <a:xfrm>
            <a:off x="795337" y="4452938"/>
            <a:ext cx="7553325" cy="523875"/>
          </a:xfrm>
          <a:prstGeom prst="rect">
            <a:avLst/>
          </a:prstGeom>
        </p:spPr>
      </p:pic>
    </p:spTree>
    <p:extLst>
      <p:ext uri="{BB962C8B-B14F-4D97-AF65-F5344CB8AC3E}">
        <p14:creationId xmlns:p14="http://schemas.microsoft.com/office/powerpoint/2010/main" val="824208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B56A-5957-2A19-7E35-37B4967CE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680FA6-6DA8-F80D-830F-EA0C3434023B}"/>
              </a:ext>
            </a:extLst>
          </p:cNvPr>
          <p:cNvSpPr>
            <a:spLocks noGrp="1"/>
          </p:cNvSpPr>
          <p:nvPr>
            <p:ph type="title"/>
          </p:nvPr>
        </p:nvSpPr>
        <p:spPr>
          <a:xfrm>
            <a:off x="381000" y="228600"/>
            <a:ext cx="8229600" cy="1371600"/>
          </a:xfrm>
        </p:spPr>
        <p:txBody>
          <a:bodyPr/>
          <a:lstStyle/>
          <a:p>
            <a:pPr algn="ctr"/>
            <a:r>
              <a:rPr lang="en-US" sz="3600">
                <a:solidFill>
                  <a:srgbClr val="FF0000"/>
                </a:solidFill>
              </a:rPr>
              <a:t>WATCH FOR </a:t>
            </a:r>
            <a:r>
              <a:rPr lang="en-US" sz="3600"/>
              <a:t>Permissive Policy Language  </a:t>
            </a:r>
          </a:p>
        </p:txBody>
      </p:sp>
      <p:sp>
        <p:nvSpPr>
          <p:cNvPr id="3" name="Slide Number Placeholder 2">
            <a:extLst>
              <a:ext uri="{FF2B5EF4-FFF2-40B4-BE49-F238E27FC236}">
                <a16:creationId xmlns:a16="http://schemas.microsoft.com/office/drawing/2014/main" id="{91FB5334-482E-CD88-B2DF-8CBBCEF8AECA}"/>
              </a:ext>
            </a:extLst>
          </p:cNvPr>
          <p:cNvSpPr>
            <a:spLocks noGrp="1"/>
          </p:cNvSpPr>
          <p:nvPr>
            <p:ph type="sldNum" sz="quarter" idx="12"/>
          </p:nvPr>
        </p:nvSpPr>
        <p:spPr/>
        <p:txBody>
          <a:bodyPr/>
          <a:lstStyle/>
          <a:p>
            <a:fld id="{E652699A-549B-45A1-BA81-4020695B5A36}" type="slidenum">
              <a:rPr lang="en-US" smtClean="0"/>
              <a:pPr/>
              <a:t>46</a:t>
            </a:fld>
            <a:endParaRPr lang="en-US"/>
          </a:p>
        </p:txBody>
      </p:sp>
      <p:sp>
        <p:nvSpPr>
          <p:cNvPr id="6" name="TextBox 5">
            <a:extLst>
              <a:ext uri="{FF2B5EF4-FFF2-40B4-BE49-F238E27FC236}">
                <a16:creationId xmlns:a16="http://schemas.microsoft.com/office/drawing/2014/main" id="{1E7E7E29-2D07-E69E-44CD-2E351752E5BC}"/>
              </a:ext>
            </a:extLst>
          </p:cNvPr>
          <p:cNvSpPr txBox="1"/>
          <p:nvPr/>
        </p:nvSpPr>
        <p:spPr>
          <a:xfrm>
            <a:off x="381000" y="6559034"/>
            <a:ext cx="330540" cy="369332"/>
          </a:xfrm>
          <a:prstGeom prst="rect">
            <a:avLst/>
          </a:prstGeom>
          <a:noFill/>
        </p:spPr>
        <p:txBody>
          <a:bodyPr wrap="none" rtlCol="0">
            <a:spAutoFit/>
          </a:bodyPr>
          <a:lstStyle/>
          <a:p>
            <a:r>
              <a:rPr lang="en-US" b="1">
                <a:solidFill>
                  <a:schemeClr val="bg1"/>
                </a:solidFill>
              </a:rPr>
              <a:t>D</a:t>
            </a:r>
          </a:p>
        </p:txBody>
      </p:sp>
      <p:pic>
        <p:nvPicPr>
          <p:cNvPr id="8" name="Picture 7">
            <a:extLst>
              <a:ext uri="{FF2B5EF4-FFF2-40B4-BE49-F238E27FC236}">
                <a16:creationId xmlns:a16="http://schemas.microsoft.com/office/drawing/2014/main" id="{CBD37AFD-15A3-0DF0-D889-1EAFEFD29635}"/>
              </a:ext>
            </a:extLst>
          </p:cNvPr>
          <p:cNvPicPr>
            <a:picLocks noChangeAspect="1"/>
          </p:cNvPicPr>
          <p:nvPr/>
        </p:nvPicPr>
        <p:blipFill>
          <a:blip r:embed="rId2"/>
          <a:stretch>
            <a:fillRect/>
          </a:stretch>
        </p:blipFill>
        <p:spPr>
          <a:xfrm>
            <a:off x="381000" y="3886200"/>
            <a:ext cx="8458200" cy="1600200"/>
          </a:xfrm>
          <a:prstGeom prst="rect">
            <a:avLst/>
          </a:prstGeom>
        </p:spPr>
      </p:pic>
      <p:pic>
        <p:nvPicPr>
          <p:cNvPr id="10" name="Picture 9">
            <a:extLst>
              <a:ext uri="{FF2B5EF4-FFF2-40B4-BE49-F238E27FC236}">
                <a16:creationId xmlns:a16="http://schemas.microsoft.com/office/drawing/2014/main" id="{1D974607-1F61-CFBC-7583-4B71C0B53ECD}"/>
              </a:ext>
            </a:extLst>
          </p:cNvPr>
          <p:cNvPicPr>
            <a:picLocks noChangeAspect="1"/>
          </p:cNvPicPr>
          <p:nvPr/>
        </p:nvPicPr>
        <p:blipFill>
          <a:blip r:embed="rId3"/>
          <a:stretch>
            <a:fillRect/>
          </a:stretch>
        </p:blipFill>
        <p:spPr>
          <a:xfrm>
            <a:off x="711540" y="1688820"/>
            <a:ext cx="7670629" cy="1371600"/>
          </a:xfrm>
          <a:prstGeom prst="rect">
            <a:avLst/>
          </a:prstGeom>
        </p:spPr>
      </p:pic>
      <p:sp>
        <p:nvSpPr>
          <p:cNvPr id="11" name="TextBox 10">
            <a:extLst>
              <a:ext uri="{FF2B5EF4-FFF2-40B4-BE49-F238E27FC236}">
                <a16:creationId xmlns:a16="http://schemas.microsoft.com/office/drawing/2014/main" id="{FCEE85D4-A8EC-7490-E9D2-DACDEC2A3142}"/>
              </a:ext>
            </a:extLst>
          </p:cNvPr>
          <p:cNvSpPr txBox="1"/>
          <p:nvPr/>
        </p:nvSpPr>
        <p:spPr>
          <a:xfrm>
            <a:off x="3429000" y="3200400"/>
            <a:ext cx="2057400" cy="369332"/>
          </a:xfrm>
          <a:prstGeom prst="rect">
            <a:avLst/>
          </a:prstGeom>
          <a:noFill/>
        </p:spPr>
        <p:txBody>
          <a:bodyPr wrap="square" rtlCol="0">
            <a:spAutoFit/>
          </a:bodyPr>
          <a:lstStyle/>
          <a:p>
            <a:pPr algn="ctr"/>
            <a:r>
              <a:rPr lang="en-US" b="1"/>
              <a:t>VS.</a:t>
            </a:r>
            <a:r>
              <a:rPr lang="en-US"/>
              <a:t> </a:t>
            </a:r>
          </a:p>
        </p:txBody>
      </p:sp>
    </p:spTree>
    <p:extLst>
      <p:ext uri="{BB962C8B-B14F-4D97-AF65-F5344CB8AC3E}">
        <p14:creationId xmlns:p14="http://schemas.microsoft.com/office/powerpoint/2010/main" val="7192483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2692C-E93A-3FDF-4484-9F98BE365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BBE29-65DC-7F1E-50F3-DABFFAEDEF7F}"/>
              </a:ext>
            </a:extLst>
          </p:cNvPr>
          <p:cNvSpPr>
            <a:spLocks noGrp="1"/>
          </p:cNvSpPr>
          <p:nvPr>
            <p:ph type="title"/>
          </p:nvPr>
        </p:nvSpPr>
        <p:spPr>
          <a:xfrm>
            <a:off x="381000" y="228600"/>
            <a:ext cx="8229600" cy="1371600"/>
          </a:xfrm>
        </p:spPr>
        <p:txBody>
          <a:bodyPr/>
          <a:lstStyle/>
          <a:p>
            <a:pPr algn="ctr"/>
            <a:r>
              <a:rPr lang="en-US" sz="3600"/>
              <a:t>Permissive Policy Language  </a:t>
            </a:r>
          </a:p>
        </p:txBody>
      </p:sp>
      <p:sp>
        <p:nvSpPr>
          <p:cNvPr id="3" name="Slide Number Placeholder 2">
            <a:extLst>
              <a:ext uri="{FF2B5EF4-FFF2-40B4-BE49-F238E27FC236}">
                <a16:creationId xmlns:a16="http://schemas.microsoft.com/office/drawing/2014/main" id="{35FA8716-629C-9840-79BB-04EB60940D59}"/>
              </a:ext>
            </a:extLst>
          </p:cNvPr>
          <p:cNvSpPr>
            <a:spLocks noGrp="1"/>
          </p:cNvSpPr>
          <p:nvPr>
            <p:ph type="sldNum" sz="quarter" idx="12"/>
          </p:nvPr>
        </p:nvSpPr>
        <p:spPr/>
        <p:txBody>
          <a:bodyPr/>
          <a:lstStyle/>
          <a:p>
            <a:fld id="{E652699A-549B-45A1-BA81-4020695B5A36}" type="slidenum">
              <a:rPr lang="en-US" smtClean="0"/>
              <a:pPr/>
              <a:t>47</a:t>
            </a:fld>
            <a:endParaRPr lang="en-US"/>
          </a:p>
        </p:txBody>
      </p:sp>
      <p:sp>
        <p:nvSpPr>
          <p:cNvPr id="6" name="TextBox 5">
            <a:extLst>
              <a:ext uri="{FF2B5EF4-FFF2-40B4-BE49-F238E27FC236}">
                <a16:creationId xmlns:a16="http://schemas.microsoft.com/office/drawing/2014/main" id="{5CABC073-3BD8-B049-5A96-B5C7C648B193}"/>
              </a:ext>
            </a:extLst>
          </p:cNvPr>
          <p:cNvSpPr txBox="1"/>
          <p:nvPr/>
        </p:nvSpPr>
        <p:spPr>
          <a:xfrm>
            <a:off x="381000" y="6559034"/>
            <a:ext cx="330540" cy="369332"/>
          </a:xfrm>
          <a:prstGeom prst="rect">
            <a:avLst/>
          </a:prstGeom>
          <a:noFill/>
        </p:spPr>
        <p:txBody>
          <a:bodyPr wrap="none" rtlCol="0">
            <a:spAutoFit/>
          </a:bodyPr>
          <a:lstStyle/>
          <a:p>
            <a:r>
              <a:rPr lang="en-US" b="1">
                <a:solidFill>
                  <a:schemeClr val="bg1"/>
                </a:solidFill>
              </a:rPr>
              <a:t>D</a:t>
            </a:r>
          </a:p>
        </p:txBody>
      </p:sp>
      <p:sp>
        <p:nvSpPr>
          <p:cNvPr id="5" name="TextBox 4">
            <a:extLst>
              <a:ext uri="{FF2B5EF4-FFF2-40B4-BE49-F238E27FC236}">
                <a16:creationId xmlns:a16="http://schemas.microsoft.com/office/drawing/2014/main" id="{9DE385C1-DD45-7D7E-0374-12E60D3AC2A1}"/>
              </a:ext>
            </a:extLst>
          </p:cNvPr>
          <p:cNvSpPr txBox="1"/>
          <p:nvPr/>
        </p:nvSpPr>
        <p:spPr>
          <a:xfrm>
            <a:off x="711540" y="2086739"/>
            <a:ext cx="7822860" cy="1754326"/>
          </a:xfrm>
          <a:prstGeom prst="rect">
            <a:avLst/>
          </a:prstGeom>
          <a:noFill/>
        </p:spPr>
        <p:txBody>
          <a:bodyPr wrap="square">
            <a:spAutoFit/>
          </a:bodyPr>
          <a:lstStyle/>
          <a:p>
            <a:r>
              <a:rPr lang="en-US"/>
              <a:t>401.6 STATE REPORTING The Deputy Chief shall review available data related to traffic stops, including demographic data, existing procedures, practices and training, as well as complaints. The data should be analyzed for any patterns or other possible indicators of racial- or bias-based profiling and included in an annual report for the Washington Association of Sheriffs and Police Chiefs (RCW 43.101.410(3))</a:t>
            </a:r>
          </a:p>
        </p:txBody>
      </p:sp>
    </p:spTree>
    <p:extLst>
      <p:ext uri="{BB962C8B-B14F-4D97-AF65-F5344CB8AC3E}">
        <p14:creationId xmlns:p14="http://schemas.microsoft.com/office/powerpoint/2010/main" val="4208259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4648200" cy="533400"/>
          </a:xfrm>
        </p:spPr>
        <p:txBody>
          <a:bodyPr/>
          <a:lstStyle/>
          <a:p>
            <a:pPr algn="ctr"/>
            <a:r>
              <a:rPr lang="en-US" sz="3600" cap="small"/>
              <a:t>File Construction Hints!</a:t>
            </a:r>
          </a:p>
        </p:txBody>
      </p:sp>
      <p:sp>
        <p:nvSpPr>
          <p:cNvPr id="3" name="Slide Number Placeholder 2"/>
          <p:cNvSpPr>
            <a:spLocks noGrp="1"/>
          </p:cNvSpPr>
          <p:nvPr>
            <p:ph type="sldNum" sz="quarter" idx="12"/>
          </p:nvPr>
        </p:nvSpPr>
        <p:spPr/>
        <p:txBody>
          <a:bodyPr/>
          <a:lstStyle/>
          <a:p>
            <a:fld id="{E652699A-549B-45A1-BA81-4020695B5A36}" type="slidenum">
              <a:rPr lang="en-US" smtClean="0"/>
              <a:pPr/>
              <a:t>48</a:t>
            </a:fld>
            <a:endParaRPr lang="en-US"/>
          </a:p>
        </p:txBody>
      </p:sp>
      <p:sp>
        <p:nvSpPr>
          <p:cNvPr id="4" name="Rectangle 3"/>
          <p:cNvSpPr txBox="1">
            <a:spLocks noChangeArrowheads="1"/>
          </p:cNvSpPr>
          <p:nvPr/>
        </p:nvSpPr>
        <p:spPr>
          <a:xfrm>
            <a:off x="457200" y="1295400"/>
            <a:ext cx="8153400" cy="5105400"/>
          </a:xfrm>
          <a:prstGeom prst="rect">
            <a:avLst/>
          </a:prstGeom>
        </p:spPr>
        <p:txBody>
          <a:bodyPr>
            <a:no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Font typeface="Arial" pitchFamily="34" charset="0"/>
              <a:buNone/>
              <a:defRPr/>
            </a:pPr>
            <a:r>
              <a:rPr lang="en-US" sz="2600"/>
              <a:t>Work closely with your mentor!!!!</a:t>
            </a:r>
          </a:p>
          <a:p>
            <a:pPr marL="0" indent="0">
              <a:spcBef>
                <a:spcPts val="0"/>
              </a:spcBef>
              <a:buFont typeface="Arial" pitchFamily="34" charset="0"/>
              <a:buNone/>
              <a:defRPr/>
            </a:pPr>
            <a:r>
              <a:rPr lang="en-US" sz="2600"/>
              <a:t>Files are automatically set up in Power DMS and normally only need to be populated in the system.</a:t>
            </a:r>
          </a:p>
          <a:p>
            <a:pPr marL="0" indent="0">
              <a:spcBef>
                <a:spcPts val="1200"/>
              </a:spcBef>
              <a:spcAft>
                <a:spcPts val="1200"/>
              </a:spcAft>
              <a:buFont typeface="Arial" pitchFamily="34" charset="0"/>
              <a:buNone/>
              <a:defRPr/>
            </a:pPr>
            <a:r>
              <a:rPr lang="en-US" sz="2600"/>
              <a:t>In Power DMS, hyperlink and highlight sections of policy, reports, or memos specific to show compliance with the standard.</a:t>
            </a:r>
          </a:p>
          <a:p>
            <a:pPr marL="0" indent="0">
              <a:spcBef>
                <a:spcPts val="0"/>
              </a:spcBef>
              <a:spcAft>
                <a:spcPts val="1200"/>
              </a:spcAft>
              <a:buFont typeface="Arial" pitchFamily="34" charset="0"/>
              <a:buNone/>
              <a:defRPr/>
            </a:pPr>
            <a:r>
              <a:rPr lang="en-US" sz="2600"/>
              <a:t>Confirm agency policy complies with the WASPC standards </a:t>
            </a:r>
            <a:r>
              <a:rPr lang="en-US" sz="2600" b="1" u="sng">
                <a:solidFill>
                  <a:srgbClr val="FF0000"/>
                </a:solidFill>
              </a:rPr>
              <a:t>before</a:t>
            </a:r>
            <a:r>
              <a:rPr lang="en-US" sz="2600"/>
              <a:t> starting the proofing process!</a:t>
            </a:r>
          </a:p>
          <a:p>
            <a:pPr marL="0" indent="0" algn="ctr">
              <a:buFont typeface="Arial" pitchFamily="34" charset="0"/>
              <a:buNone/>
              <a:defRPr/>
            </a:pPr>
            <a:r>
              <a:rPr lang="en-US" sz="2600" b="1" u="sng">
                <a:solidFill>
                  <a:srgbClr val="FF0000"/>
                </a:solidFill>
              </a:rPr>
              <a:t>DO NOT OVER PROOF FILES! </a:t>
            </a:r>
          </a:p>
        </p:txBody>
      </p:sp>
      <p:sp>
        <p:nvSpPr>
          <p:cNvPr id="5" name="TextBox 4">
            <a:extLst>
              <a:ext uri="{FF2B5EF4-FFF2-40B4-BE49-F238E27FC236}">
                <a16:creationId xmlns:a16="http://schemas.microsoft.com/office/drawing/2014/main" id="{FFD23ABC-5304-1A32-5D38-C7011866A05B}"/>
              </a:ext>
            </a:extLst>
          </p:cNvPr>
          <p:cNvSpPr txBox="1"/>
          <p:nvPr/>
        </p:nvSpPr>
        <p:spPr>
          <a:xfrm>
            <a:off x="457201" y="6553200"/>
            <a:ext cx="239486" cy="369332"/>
          </a:xfrm>
          <a:prstGeom prst="rect">
            <a:avLst/>
          </a:prstGeom>
          <a:noFill/>
        </p:spPr>
        <p:txBody>
          <a:bodyPr wrap="square" rtlCol="0">
            <a:spAutoFit/>
          </a:bodyPr>
          <a:lstStyle/>
          <a:p>
            <a:r>
              <a:rPr lang="en-US" b="1">
                <a:solidFill>
                  <a:schemeClr val="bg1"/>
                </a:solidFill>
              </a:rPr>
              <a:t>D</a:t>
            </a:r>
          </a:p>
        </p:txBody>
      </p:sp>
    </p:spTree>
    <p:extLst>
      <p:ext uri="{BB962C8B-B14F-4D97-AF65-F5344CB8AC3E}">
        <p14:creationId xmlns:p14="http://schemas.microsoft.com/office/powerpoint/2010/main" val="2260516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652699A-549B-45A1-BA81-4020695B5A36}" type="slidenum">
              <a:rPr lang="en-US" smtClean="0"/>
              <a:pPr/>
              <a:t>49</a:t>
            </a:fld>
            <a:endParaRPr lang="en-US"/>
          </a:p>
        </p:txBody>
      </p:sp>
      <p:pic>
        <p:nvPicPr>
          <p:cNvPr id="5" name="Picture 4"/>
          <p:cNvPicPr>
            <a:picLocks noChangeAspect="1"/>
          </p:cNvPicPr>
          <p:nvPr/>
        </p:nvPicPr>
        <p:blipFill>
          <a:blip r:embed="rId3"/>
          <a:stretch>
            <a:fillRect/>
          </a:stretch>
        </p:blipFill>
        <p:spPr>
          <a:xfrm>
            <a:off x="317202" y="1600200"/>
            <a:ext cx="8826798" cy="4237041"/>
          </a:xfrm>
          <a:prstGeom prst="rect">
            <a:avLst/>
          </a:prstGeom>
        </p:spPr>
      </p:pic>
      <p:sp>
        <p:nvSpPr>
          <p:cNvPr id="4" name="Text Placeholder 3"/>
          <p:cNvSpPr>
            <a:spLocks noGrp="1"/>
          </p:cNvSpPr>
          <p:nvPr>
            <p:ph type="body" sz="half" idx="2"/>
          </p:nvPr>
        </p:nvSpPr>
        <p:spPr>
          <a:xfrm>
            <a:off x="199854" y="335757"/>
            <a:ext cx="3091986" cy="5897563"/>
          </a:xfrm>
        </p:spPr>
        <p:txBody>
          <a:bodyPr/>
          <a:lstStyle/>
          <a:p>
            <a:r>
              <a:rPr lang="en-US" sz="3600" b="1" cap="small">
                <a:solidFill>
                  <a:srgbClr val="3878CF"/>
                </a:solidFill>
                <a:ea typeface="+mj-ea"/>
              </a:rPr>
              <a:t>Hy</a:t>
            </a:r>
            <a:r>
              <a:rPr kumimoji="0" lang="en-US" sz="3600" b="1" i="0" u="none" strike="noStrike" kern="1200" cap="small" spc="0" normalizeH="0" baseline="0" noProof="0" err="1">
                <a:ln>
                  <a:noFill/>
                </a:ln>
                <a:solidFill>
                  <a:srgbClr val="3878CF"/>
                </a:solidFill>
                <a:effectLst/>
                <a:uLnTx/>
                <a:uFillTx/>
                <a:latin typeface="Calibri" panose="020F0502020204030204" pitchFamily="34" charset="0"/>
                <a:ea typeface="+mj-ea"/>
                <a:cs typeface="Calibri" panose="020F0502020204030204" pitchFamily="34" charset="0"/>
              </a:rPr>
              <a:t>perlink</a:t>
            </a:r>
            <a:r>
              <a:rPr kumimoji="0" lang="en-US" sz="3600" b="1" i="0" u="none" strike="noStrike" kern="1200" cap="small" spc="0" normalizeH="0" baseline="0" noProof="0">
                <a:ln>
                  <a:noFill/>
                </a:ln>
                <a:solidFill>
                  <a:srgbClr val="3878CF"/>
                </a:solidFill>
                <a:effectLst/>
                <a:uLnTx/>
                <a:uFillTx/>
                <a:latin typeface="Calibri" panose="020F0502020204030204" pitchFamily="34" charset="0"/>
                <a:ea typeface="+mj-ea"/>
                <a:cs typeface="Calibri" panose="020F0502020204030204" pitchFamily="34" charset="0"/>
              </a:rPr>
              <a:t> applicable policy sections</a:t>
            </a:r>
            <a:endParaRPr lang="en-US" sz="3600" b="1">
              <a:solidFill>
                <a:srgbClr val="3878CF"/>
              </a:solidFill>
            </a:endParaRPr>
          </a:p>
        </p:txBody>
      </p:sp>
      <p:sp>
        <p:nvSpPr>
          <p:cNvPr id="2" name="TextBox 1">
            <a:extLst>
              <a:ext uri="{FF2B5EF4-FFF2-40B4-BE49-F238E27FC236}">
                <a16:creationId xmlns:a16="http://schemas.microsoft.com/office/drawing/2014/main" id="{66277738-A6A6-8F70-91EA-77D0DAAC4DD1}"/>
              </a:ext>
            </a:extLst>
          </p:cNvPr>
          <p:cNvSpPr txBox="1"/>
          <p:nvPr/>
        </p:nvSpPr>
        <p:spPr>
          <a:xfrm>
            <a:off x="317903" y="6562392"/>
            <a:ext cx="2596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ea typeface="Calibri"/>
                <a:cs typeface="Calibri"/>
              </a:rPr>
              <a:t>D</a:t>
            </a:r>
            <a:endParaRPr lang="en-US">
              <a:solidFill>
                <a:schemeClr val="bg1"/>
              </a:solidFill>
            </a:endParaRPr>
          </a:p>
        </p:txBody>
      </p:sp>
      <p:sp>
        <p:nvSpPr>
          <p:cNvPr id="6" name="TextBox 1"/>
          <p:cNvSpPr txBox="1"/>
          <p:nvPr/>
        </p:nvSpPr>
        <p:spPr>
          <a:xfrm>
            <a:off x="317202" y="6559034"/>
            <a:ext cx="444798" cy="369332"/>
          </a:xfrm>
          <a:prstGeom prst="rect">
            <a:avLst/>
          </a:prstGeom>
          <a:noFill/>
        </p:spPr>
        <p:txBody>
          <a:bodyPr wrap="square" rtlCol="0">
            <a:spAutoFit/>
          </a:bodyPr>
          <a:lstStyle/>
          <a:p>
            <a:r>
              <a:rPr lang="en-US">
                <a:solidFill>
                  <a:schemeClr val="bg1"/>
                </a:solidFill>
              </a:rPr>
              <a:t>D</a:t>
            </a:r>
          </a:p>
        </p:txBody>
      </p:sp>
    </p:spTree>
    <p:extLst>
      <p:ext uri="{BB962C8B-B14F-4D97-AF65-F5344CB8AC3E}">
        <p14:creationId xmlns:p14="http://schemas.microsoft.com/office/powerpoint/2010/main" val="3593118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652699A-549B-45A1-BA81-4020695B5A36}" type="slidenum">
              <a:rPr lang="en-US" smtClean="0"/>
              <a:pPr/>
              <a:t>50</a:t>
            </a:fld>
            <a:endParaRPr lang="en-US"/>
          </a:p>
        </p:txBody>
      </p:sp>
      <p:pic>
        <p:nvPicPr>
          <p:cNvPr id="5" name="Picture 4"/>
          <p:cNvPicPr>
            <a:picLocks noChangeAspect="1"/>
          </p:cNvPicPr>
          <p:nvPr/>
        </p:nvPicPr>
        <p:blipFill>
          <a:blip r:embed="rId3"/>
          <a:stretch>
            <a:fillRect/>
          </a:stretch>
        </p:blipFill>
        <p:spPr>
          <a:xfrm>
            <a:off x="317202" y="1600200"/>
            <a:ext cx="8826798" cy="4237041"/>
          </a:xfrm>
          <a:prstGeom prst="rect">
            <a:avLst/>
          </a:prstGeom>
        </p:spPr>
      </p:pic>
      <p:sp>
        <p:nvSpPr>
          <p:cNvPr id="2" name="Right Arrow 1"/>
          <p:cNvSpPr/>
          <p:nvPr/>
        </p:nvSpPr>
        <p:spPr>
          <a:xfrm>
            <a:off x="4191000" y="3962400"/>
            <a:ext cx="2362200" cy="60960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DCD963-8F3A-32EE-FBFF-9AEFCA54527B}"/>
              </a:ext>
            </a:extLst>
          </p:cNvPr>
          <p:cNvSpPr txBox="1"/>
          <p:nvPr/>
        </p:nvSpPr>
        <p:spPr>
          <a:xfrm>
            <a:off x="317202" y="260008"/>
            <a:ext cx="2992926" cy="1272208"/>
          </a:xfrm>
          <a:prstGeom prst="rect">
            <a:avLst/>
          </a:prstGeom>
          <a:noFill/>
        </p:spPr>
        <p:txBody>
          <a:bodyPr wrap="square">
            <a:spAutoFit/>
          </a:bodyPr>
          <a:lstStyle/>
          <a:p>
            <a:pPr marL="0" marR="0" lvl="0" indent="0" algn="l" defTabSz="914400" rtl="0" eaLnBrk="1" fontAlgn="auto" latinLnBrk="0" hangingPunct="1">
              <a:lnSpc>
                <a:spcPts val="3000"/>
              </a:lnSpc>
              <a:spcBef>
                <a:spcPts val="1400"/>
              </a:spcBef>
              <a:spcAft>
                <a:spcPts val="0"/>
              </a:spcAft>
              <a:buClr>
                <a:srgbClr val="347A44"/>
              </a:buClr>
              <a:buSzTx/>
              <a:buFont typeface="Arial" pitchFamily="34" charset="0"/>
              <a:buNone/>
              <a:tabLst/>
              <a:defRPr/>
            </a:pPr>
            <a:r>
              <a:rPr kumimoji="0" lang="en-US" sz="3600" b="1" i="0" u="none" strike="noStrike" kern="1200" cap="small" spc="0" normalizeH="0" baseline="0" noProof="0">
                <a:ln>
                  <a:noFill/>
                </a:ln>
                <a:solidFill>
                  <a:srgbClr val="3878CF"/>
                </a:solidFill>
                <a:effectLst/>
                <a:uLnTx/>
                <a:uFillTx/>
                <a:latin typeface="Calibri" panose="020F0502020204030204" pitchFamily="34" charset="0"/>
                <a:ea typeface="+mn-ea"/>
                <a:cs typeface="Calibri" panose="020F0502020204030204" pitchFamily="34" charset="0"/>
              </a:rPr>
              <a:t>Hyperlink applicable policy sections</a:t>
            </a:r>
            <a:endParaRPr kumimoji="0" lang="en-US" sz="3600" b="1" i="0" u="none" strike="noStrike" kern="1200" cap="none" spc="0" normalizeH="0" baseline="0" noProof="0">
              <a:ln>
                <a:noFill/>
              </a:ln>
              <a:solidFill>
                <a:srgbClr val="3878C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976875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652699A-549B-45A1-BA81-4020695B5A36}" type="slidenum">
              <a:rPr lang="en-US" smtClean="0"/>
              <a:pPr/>
              <a:t>51</a:t>
            </a:fld>
            <a:endParaRPr lang="en-US"/>
          </a:p>
        </p:txBody>
      </p:sp>
      <p:pic>
        <p:nvPicPr>
          <p:cNvPr id="6" name="Picture 5"/>
          <p:cNvPicPr>
            <a:picLocks noChangeAspect="1"/>
          </p:cNvPicPr>
          <p:nvPr/>
        </p:nvPicPr>
        <p:blipFill>
          <a:blip r:embed="rId2"/>
          <a:stretch>
            <a:fillRect/>
          </a:stretch>
        </p:blipFill>
        <p:spPr>
          <a:xfrm>
            <a:off x="152400" y="1500972"/>
            <a:ext cx="8839200" cy="4214027"/>
          </a:xfrm>
          <a:prstGeom prst="rect">
            <a:avLst/>
          </a:prstGeom>
        </p:spPr>
      </p:pic>
      <p:sp>
        <p:nvSpPr>
          <p:cNvPr id="4" name="TextBox 3">
            <a:extLst>
              <a:ext uri="{FF2B5EF4-FFF2-40B4-BE49-F238E27FC236}">
                <a16:creationId xmlns:a16="http://schemas.microsoft.com/office/drawing/2014/main" id="{3833F453-5D97-130D-432D-569A107BF275}"/>
              </a:ext>
            </a:extLst>
          </p:cNvPr>
          <p:cNvSpPr txBox="1"/>
          <p:nvPr/>
        </p:nvSpPr>
        <p:spPr>
          <a:xfrm>
            <a:off x="317202" y="260008"/>
            <a:ext cx="2992926" cy="1272208"/>
          </a:xfrm>
          <a:prstGeom prst="rect">
            <a:avLst/>
          </a:prstGeom>
          <a:noFill/>
        </p:spPr>
        <p:txBody>
          <a:bodyPr wrap="square">
            <a:spAutoFit/>
          </a:bodyPr>
          <a:lstStyle/>
          <a:p>
            <a:pPr marL="0" marR="0" lvl="0" indent="0" algn="l" defTabSz="914400" rtl="0" eaLnBrk="1" fontAlgn="auto" latinLnBrk="0" hangingPunct="1">
              <a:lnSpc>
                <a:spcPts val="3000"/>
              </a:lnSpc>
              <a:spcBef>
                <a:spcPts val="1400"/>
              </a:spcBef>
              <a:spcAft>
                <a:spcPts val="0"/>
              </a:spcAft>
              <a:buClr>
                <a:srgbClr val="347A44"/>
              </a:buClr>
              <a:buSzTx/>
              <a:buFont typeface="Arial" pitchFamily="34" charset="0"/>
              <a:buNone/>
              <a:tabLst/>
              <a:defRPr/>
            </a:pPr>
            <a:r>
              <a:rPr kumimoji="0" lang="en-US" sz="3600" b="1" i="0" u="none" strike="noStrike" kern="1200" cap="small" spc="0" normalizeH="0" baseline="0" noProof="0">
                <a:ln>
                  <a:noFill/>
                </a:ln>
                <a:solidFill>
                  <a:srgbClr val="3878CF"/>
                </a:solidFill>
                <a:effectLst/>
                <a:uLnTx/>
                <a:uFillTx/>
                <a:latin typeface="Calibri" panose="020F0502020204030204" pitchFamily="34" charset="0"/>
                <a:ea typeface="+mn-ea"/>
                <a:cs typeface="Calibri" panose="020F0502020204030204" pitchFamily="34" charset="0"/>
              </a:rPr>
              <a:t>Hyperlink applicable policy sections</a:t>
            </a:r>
            <a:endParaRPr kumimoji="0" lang="en-US" sz="3600" b="1" i="0" u="none" strike="noStrike" kern="1200" cap="none" spc="0" normalizeH="0" baseline="0" noProof="0">
              <a:ln>
                <a:noFill/>
              </a:ln>
              <a:solidFill>
                <a:srgbClr val="3878C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45602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a:t>Accreditation Proof of Compliance Requirements	Guide </a:t>
            </a:r>
            <a:r>
              <a:rPr lang="en-US" sz="3600">
                <a:solidFill>
                  <a:srgbClr val="FF0000"/>
                </a:solidFill>
              </a:rPr>
              <a:t> USE IT!!!!!</a:t>
            </a: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52</a:t>
            </a:fld>
            <a:endParaRPr lang="en-US"/>
          </a:p>
        </p:txBody>
      </p:sp>
      <p:pic>
        <p:nvPicPr>
          <p:cNvPr id="5" name="Picture 4">
            <a:extLst>
              <a:ext uri="{FF2B5EF4-FFF2-40B4-BE49-F238E27FC236}">
                <a16:creationId xmlns:a16="http://schemas.microsoft.com/office/drawing/2014/main" id="{804D16C1-5E3F-A7F1-5673-7CFEDB531D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447800"/>
            <a:ext cx="7889659" cy="5105400"/>
          </a:xfrm>
          <a:prstGeom prst="rect">
            <a:avLst/>
          </a:prstGeom>
        </p:spPr>
      </p:pic>
    </p:spTree>
    <p:extLst>
      <p:ext uri="{BB962C8B-B14F-4D97-AF65-F5344CB8AC3E}">
        <p14:creationId xmlns:p14="http://schemas.microsoft.com/office/powerpoint/2010/main" val="3198370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252B-F2DA-72A8-6BA6-861A103202F0}"/>
              </a:ext>
            </a:extLst>
          </p:cNvPr>
          <p:cNvSpPr>
            <a:spLocks noGrp="1"/>
          </p:cNvSpPr>
          <p:nvPr>
            <p:ph type="title"/>
          </p:nvPr>
        </p:nvSpPr>
        <p:spPr/>
        <p:txBody>
          <a:bodyPr/>
          <a:lstStyle/>
          <a:p>
            <a:r>
              <a:rPr lang="en-US"/>
              <a:t>Standard 12.1* Performance Evals </a:t>
            </a:r>
          </a:p>
        </p:txBody>
      </p:sp>
      <p:sp>
        <p:nvSpPr>
          <p:cNvPr id="3" name="Slide Number Placeholder 2">
            <a:extLst>
              <a:ext uri="{FF2B5EF4-FFF2-40B4-BE49-F238E27FC236}">
                <a16:creationId xmlns:a16="http://schemas.microsoft.com/office/drawing/2014/main" id="{95DD27AA-490B-56CF-2969-D174FB54B479}"/>
              </a:ext>
            </a:extLst>
          </p:cNvPr>
          <p:cNvSpPr>
            <a:spLocks noGrp="1"/>
          </p:cNvSpPr>
          <p:nvPr>
            <p:ph type="sldNum" sz="quarter" idx="12"/>
          </p:nvPr>
        </p:nvSpPr>
        <p:spPr/>
        <p:txBody>
          <a:bodyPr/>
          <a:lstStyle/>
          <a:p>
            <a:fld id="{E652699A-549B-45A1-BA81-4020695B5A36}" type="slidenum">
              <a:rPr lang="en-US" smtClean="0"/>
              <a:pPr/>
              <a:t>53</a:t>
            </a:fld>
            <a:endParaRPr lang="en-US"/>
          </a:p>
        </p:txBody>
      </p:sp>
      <p:sp>
        <p:nvSpPr>
          <p:cNvPr id="4" name="Text Placeholder 3">
            <a:extLst>
              <a:ext uri="{FF2B5EF4-FFF2-40B4-BE49-F238E27FC236}">
                <a16:creationId xmlns:a16="http://schemas.microsoft.com/office/drawing/2014/main" id="{939B3ABD-1333-629E-BA00-BF7FCB39EE3A}"/>
              </a:ext>
            </a:extLst>
          </p:cNvPr>
          <p:cNvSpPr>
            <a:spLocks noGrp="1"/>
          </p:cNvSpPr>
          <p:nvPr>
            <p:ph type="body" sz="half" idx="2"/>
          </p:nvPr>
        </p:nvSpPr>
        <p:spPr/>
        <p:txBody>
          <a:bodyPr/>
          <a:lstStyle/>
          <a:p>
            <a:r>
              <a:rPr lang="en-US"/>
              <a:t>The agency has an evaluation policy that requires formal written review of the work performance of each employee and is conducted annually. </a:t>
            </a:r>
          </a:p>
          <a:p>
            <a:r>
              <a:rPr lang="en-US"/>
              <a:t>Purpose: </a:t>
            </a:r>
            <a:r>
              <a:rPr lang="en-US" i="1"/>
              <a:t>To ensure that regular evaluations of employee performance take place that includes identification of levels of performance, supervisory responsibility, and disposition of completed evaluations.</a:t>
            </a:r>
          </a:p>
        </p:txBody>
      </p:sp>
    </p:spTree>
    <p:extLst>
      <p:ext uri="{BB962C8B-B14F-4D97-AF65-F5344CB8AC3E}">
        <p14:creationId xmlns:p14="http://schemas.microsoft.com/office/powerpoint/2010/main" val="40640273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F57B4-8058-C2BB-A9A0-AA66492E7ABA}"/>
              </a:ext>
            </a:extLst>
          </p:cNvPr>
          <p:cNvSpPr>
            <a:spLocks noGrp="1"/>
          </p:cNvSpPr>
          <p:nvPr>
            <p:ph type="title"/>
          </p:nvPr>
        </p:nvSpPr>
        <p:spPr/>
        <p:txBody>
          <a:bodyPr/>
          <a:lstStyle/>
          <a:p>
            <a:r>
              <a:rPr lang="en-US"/>
              <a:t>Standard 12.1* </a:t>
            </a:r>
          </a:p>
        </p:txBody>
      </p:sp>
      <p:sp>
        <p:nvSpPr>
          <p:cNvPr id="3" name="Slide Number Placeholder 2">
            <a:extLst>
              <a:ext uri="{FF2B5EF4-FFF2-40B4-BE49-F238E27FC236}">
                <a16:creationId xmlns:a16="http://schemas.microsoft.com/office/drawing/2014/main" id="{2D9C376B-5C32-22AE-467D-0A5F27692ED2}"/>
              </a:ext>
            </a:extLst>
          </p:cNvPr>
          <p:cNvSpPr>
            <a:spLocks noGrp="1"/>
          </p:cNvSpPr>
          <p:nvPr>
            <p:ph type="sldNum" sz="quarter" idx="12"/>
          </p:nvPr>
        </p:nvSpPr>
        <p:spPr/>
        <p:txBody>
          <a:bodyPr/>
          <a:lstStyle/>
          <a:p>
            <a:fld id="{E652699A-549B-45A1-BA81-4020695B5A36}" type="slidenum">
              <a:rPr lang="en-US" smtClean="0"/>
              <a:pPr/>
              <a:t>54</a:t>
            </a:fld>
            <a:endParaRPr lang="en-US"/>
          </a:p>
        </p:txBody>
      </p:sp>
      <p:sp>
        <p:nvSpPr>
          <p:cNvPr id="4" name="Text Placeholder 3">
            <a:extLst>
              <a:ext uri="{FF2B5EF4-FFF2-40B4-BE49-F238E27FC236}">
                <a16:creationId xmlns:a16="http://schemas.microsoft.com/office/drawing/2014/main" id="{8946FA95-2D3A-C49B-6099-79454E31B4BC}"/>
              </a:ext>
            </a:extLst>
          </p:cNvPr>
          <p:cNvSpPr>
            <a:spLocks noGrp="1"/>
          </p:cNvSpPr>
          <p:nvPr>
            <p:ph type="body" sz="half" idx="2"/>
          </p:nvPr>
        </p:nvSpPr>
        <p:spPr/>
        <p:txBody>
          <a:bodyPr/>
          <a:lstStyle/>
          <a:p>
            <a:endParaRPr lang="en-US"/>
          </a:p>
          <a:p>
            <a:endParaRPr lang="en-US"/>
          </a:p>
          <a:p>
            <a:endParaRPr lang="en-US"/>
          </a:p>
          <a:p>
            <a:pPr marL="457200" indent="-457200">
              <a:buFont typeface="Arial" panose="020B0604020202020204" pitchFamily="34" charset="0"/>
              <a:buChar char="•"/>
            </a:pPr>
            <a:r>
              <a:rPr lang="en-US"/>
              <a:t>Policy (highlight appropriate section)</a:t>
            </a:r>
          </a:p>
          <a:p>
            <a:pPr marL="457200" indent="-457200">
              <a:buFont typeface="Arial" panose="020B0604020202020204" pitchFamily="34" charset="0"/>
              <a:buChar char="•"/>
            </a:pPr>
            <a:r>
              <a:rPr lang="en-US"/>
              <a:t>Redacted Evaluations</a:t>
            </a:r>
          </a:p>
          <a:p>
            <a:pPr marL="457200" indent="-457200">
              <a:buFont typeface="Arial" panose="020B0604020202020204" pitchFamily="34" charset="0"/>
              <a:buChar char="•"/>
            </a:pPr>
            <a:r>
              <a:rPr lang="en-US"/>
              <a:t>Spreadsheet (annual standard) </a:t>
            </a:r>
          </a:p>
        </p:txBody>
      </p:sp>
      <p:pic>
        <p:nvPicPr>
          <p:cNvPr id="6" name="Picture 5">
            <a:extLst>
              <a:ext uri="{FF2B5EF4-FFF2-40B4-BE49-F238E27FC236}">
                <a16:creationId xmlns:a16="http://schemas.microsoft.com/office/drawing/2014/main" id="{9B18D220-FF88-20D5-886C-836B2316623D}"/>
              </a:ext>
            </a:extLst>
          </p:cNvPr>
          <p:cNvPicPr>
            <a:picLocks noChangeAspect="1"/>
          </p:cNvPicPr>
          <p:nvPr/>
        </p:nvPicPr>
        <p:blipFill>
          <a:blip r:embed="rId2"/>
          <a:stretch>
            <a:fillRect/>
          </a:stretch>
        </p:blipFill>
        <p:spPr>
          <a:xfrm>
            <a:off x="187099" y="2082789"/>
            <a:ext cx="8769801" cy="736611"/>
          </a:xfrm>
          <a:prstGeom prst="rect">
            <a:avLst/>
          </a:prstGeom>
        </p:spPr>
      </p:pic>
    </p:spTree>
    <p:extLst>
      <p:ext uri="{BB962C8B-B14F-4D97-AF65-F5344CB8AC3E}">
        <p14:creationId xmlns:p14="http://schemas.microsoft.com/office/powerpoint/2010/main" val="24992235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55BB-3E8C-3C0E-145C-898343B50716}"/>
              </a:ext>
            </a:extLst>
          </p:cNvPr>
          <p:cNvSpPr>
            <a:spLocks noGrp="1"/>
          </p:cNvSpPr>
          <p:nvPr>
            <p:ph type="title"/>
          </p:nvPr>
        </p:nvSpPr>
        <p:spPr/>
        <p:txBody>
          <a:bodyPr/>
          <a:lstStyle/>
          <a:p>
            <a:r>
              <a:rPr lang="en-US"/>
              <a:t>4.3* Annual Reviews </a:t>
            </a:r>
          </a:p>
        </p:txBody>
      </p:sp>
      <p:sp>
        <p:nvSpPr>
          <p:cNvPr id="3" name="Content Placeholder 2">
            <a:extLst>
              <a:ext uri="{FF2B5EF4-FFF2-40B4-BE49-F238E27FC236}">
                <a16:creationId xmlns:a16="http://schemas.microsoft.com/office/drawing/2014/main" id="{49497857-2903-FA2B-5A7B-2A3E192B0D71}"/>
              </a:ext>
            </a:extLst>
          </p:cNvPr>
          <p:cNvSpPr>
            <a:spLocks noGrp="1"/>
          </p:cNvSpPr>
          <p:nvPr>
            <p:ph idx="1"/>
          </p:nvPr>
        </p:nvSpPr>
        <p:spPr/>
        <p:txBody>
          <a:bodyPr/>
          <a:lstStyle/>
          <a:p>
            <a:pPr marL="0" indent="0">
              <a:buNone/>
            </a:pPr>
            <a:r>
              <a:rPr lang="en-US" sz="2400"/>
              <a:t>The agency has a policy that requires an annual management review and analysis, with final review approved by the chief executive officer, of the following incidents: </a:t>
            </a:r>
          </a:p>
          <a:p>
            <a:pPr marL="0" indent="0">
              <a:spcBef>
                <a:spcPts val="0"/>
              </a:spcBef>
              <a:buNone/>
            </a:pPr>
            <a:r>
              <a:rPr lang="en-US" sz="2400"/>
              <a:t>• Vehicle pursuits </a:t>
            </a:r>
          </a:p>
          <a:p>
            <a:pPr marL="0" indent="0">
              <a:spcBef>
                <a:spcPts val="0"/>
              </a:spcBef>
              <a:buNone/>
            </a:pPr>
            <a:r>
              <a:rPr lang="en-US" sz="2400"/>
              <a:t>• Use of force events </a:t>
            </a:r>
          </a:p>
          <a:p>
            <a:pPr marL="0" indent="0">
              <a:spcBef>
                <a:spcPts val="0"/>
              </a:spcBef>
              <a:buNone/>
            </a:pPr>
            <a:r>
              <a:rPr lang="en-US" sz="2400"/>
              <a:t>• Internal investigations </a:t>
            </a:r>
          </a:p>
          <a:p>
            <a:pPr marL="0" indent="0">
              <a:spcBef>
                <a:spcPts val="0"/>
              </a:spcBef>
              <a:buNone/>
            </a:pPr>
            <a:r>
              <a:rPr lang="en-US" sz="2400"/>
              <a:t>• Biased based profiling incidents </a:t>
            </a:r>
            <a:endParaRPr lang="en-US" sz="1800"/>
          </a:p>
          <a:p>
            <a:pPr marL="0" indent="0">
              <a:buNone/>
            </a:pPr>
            <a:r>
              <a:rPr lang="en-US" sz="2000"/>
              <a:t>Purpose: </a:t>
            </a:r>
            <a:r>
              <a:rPr lang="en-US" sz="2000" i="1"/>
              <a:t>Agencies require ongoing first-level supervisory and administrative review of these high liability incidents. Additionally, an annual review and analysis of these incidents shall be conducted at the command level, with approval by the CEO, and can be used as an early warning system. Agencies should address policy, procedure, training and/or personnel issues identified during this review process</a:t>
            </a:r>
            <a:r>
              <a:rPr lang="en-US" sz="2000"/>
              <a:t>. </a:t>
            </a:r>
          </a:p>
        </p:txBody>
      </p:sp>
      <p:sp>
        <p:nvSpPr>
          <p:cNvPr id="4" name="Slide Number Placeholder 3">
            <a:extLst>
              <a:ext uri="{FF2B5EF4-FFF2-40B4-BE49-F238E27FC236}">
                <a16:creationId xmlns:a16="http://schemas.microsoft.com/office/drawing/2014/main" id="{4CA66062-D154-781D-5874-216B590E78A2}"/>
              </a:ext>
            </a:extLst>
          </p:cNvPr>
          <p:cNvSpPr>
            <a:spLocks noGrp="1"/>
          </p:cNvSpPr>
          <p:nvPr>
            <p:ph type="sldNum" sz="quarter" idx="12"/>
          </p:nvPr>
        </p:nvSpPr>
        <p:spPr/>
        <p:txBody>
          <a:bodyPr/>
          <a:lstStyle/>
          <a:p>
            <a:fld id="{E652699A-549B-45A1-BA81-4020695B5A36}" type="slidenum">
              <a:rPr lang="en-US" smtClean="0"/>
              <a:pPr/>
              <a:t>55</a:t>
            </a:fld>
            <a:endParaRPr lang="en-US"/>
          </a:p>
        </p:txBody>
      </p:sp>
    </p:spTree>
    <p:extLst>
      <p:ext uri="{BB962C8B-B14F-4D97-AF65-F5344CB8AC3E}">
        <p14:creationId xmlns:p14="http://schemas.microsoft.com/office/powerpoint/2010/main" val="1439946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4247-21E6-2D85-F6DF-F210EFE001E9}"/>
              </a:ext>
            </a:extLst>
          </p:cNvPr>
          <p:cNvSpPr>
            <a:spLocks noGrp="1"/>
          </p:cNvSpPr>
          <p:nvPr>
            <p:ph type="title"/>
          </p:nvPr>
        </p:nvSpPr>
        <p:spPr/>
        <p:txBody>
          <a:bodyPr/>
          <a:lstStyle/>
          <a:p>
            <a:r>
              <a:rPr lang="en-US"/>
              <a:t>Standard 4.3* </a:t>
            </a:r>
          </a:p>
        </p:txBody>
      </p:sp>
      <p:pic>
        <p:nvPicPr>
          <p:cNvPr id="6" name="Content Placeholder 5">
            <a:extLst>
              <a:ext uri="{FF2B5EF4-FFF2-40B4-BE49-F238E27FC236}">
                <a16:creationId xmlns:a16="http://schemas.microsoft.com/office/drawing/2014/main" id="{3C222BED-DBAB-CF15-4051-16EEC477F3DA}"/>
              </a:ext>
            </a:extLst>
          </p:cNvPr>
          <p:cNvPicPr>
            <a:picLocks noGrp="1" noChangeAspect="1"/>
          </p:cNvPicPr>
          <p:nvPr>
            <p:ph idx="1"/>
          </p:nvPr>
        </p:nvPicPr>
        <p:blipFill>
          <a:blip r:embed="rId2"/>
          <a:stretch>
            <a:fillRect/>
          </a:stretch>
        </p:blipFill>
        <p:spPr>
          <a:xfrm>
            <a:off x="317202" y="1719943"/>
            <a:ext cx="8229600" cy="696685"/>
          </a:xfrm>
          <a:prstGeom prst="rect">
            <a:avLst/>
          </a:prstGeom>
        </p:spPr>
      </p:pic>
      <p:sp>
        <p:nvSpPr>
          <p:cNvPr id="4" name="Slide Number Placeholder 3">
            <a:extLst>
              <a:ext uri="{FF2B5EF4-FFF2-40B4-BE49-F238E27FC236}">
                <a16:creationId xmlns:a16="http://schemas.microsoft.com/office/drawing/2014/main" id="{5110B746-F06C-BCBF-3434-3F21FFA1646B}"/>
              </a:ext>
            </a:extLst>
          </p:cNvPr>
          <p:cNvSpPr>
            <a:spLocks noGrp="1"/>
          </p:cNvSpPr>
          <p:nvPr>
            <p:ph type="sldNum" sz="quarter" idx="12"/>
          </p:nvPr>
        </p:nvSpPr>
        <p:spPr/>
        <p:txBody>
          <a:bodyPr/>
          <a:lstStyle/>
          <a:p>
            <a:fld id="{E652699A-549B-45A1-BA81-4020695B5A36}" type="slidenum">
              <a:rPr lang="en-US" smtClean="0"/>
              <a:pPr/>
              <a:t>56</a:t>
            </a:fld>
            <a:endParaRPr lang="en-US"/>
          </a:p>
        </p:txBody>
      </p:sp>
      <p:sp>
        <p:nvSpPr>
          <p:cNvPr id="8" name="TextBox 7">
            <a:extLst>
              <a:ext uri="{FF2B5EF4-FFF2-40B4-BE49-F238E27FC236}">
                <a16:creationId xmlns:a16="http://schemas.microsoft.com/office/drawing/2014/main" id="{7417779D-5457-FD35-02F9-BA152A8FF4EB}"/>
              </a:ext>
            </a:extLst>
          </p:cNvPr>
          <p:cNvSpPr txBox="1"/>
          <p:nvPr/>
        </p:nvSpPr>
        <p:spPr>
          <a:xfrm>
            <a:off x="756557" y="3026229"/>
            <a:ext cx="7630886" cy="2062103"/>
          </a:xfrm>
          <a:prstGeom prst="rect">
            <a:avLst/>
          </a:prstGeom>
          <a:noFill/>
        </p:spPr>
        <p:txBody>
          <a:bodyPr wrap="square" rtlCol="0">
            <a:spAutoFit/>
          </a:bodyPr>
          <a:lstStyle/>
          <a:p>
            <a:pPr marL="285750" indent="-285750">
              <a:buFont typeface="Arial" panose="020B0604020202020204" pitchFamily="34" charset="0"/>
              <a:buChar char="•"/>
            </a:pPr>
            <a:r>
              <a:rPr lang="en-US" sz="3200"/>
              <a:t>Policies for each one (highlight appropriate section)</a:t>
            </a:r>
          </a:p>
          <a:p>
            <a:pPr marL="285750" indent="-285750">
              <a:buFont typeface="Arial" panose="020B0604020202020204" pitchFamily="34" charset="0"/>
              <a:buChar char="•"/>
            </a:pPr>
            <a:r>
              <a:rPr lang="en-US" sz="3200"/>
              <a:t>Reviews/Analysis for each year</a:t>
            </a:r>
          </a:p>
          <a:p>
            <a:pPr marL="285750" indent="-285750">
              <a:buFont typeface="Arial" panose="020B0604020202020204" pitchFamily="34" charset="0"/>
              <a:buChar char="•"/>
            </a:pPr>
            <a:r>
              <a:rPr lang="en-US" sz="3200"/>
              <a:t>Ensure they are acknowledged by the CEO  </a:t>
            </a:r>
          </a:p>
        </p:txBody>
      </p:sp>
    </p:spTree>
    <p:extLst>
      <p:ext uri="{BB962C8B-B14F-4D97-AF65-F5344CB8AC3E}">
        <p14:creationId xmlns:p14="http://schemas.microsoft.com/office/powerpoint/2010/main" val="6827751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118FB-954A-3D45-C0EC-986DD5DDF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D3C4B-D5F4-FEE8-C4B0-AACD8488ECFD}"/>
              </a:ext>
            </a:extLst>
          </p:cNvPr>
          <p:cNvSpPr>
            <a:spLocks noGrp="1"/>
          </p:cNvSpPr>
          <p:nvPr>
            <p:ph type="title"/>
          </p:nvPr>
        </p:nvSpPr>
        <p:spPr>
          <a:xfrm>
            <a:off x="317202" y="381000"/>
            <a:ext cx="7511182" cy="685800"/>
          </a:xfrm>
        </p:spPr>
        <p:txBody>
          <a:bodyPr/>
          <a:lstStyle/>
          <a:p>
            <a:r>
              <a:rPr lang="en-US" sz="3600" cap="small"/>
              <a:t>Accreditation Assessor </a:t>
            </a:r>
          </a:p>
        </p:txBody>
      </p:sp>
      <p:sp>
        <p:nvSpPr>
          <p:cNvPr id="3" name="Slide Number Placeholder 2">
            <a:extLst>
              <a:ext uri="{FF2B5EF4-FFF2-40B4-BE49-F238E27FC236}">
                <a16:creationId xmlns:a16="http://schemas.microsoft.com/office/drawing/2014/main" id="{87294921-1444-B94E-BA1F-AA9CC57C8634}"/>
              </a:ext>
            </a:extLst>
          </p:cNvPr>
          <p:cNvSpPr>
            <a:spLocks noGrp="1"/>
          </p:cNvSpPr>
          <p:nvPr>
            <p:ph type="sldNum" sz="quarter" idx="12"/>
          </p:nvPr>
        </p:nvSpPr>
        <p:spPr/>
        <p:txBody>
          <a:bodyPr/>
          <a:lstStyle/>
          <a:p>
            <a:fld id="{E652699A-549B-45A1-BA81-4020695B5A36}" type="slidenum">
              <a:rPr lang="en-US" smtClean="0"/>
              <a:pPr/>
              <a:t>57</a:t>
            </a:fld>
            <a:endParaRPr lang="en-US"/>
          </a:p>
        </p:txBody>
      </p:sp>
      <p:sp>
        <p:nvSpPr>
          <p:cNvPr id="5" name="Content Placeholder 2">
            <a:extLst>
              <a:ext uri="{FF2B5EF4-FFF2-40B4-BE49-F238E27FC236}">
                <a16:creationId xmlns:a16="http://schemas.microsoft.com/office/drawing/2014/main" id="{6E759A26-3A17-3E5E-4FB2-3937F2203745}"/>
              </a:ext>
            </a:extLst>
          </p:cNvPr>
          <p:cNvSpPr txBox="1">
            <a:spLocks/>
          </p:cNvSpPr>
          <p:nvPr/>
        </p:nvSpPr>
        <p:spPr bwMode="auto">
          <a:xfrm>
            <a:off x="762000" y="1752600"/>
            <a:ext cx="7879080" cy="4264152"/>
          </a:xfrm>
          <a:prstGeom prst="rect">
            <a:avLst/>
          </a:prstGeom>
        </p:spPr>
        <p:txBody>
          <a:bodyPr wrap="square" lIns="91440" tIns="45720" rIns="91440" bIns="45720" numCol="1" anchor="t" anchorCtr="0" compatLnSpc="1">
            <a:prstTxWarp prst="textNoShape">
              <a:avLst/>
            </a:prstTxWarp>
            <a:normAutofit fontScale="92500" lnSpcReduction="20000"/>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457200">
              <a:lnSpc>
                <a:spcPct val="150000"/>
              </a:lnSpc>
              <a:buClr>
                <a:srgbClr val="3878CF"/>
              </a:buClr>
              <a:buFont typeface="Arial" panose="020B0604020202020204" pitchFamily="34" charset="0"/>
              <a:buChar char="•"/>
            </a:pPr>
            <a:r>
              <a:rPr lang="en-US" altLang="en-US" sz="2800"/>
              <a:t>  Now what?</a:t>
            </a:r>
          </a:p>
          <a:p>
            <a:pPr marL="857250" lvl="2" indent="-457200">
              <a:lnSpc>
                <a:spcPct val="150000"/>
              </a:lnSpc>
              <a:buClr>
                <a:srgbClr val="3878CF"/>
              </a:buClr>
            </a:pPr>
            <a:r>
              <a:rPr lang="en-US" altLang="en-US" sz="2600"/>
              <a:t>Stats on assessments / assessors</a:t>
            </a:r>
          </a:p>
          <a:p>
            <a:pPr marL="857250" lvl="2" indent="-457200">
              <a:lnSpc>
                <a:spcPct val="150000"/>
              </a:lnSpc>
              <a:buClr>
                <a:srgbClr val="3878CF"/>
              </a:buClr>
            </a:pPr>
            <a:r>
              <a:rPr lang="en-US" altLang="en-US" sz="2600"/>
              <a:t>What does an assessor do?</a:t>
            </a:r>
          </a:p>
          <a:p>
            <a:pPr marL="857250" lvl="2" indent="-457200">
              <a:lnSpc>
                <a:spcPct val="150000"/>
              </a:lnSpc>
              <a:buClr>
                <a:srgbClr val="3878CF"/>
              </a:buClr>
            </a:pPr>
            <a:r>
              <a:rPr lang="en-US" altLang="en-US" sz="2600"/>
              <a:t>How much time is involved?</a:t>
            </a:r>
          </a:p>
          <a:p>
            <a:pPr marL="857250" lvl="2" indent="-457200">
              <a:lnSpc>
                <a:spcPct val="150000"/>
              </a:lnSpc>
              <a:buClr>
                <a:srgbClr val="3878CF"/>
              </a:buClr>
            </a:pPr>
            <a:endParaRPr lang="en-US" altLang="en-US" sz="2600"/>
          </a:p>
          <a:p>
            <a:pPr marL="857250" lvl="2" indent="-457200">
              <a:lnSpc>
                <a:spcPct val="150000"/>
              </a:lnSpc>
              <a:buClr>
                <a:srgbClr val="3878CF"/>
              </a:buClr>
            </a:pPr>
            <a:endParaRPr lang="en-US" altLang="en-US" sz="2600">
              <a:solidFill>
                <a:schemeClr val="tx1"/>
              </a:solidFill>
            </a:endParaRPr>
          </a:p>
          <a:p>
            <a:pPr marL="0" lvl="4" indent="0">
              <a:lnSpc>
                <a:spcPct val="150000"/>
              </a:lnSpc>
              <a:buClr>
                <a:srgbClr val="3878CF"/>
              </a:buClr>
              <a:buNone/>
            </a:pPr>
            <a:r>
              <a:rPr lang="en-US" altLang="en-US" sz="2800">
                <a:solidFill>
                  <a:schemeClr val="tx1"/>
                </a:solidFill>
              </a:rPr>
              <a:t> </a:t>
            </a:r>
          </a:p>
          <a:p>
            <a:pPr marL="457200" lvl="4" indent="-457200">
              <a:lnSpc>
                <a:spcPct val="150000"/>
              </a:lnSpc>
              <a:buClr>
                <a:srgbClr val="3878CF"/>
              </a:buClr>
              <a:buFont typeface="Arial" panose="020B0604020202020204" pitchFamily="34" charset="0"/>
              <a:buChar char="•"/>
            </a:pPr>
            <a:endParaRPr lang="en-US" altLang="en-US" sz="2800" u="sng">
              <a:solidFill>
                <a:schemeClr val="tx1"/>
              </a:solidFill>
            </a:endParaRPr>
          </a:p>
        </p:txBody>
      </p:sp>
      <p:sp>
        <p:nvSpPr>
          <p:cNvPr id="6" name="TextBox 5">
            <a:extLst>
              <a:ext uri="{FF2B5EF4-FFF2-40B4-BE49-F238E27FC236}">
                <a16:creationId xmlns:a16="http://schemas.microsoft.com/office/drawing/2014/main" id="{2CC53119-774D-24C8-EAF0-7589D71FDF27}"/>
              </a:ext>
            </a:extLst>
          </p:cNvPr>
          <p:cNvSpPr txBox="1"/>
          <p:nvPr/>
        </p:nvSpPr>
        <p:spPr>
          <a:xfrm>
            <a:off x="381000" y="6559034"/>
            <a:ext cx="314510" cy="369332"/>
          </a:xfrm>
          <a:prstGeom prst="rect">
            <a:avLst/>
          </a:prstGeom>
          <a:noFill/>
        </p:spPr>
        <p:txBody>
          <a:bodyPr wrap="none" rtlCol="0">
            <a:spAutoFit/>
          </a:bodyPr>
          <a:lstStyle/>
          <a:p>
            <a:r>
              <a:rPr lang="en-US" b="1">
                <a:solidFill>
                  <a:schemeClr val="bg1"/>
                </a:solidFill>
              </a:rPr>
              <a:t>R</a:t>
            </a:r>
          </a:p>
        </p:txBody>
      </p:sp>
    </p:spTree>
    <p:extLst>
      <p:ext uri="{BB962C8B-B14F-4D97-AF65-F5344CB8AC3E}">
        <p14:creationId xmlns:p14="http://schemas.microsoft.com/office/powerpoint/2010/main" val="21495893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4102398" cy="685800"/>
          </a:xfrm>
        </p:spPr>
        <p:txBody>
          <a:bodyPr/>
          <a:lstStyle/>
          <a:p>
            <a:pPr algn="ctr"/>
            <a:r>
              <a:rPr lang="en-US" sz="3600" cap="small"/>
              <a:t>Role of the assessor</a:t>
            </a:r>
          </a:p>
        </p:txBody>
      </p:sp>
      <p:sp>
        <p:nvSpPr>
          <p:cNvPr id="3" name="Slide Number Placeholder 2"/>
          <p:cNvSpPr>
            <a:spLocks noGrp="1"/>
          </p:cNvSpPr>
          <p:nvPr>
            <p:ph type="sldNum" sz="quarter" idx="12"/>
          </p:nvPr>
        </p:nvSpPr>
        <p:spPr/>
        <p:txBody>
          <a:bodyPr/>
          <a:lstStyle/>
          <a:p>
            <a:fld id="{E652699A-549B-45A1-BA81-4020695B5A36}" type="slidenum">
              <a:rPr lang="en-US" smtClean="0"/>
              <a:pPr/>
              <a:t>58</a:t>
            </a:fld>
            <a:endParaRPr lang="en-US"/>
          </a:p>
        </p:txBody>
      </p:sp>
      <p:sp>
        <p:nvSpPr>
          <p:cNvPr id="4" name="Rectangle 3"/>
          <p:cNvSpPr txBox="1">
            <a:spLocks noChangeArrowheads="1"/>
          </p:cNvSpPr>
          <p:nvPr/>
        </p:nvSpPr>
        <p:spPr>
          <a:xfrm>
            <a:off x="707937" y="3048000"/>
            <a:ext cx="7924800" cy="35814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3878CF"/>
              </a:buClr>
              <a:defRPr/>
            </a:pPr>
            <a:r>
              <a:rPr lang="en-US" sz="2600">
                <a:solidFill>
                  <a:schemeClr val="tx1"/>
                </a:solidFill>
              </a:rPr>
              <a:t>Confirm policy/procedure language adequately addresses the standard.</a:t>
            </a:r>
          </a:p>
          <a:p>
            <a:pPr marL="342900" lvl="1" indent="-342900">
              <a:lnSpc>
                <a:spcPct val="110000"/>
              </a:lnSpc>
              <a:spcBef>
                <a:spcPts val="1800"/>
              </a:spcBef>
              <a:buClr>
                <a:srgbClr val="3878CF"/>
              </a:buClr>
              <a:buFont typeface="Arial" panose="020B0604020202020204" pitchFamily="34" charset="0"/>
              <a:buChar char="•"/>
              <a:defRPr/>
            </a:pPr>
            <a:r>
              <a:rPr lang="en-US">
                <a:solidFill>
                  <a:schemeClr val="tx1"/>
                </a:solidFill>
              </a:rPr>
              <a:t>Ensure proofs confirm compliance with policy, procedure or standard.  </a:t>
            </a:r>
            <a:r>
              <a:rPr lang="en-US">
                <a:solidFill>
                  <a:srgbClr val="C00000"/>
                </a:solidFill>
              </a:rPr>
              <a:t>Stay consistent with published standards of proof document.  </a:t>
            </a:r>
          </a:p>
          <a:p>
            <a:pPr marL="742950" lvl="2" indent="-342900">
              <a:lnSpc>
                <a:spcPct val="110000"/>
              </a:lnSpc>
              <a:spcBef>
                <a:spcPts val="0"/>
              </a:spcBef>
              <a:buClr>
                <a:srgbClr val="3878CF"/>
              </a:buClr>
              <a:buFont typeface="Wingdings" panose="05000000000000000000" pitchFamily="2" charset="2"/>
              <a:buChar char="ü"/>
              <a:defRPr/>
            </a:pPr>
            <a:r>
              <a:rPr lang="en-US" sz="2000">
                <a:solidFill>
                  <a:schemeClr val="tx1"/>
                </a:solidFill>
              </a:rPr>
              <a:t>May be interacting with Accreditation Manager during file review. </a:t>
            </a:r>
          </a:p>
        </p:txBody>
      </p:sp>
      <p:pic>
        <p:nvPicPr>
          <p:cNvPr id="1026" name="Picture 2" descr="File:Cartoon Man Approving His New ...">
            <a:extLst>
              <a:ext uri="{FF2B5EF4-FFF2-40B4-BE49-F238E27FC236}">
                <a16:creationId xmlns:a16="http://schemas.microsoft.com/office/drawing/2014/main" id="{6FA8A4AE-2EA2-29C4-AE23-605E57196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491899"/>
            <a:ext cx="2047875"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099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ECEFB-84CE-08D8-15DC-DF5F3BA9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19211-C781-1388-B626-A8D1CD3EB07A}"/>
              </a:ext>
            </a:extLst>
          </p:cNvPr>
          <p:cNvSpPr>
            <a:spLocks noGrp="1"/>
          </p:cNvSpPr>
          <p:nvPr>
            <p:ph type="title"/>
          </p:nvPr>
        </p:nvSpPr>
        <p:spPr>
          <a:xfrm>
            <a:off x="457200" y="304799"/>
            <a:ext cx="8229600" cy="2283655"/>
          </a:xfrm>
        </p:spPr>
        <p:txBody>
          <a:bodyPr/>
          <a:lstStyle/>
          <a:p>
            <a:r>
              <a:rPr lang="en-US" sz="3600"/>
              <a:t>Accreditation Proof of Compliance Requirements</a:t>
            </a:r>
          </a:p>
        </p:txBody>
      </p:sp>
      <p:sp>
        <p:nvSpPr>
          <p:cNvPr id="3" name="Slide Number Placeholder 2">
            <a:extLst>
              <a:ext uri="{FF2B5EF4-FFF2-40B4-BE49-F238E27FC236}">
                <a16:creationId xmlns:a16="http://schemas.microsoft.com/office/drawing/2014/main" id="{2CFD166F-C161-B202-A3AB-B08A86DB0DC6}"/>
              </a:ext>
            </a:extLst>
          </p:cNvPr>
          <p:cNvSpPr>
            <a:spLocks noGrp="1"/>
          </p:cNvSpPr>
          <p:nvPr>
            <p:ph type="sldNum" sz="quarter" idx="12"/>
          </p:nvPr>
        </p:nvSpPr>
        <p:spPr/>
        <p:txBody>
          <a:bodyPr/>
          <a:lstStyle/>
          <a:p>
            <a:fld id="{E652699A-549B-45A1-BA81-4020695B5A36}" type="slidenum">
              <a:rPr lang="en-US" smtClean="0"/>
              <a:pPr/>
              <a:t>59</a:t>
            </a:fld>
            <a:endParaRPr lang="en-US"/>
          </a:p>
        </p:txBody>
      </p:sp>
      <p:pic>
        <p:nvPicPr>
          <p:cNvPr id="6" name="Picture 5">
            <a:extLst>
              <a:ext uri="{FF2B5EF4-FFF2-40B4-BE49-F238E27FC236}">
                <a16:creationId xmlns:a16="http://schemas.microsoft.com/office/drawing/2014/main" id="{AEFF5168-5456-FCA1-5F45-EABF32F30428}"/>
              </a:ext>
            </a:extLst>
          </p:cNvPr>
          <p:cNvPicPr>
            <a:picLocks noChangeAspect="1"/>
          </p:cNvPicPr>
          <p:nvPr/>
        </p:nvPicPr>
        <p:blipFill>
          <a:blip r:embed="rId3"/>
          <a:stretch>
            <a:fillRect/>
          </a:stretch>
        </p:blipFill>
        <p:spPr>
          <a:xfrm>
            <a:off x="429054" y="1406770"/>
            <a:ext cx="8151202" cy="4923692"/>
          </a:xfrm>
          <a:prstGeom prst="rect">
            <a:avLst/>
          </a:prstGeom>
        </p:spPr>
      </p:pic>
      <p:sp>
        <p:nvSpPr>
          <p:cNvPr id="7" name="Arrow: Right 6">
            <a:extLst>
              <a:ext uri="{FF2B5EF4-FFF2-40B4-BE49-F238E27FC236}">
                <a16:creationId xmlns:a16="http://schemas.microsoft.com/office/drawing/2014/main" id="{ABDE3102-8765-263E-59B8-EB505527F378}"/>
              </a:ext>
            </a:extLst>
          </p:cNvPr>
          <p:cNvSpPr/>
          <p:nvPr/>
        </p:nvSpPr>
        <p:spPr>
          <a:xfrm>
            <a:off x="858129" y="4023360"/>
            <a:ext cx="978408" cy="136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127CD68-7CEF-4ACE-1A2C-49CF835715CB}"/>
              </a:ext>
            </a:extLst>
          </p:cNvPr>
          <p:cNvSpPr/>
          <p:nvPr/>
        </p:nvSpPr>
        <p:spPr>
          <a:xfrm>
            <a:off x="858129" y="4941629"/>
            <a:ext cx="978408" cy="1368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628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48CCC-D1BD-C4A6-216A-ECE81064C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8C65E-60D5-A0F4-E83A-7F75CA6D0623}"/>
              </a:ext>
            </a:extLst>
          </p:cNvPr>
          <p:cNvSpPr>
            <a:spLocks noGrp="1"/>
          </p:cNvSpPr>
          <p:nvPr>
            <p:ph type="title"/>
          </p:nvPr>
        </p:nvSpPr>
        <p:spPr/>
        <p:txBody>
          <a:bodyPr/>
          <a:lstStyle/>
          <a:p>
            <a:r>
              <a:rPr lang="en-US" sz="3600"/>
              <a:t>Accreditation Proof of Compliance Requirements	Guide </a:t>
            </a:r>
            <a:r>
              <a:rPr lang="en-US" sz="3600">
                <a:solidFill>
                  <a:srgbClr val="FF0000"/>
                </a:solidFill>
              </a:rPr>
              <a:t> </a:t>
            </a:r>
            <a:endParaRPr lang="en-US" sz="3600"/>
          </a:p>
        </p:txBody>
      </p:sp>
      <p:sp>
        <p:nvSpPr>
          <p:cNvPr id="3" name="Slide Number Placeholder 2">
            <a:extLst>
              <a:ext uri="{FF2B5EF4-FFF2-40B4-BE49-F238E27FC236}">
                <a16:creationId xmlns:a16="http://schemas.microsoft.com/office/drawing/2014/main" id="{BAB5B273-0357-B16C-4C17-465974B28BCD}"/>
              </a:ext>
            </a:extLst>
          </p:cNvPr>
          <p:cNvSpPr>
            <a:spLocks noGrp="1"/>
          </p:cNvSpPr>
          <p:nvPr>
            <p:ph type="sldNum" sz="quarter" idx="12"/>
          </p:nvPr>
        </p:nvSpPr>
        <p:spPr/>
        <p:txBody>
          <a:bodyPr/>
          <a:lstStyle/>
          <a:p>
            <a:fld id="{E652699A-549B-45A1-BA81-4020695B5A36}" type="slidenum">
              <a:rPr lang="en-US" smtClean="0"/>
              <a:pPr/>
              <a:t>60</a:t>
            </a:fld>
            <a:endParaRPr lang="en-US"/>
          </a:p>
        </p:txBody>
      </p:sp>
      <p:pic>
        <p:nvPicPr>
          <p:cNvPr id="5" name="Picture 4">
            <a:extLst>
              <a:ext uri="{FF2B5EF4-FFF2-40B4-BE49-F238E27FC236}">
                <a16:creationId xmlns:a16="http://schemas.microsoft.com/office/drawing/2014/main" id="{29863A12-56DC-5793-D784-B9C384FD14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447800"/>
            <a:ext cx="7889659" cy="5105400"/>
          </a:xfrm>
          <a:prstGeom prst="rect">
            <a:avLst/>
          </a:prstGeom>
        </p:spPr>
      </p:pic>
    </p:spTree>
    <p:extLst>
      <p:ext uri="{BB962C8B-B14F-4D97-AF65-F5344CB8AC3E}">
        <p14:creationId xmlns:p14="http://schemas.microsoft.com/office/powerpoint/2010/main" val="12899841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chor="ctr">
            <a:normAutofit/>
          </a:bodyPr>
          <a:lstStyle/>
          <a:p>
            <a:r>
              <a:rPr lang="en-US" cap="small"/>
              <a:t>Overreach </a:t>
            </a:r>
          </a:p>
        </p:txBody>
      </p:sp>
      <p:sp>
        <p:nvSpPr>
          <p:cNvPr id="4" name="Content Placeholder 2"/>
          <p:cNvSpPr txBox="1">
            <a:spLocks/>
          </p:cNvSpPr>
          <p:nvPr/>
        </p:nvSpPr>
        <p:spPr>
          <a:xfrm>
            <a:off x="457200" y="1417637"/>
            <a:ext cx="4019550" cy="4525963"/>
          </a:xfrm>
          <a:prstGeom prst="rect">
            <a:avLst/>
          </a:prstGeom>
        </p:spPr>
        <p:txBody>
          <a:bodyPr vert="horz" lIns="91440" tIns="45720" rIns="91440" bIns="45720" numCol="1" rtlCol="0" anchorCtr="0" compatLnSpc="1">
            <a:prstTxWarp prst="textNoShape">
              <a:avLst/>
            </a:prstTxWarp>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spcAft>
                <a:spcPts val="1200"/>
              </a:spcAft>
              <a:defRPr/>
            </a:pPr>
            <a:endParaRPr lang="en-US" kern="1200"/>
          </a:p>
          <a:p>
            <a:pPr>
              <a:spcBef>
                <a:spcPts val="1200"/>
              </a:spcBef>
              <a:spcAft>
                <a:spcPts val="1200"/>
              </a:spcAft>
              <a:defRPr/>
            </a:pPr>
            <a:r>
              <a:rPr lang="en-US" sz="3600" kern="1200"/>
              <a:t>When you apply </a:t>
            </a:r>
            <a:r>
              <a:rPr lang="en-US" sz="3600" i="1" u="sng" kern="1200"/>
              <a:t>your</a:t>
            </a:r>
            <a:r>
              <a:rPr lang="en-US" sz="3600" kern="1200"/>
              <a:t> standard of work onto the agency you are assessing.  </a:t>
            </a:r>
          </a:p>
        </p:txBody>
      </p:sp>
      <p:sp>
        <p:nvSpPr>
          <p:cNvPr id="3" name="Slide Number Placeholder 2"/>
          <p:cNvSpPr>
            <a:spLocks noGrp="1"/>
          </p:cNvSpPr>
          <p:nvPr>
            <p:ph type="sldNum" sz="quarter" idx="12"/>
          </p:nvPr>
        </p:nvSpPr>
        <p:spPr>
          <a:xfrm>
            <a:off x="-63798" y="6629400"/>
            <a:ext cx="381000" cy="228600"/>
          </a:xfrm>
        </p:spPr>
        <p:txBody>
          <a:bodyPr vert="horz" lIns="91440" tIns="45720" rIns="91440" bIns="45720" rtlCol="0" anchor="ctr">
            <a:normAutofit/>
          </a:bodyPr>
          <a:lstStyle/>
          <a:p>
            <a:pPr>
              <a:lnSpc>
                <a:spcPct val="90000"/>
              </a:lnSpc>
              <a:spcAft>
                <a:spcPts val="600"/>
              </a:spcAft>
            </a:pPr>
            <a:fld id="{E652699A-549B-45A1-BA81-4020695B5A36}" type="slidenum">
              <a:rPr lang="en-US" smtClean="0"/>
              <a:pPr>
                <a:lnSpc>
                  <a:spcPct val="90000"/>
                </a:lnSpc>
                <a:spcAft>
                  <a:spcPts val="600"/>
                </a:spcAft>
              </a:pPr>
              <a:t>61</a:t>
            </a:fld>
            <a:endParaRPr lang="en-US"/>
          </a:p>
        </p:txBody>
      </p:sp>
      <p:pic>
        <p:nvPicPr>
          <p:cNvPr id="2050" name="Picture 2" descr="Stubborn Cartoon Images – Browse 2,883 ...">
            <a:extLst>
              <a:ext uri="{FF2B5EF4-FFF2-40B4-BE49-F238E27FC236}">
                <a16:creationId xmlns:a16="http://schemas.microsoft.com/office/drawing/2014/main" id="{09F0AA64-31A9-2B45-8159-7483D529AF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746" r="13733" b="1"/>
          <a:stretch>
            <a:fillRect/>
          </a:stretch>
        </p:blipFill>
        <p:spPr bwMode="auto">
          <a:xfrm>
            <a:off x="4667250" y="1417637"/>
            <a:ext cx="4019550" cy="4525963"/>
          </a:xfrm>
          <a:prstGeom prst="rect">
            <a:avLst/>
          </a:prstGeom>
          <a:solidFill>
            <a:srgbClr val="FFFFFF"/>
          </a:solidFill>
        </p:spPr>
      </p:pic>
    </p:spTree>
    <p:extLst>
      <p:ext uri="{BB962C8B-B14F-4D97-AF65-F5344CB8AC3E}">
        <p14:creationId xmlns:p14="http://schemas.microsoft.com/office/powerpoint/2010/main" val="39307906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6693198" cy="685800"/>
          </a:xfrm>
        </p:spPr>
        <p:txBody>
          <a:bodyPr/>
          <a:lstStyle/>
          <a:p>
            <a:pPr algn="ctr"/>
            <a:r>
              <a:rPr lang="en-US" sz="3600" cap="small"/>
              <a:t>Role of the Assessor (cont.)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62</a:t>
            </a:fld>
            <a:endParaRPr lang="en-US"/>
          </a:p>
        </p:txBody>
      </p:sp>
      <p:sp>
        <p:nvSpPr>
          <p:cNvPr id="4" name="Rectangle 3"/>
          <p:cNvSpPr txBox="1">
            <a:spLocks noChangeArrowheads="1"/>
          </p:cNvSpPr>
          <p:nvPr/>
        </p:nvSpPr>
        <p:spPr>
          <a:xfrm>
            <a:off x="533400" y="1524000"/>
            <a:ext cx="7924800" cy="3581400"/>
          </a:xfrm>
          <a:prstGeom prst="rect">
            <a:avLst/>
          </a:prstGeom>
        </p:spPr>
        <p:txBody>
          <a:bodyPr>
            <a:normAutofit fontScale="92500" lnSpcReduction="10000"/>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Clr>
                <a:srgbClr val="3878CF"/>
              </a:buClr>
              <a:defRPr/>
            </a:pPr>
            <a:r>
              <a:rPr lang="en-US" sz="2600">
                <a:solidFill>
                  <a:schemeClr val="tx1"/>
                </a:solidFill>
              </a:rPr>
              <a:t>Confirm policy/procedure language adequately addresses the standard.</a:t>
            </a:r>
          </a:p>
          <a:p>
            <a:pPr marL="342900" lvl="1" indent="-342900">
              <a:lnSpc>
                <a:spcPct val="110000"/>
              </a:lnSpc>
              <a:spcBef>
                <a:spcPts val="1800"/>
              </a:spcBef>
              <a:buClr>
                <a:srgbClr val="3878CF"/>
              </a:buClr>
              <a:buFont typeface="Arial" panose="020B0604020202020204" pitchFamily="34" charset="0"/>
              <a:buChar char="•"/>
              <a:defRPr/>
            </a:pPr>
            <a:r>
              <a:rPr lang="en-US">
                <a:solidFill>
                  <a:schemeClr val="tx1"/>
                </a:solidFill>
              </a:rPr>
              <a:t>Ensure proofs confirm compliance with policy, procedure or standard.  </a:t>
            </a:r>
            <a:r>
              <a:rPr lang="en-US">
                <a:solidFill>
                  <a:srgbClr val="C00000"/>
                </a:solidFill>
              </a:rPr>
              <a:t>Stay consistent with published standards of proof document.  </a:t>
            </a:r>
          </a:p>
          <a:p>
            <a:pPr marL="742950" lvl="2" indent="-342900">
              <a:lnSpc>
                <a:spcPct val="110000"/>
              </a:lnSpc>
              <a:spcBef>
                <a:spcPts val="0"/>
              </a:spcBef>
              <a:buClr>
                <a:srgbClr val="3878CF"/>
              </a:buClr>
              <a:buFont typeface="Wingdings" panose="05000000000000000000" pitchFamily="2" charset="2"/>
              <a:buChar char="ü"/>
              <a:defRPr/>
            </a:pPr>
            <a:r>
              <a:rPr lang="en-US" sz="2000">
                <a:solidFill>
                  <a:schemeClr val="tx1"/>
                </a:solidFill>
              </a:rPr>
              <a:t>Will be interacting with accreditation manager during file review. </a:t>
            </a:r>
          </a:p>
          <a:p>
            <a:pPr marL="342900" lvl="1" indent="-342900">
              <a:lnSpc>
                <a:spcPct val="110000"/>
              </a:lnSpc>
              <a:spcBef>
                <a:spcPts val="1800"/>
              </a:spcBef>
              <a:buClr>
                <a:srgbClr val="3878CF"/>
              </a:buClr>
              <a:buFont typeface="Arial" panose="020B0604020202020204" pitchFamily="34" charset="0"/>
              <a:buChar char="•"/>
              <a:defRPr/>
            </a:pPr>
            <a:r>
              <a:rPr lang="en-US">
                <a:solidFill>
                  <a:schemeClr val="tx1"/>
                </a:solidFill>
              </a:rPr>
              <a:t>Contribute to final assessment report.</a:t>
            </a:r>
          </a:p>
          <a:p>
            <a:pPr marL="342900" lvl="1" indent="-342900">
              <a:lnSpc>
                <a:spcPct val="110000"/>
              </a:lnSpc>
              <a:spcBef>
                <a:spcPts val="1800"/>
              </a:spcBef>
              <a:buClr>
                <a:srgbClr val="3878CF"/>
              </a:buClr>
              <a:buFont typeface="Arial" panose="020B0604020202020204" pitchFamily="34" charset="0"/>
              <a:buChar char="•"/>
              <a:defRPr/>
            </a:pPr>
            <a:r>
              <a:rPr lang="en-US">
                <a:solidFill>
                  <a:schemeClr val="tx1"/>
                </a:solidFill>
              </a:rPr>
              <a:t>Assessment team’s focus is on </a:t>
            </a:r>
            <a:r>
              <a:rPr lang="en-US" b="1" u="sng">
                <a:solidFill>
                  <a:schemeClr val="tx1"/>
                </a:solidFill>
              </a:rPr>
              <a:t>agency success.</a:t>
            </a:r>
          </a:p>
          <a:p>
            <a:pPr marL="0" lvl="1" indent="0">
              <a:lnSpc>
                <a:spcPct val="110000"/>
              </a:lnSpc>
              <a:buFont typeface="Arial" pitchFamily="34" charset="0"/>
              <a:buNone/>
              <a:defRPr/>
            </a:pPr>
            <a:endParaRPr lang="en-US" sz="2400">
              <a:latin typeface="Garamond" panose="02020404030301010803" pitchFamily="18" charset="0"/>
            </a:endParaRPr>
          </a:p>
        </p:txBody>
      </p:sp>
    </p:spTree>
    <p:extLst>
      <p:ext uri="{BB962C8B-B14F-4D97-AF65-F5344CB8AC3E}">
        <p14:creationId xmlns:p14="http://schemas.microsoft.com/office/powerpoint/2010/main" val="28502861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ONE BOX Rule!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63</a:t>
            </a:fld>
            <a:endParaRPr lang="en-US"/>
          </a:p>
        </p:txBody>
      </p:sp>
      <p:pic>
        <p:nvPicPr>
          <p:cNvPr id="4" name="Picture 3"/>
          <p:cNvPicPr>
            <a:picLocks noChangeAspect="1"/>
          </p:cNvPicPr>
          <p:nvPr/>
        </p:nvPicPr>
        <p:blipFill>
          <a:blip r:embed="rId2"/>
          <a:stretch>
            <a:fillRect/>
          </a:stretch>
        </p:blipFill>
        <p:spPr>
          <a:xfrm>
            <a:off x="685800" y="1143000"/>
            <a:ext cx="7461114" cy="4628711"/>
          </a:xfrm>
          <a:prstGeom prst="rect">
            <a:avLst/>
          </a:prstGeom>
        </p:spPr>
      </p:pic>
      <p:sp>
        <p:nvSpPr>
          <p:cNvPr id="5" name="Right Arrow 4"/>
          <p:cNvSpPr/>
          <p:nvPr/>
        </p:nvSpPr>
        <p:spPr>
          <a:xfrm rot="10800000">
            <a:off x="5638800" y="3018243"/>
            <a:ext cx="2736714"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94378" y="3124199"/>
            <a:ext cx="2135221" cy="369332"/>
          </a:xfrm>
          <a:prstGeom prst="rect">
            <a:avLst/>
          </a:prstGeom>
          <a:noFill/>
        </p:spPr>
        <p:txBody>
          <a:bodyPr wrap="square" rtlCol="0">
            <a:spAutoFit/>
          </a:bodyPr>
          <a:lstStyle/>
          <a:p>
            <a:r>
              <a:rPr lang="en-US">
                <a:solidFill>
                  <a:schemeClr val="bg1"/>
                </a:solidFill>
              </a:rPr>
              <a:t>Only Check One Box </a:t>
            </a:r>
          </a:p>
        </p:txBody>
      </p:sp>
    </p:spTree>
    <p:extLst>
      <p:ext uri="{BB962C8B-B14F-4D97-AF65-F5344CB8AC3E}">
        <p14:creationId xmlns:p14="http://schemas.microsoft.com/office/powerpoint/2010/main" val="29620301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ONE Simple Note Rule!! </a:t>
            </a:r>
          </a:p>
        </p:txBody>
      </p:sp>
      <p:sp>
        <p:nvSpPr>
          <p:cNvPr id="3" name="Slide Number Placeholder 2"/>
          <p:cNvSpPr>
            <a:spLocks noGrp="1"/>
          </p:cNvSpPr>
          <p:nvPr>
            <p:ph type="sldNum" sz="quarter" idx="12"/>
          </p:nvPr>
        </p:nvSpPr>
        <p:spPr/>
        <p:txBody>
          <a:bodyPr/>
          <a:lstStyle/>
          <a:p>
            <a:fld id="{E652699A-549B-45A1-BA81-4020695B5A36}" type="slidenum">
              <a:rPr lang="en-US" smtClean="0"/>
              <a:pPr/>
              <a:t>64</a:t>
            </a:fld>
            <a:endParaRPr lang="en-US"/>
          </a:p>
        </p:txBody>
      </p:sp>
      <p:sp>
        <p:nvSpPr>
          <p:cNvPr id="6" name="TextBox 5"/>
          <p:cNvSpPr txBox="1"/>
          <p:nvPr/>
        </p:nvSpPr>
        <p:spPr>
          <a:xfrm>
            <a:off x="6094378" y="3124199"/>
            <a:ext cx="2135221" cy="369332"/>
          </a:xfrm>
          <a:prstGeom prst="rect">
            <a:avLst/>
          </a:prstGeom>
          <a:noFill/>
        </p:spPr>
        <p:txBody>
          <a:bodyPr wrap="square" rtlCol="0">
            <a:spAutoFit/>
          </a:bodyPr>
          <a:lstStyle/>
          <a:p>
            <a:r>
              <a:rPr lang="en-US">
                <a:solidFill>
                  <a:schemeClr val="bg1"/>
                </a:solidFill>
              </a:rPr>
              <a:t>Only Check One Box </a:t>
            </a:r>
          </a:p>
        </p:txBody>
      </p:sp>
      <p:pic>
        <p:nvPicPr>
          <p:cNvPr id="7" name="Picture 6"/>
          <p:cNvPicPr>
            <a:picLocks noChangeAspect="1"/>
          </p:cNvPicPr>
          <p:nvPr/>
        </p:nvPicPr>
        <p:blipFill>
          <a:blip r:embed="rId3"/>
          <a:stretch>
            <a:fillRect/>
          </a:stretch>
        </p:blipFill>
        <p:spPr>
          <a:xfrm>
            <a:off x="239654" y="1058974"/>
            <a:ext cx="8664691" cy="4740051"/>
          </a:xfrm>
          <a:prstGeom prst="rect">
            <a:avLst/>
          </a:prstGeom>
        </p:spPr>
      </p:pic>
      <p:sp>
        <p:nvSpPr>
          <p:cNvPr id="8" name="Right Arrow 7"/>
          <p:cNvSpPr/>
          <p:nvPr/>
        </p:nvSpPr>
        <p:spPr>
          <a:xfrm>
            <a:off x="1828800" y="4648200"/>
            <a:ext cx="4265578" cy="1219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057400" y="5073134"/>
            <a:ext cx="3276600" cy="369332"/>
          </a:xfrm>
          <a:prstGeom prst="rect">
            <a:avLst/>
          </a:prstGeom>
          <a:noFill/>
        </p:spPr>
        <p:txBody>
          <a:bodyPr wrap="square" rtlCol="0">
            <a:spAutoFit/>
          </a:bodyPr>
          <a:lstStyle/>
          <a:p>
            <a:r>
              <a:rPr lang="en-US" b="1">
                <a:solidFill>
                  <a:schemeClr val="bg1"/>
                </a:solidFill>
              </a:rPr>
              <a:t>Only create ONE simple note</a:t>
            </a:r>
          </a:p>
        </p:txBody>
      </p:sp>
    </p:spTree>
    <p:extLst>
      <p:ext uri="{BB962C8B-B14F-4D97-AF65-F5344CB8AC3E}">
        <p14:creationId xmlns:p14="http://schemas.microsoft.com/office/powerpoint/2010/main" val="39102551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4203402" cy="762000"/>
          </a:xfrm>
        </p:spPr>
        <p:txBody>
          <a:bodyPr/>
          <a:lstStyle/>
          <a:p>
            <a:pPr algn="ctr"/>
            <a:r>
              <a:rPr lang="en-US" sz="3600" cap="small"/>
              <a:t>Good documentation</a:t>
            </a: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65</a:t>
            </a:fld>
            <a:endParaRPr lang="en-US"/>
          </a:p>
        </p:txBody>
      </p:sp>
      <p:sp>
        <p:nvSpPr>
          <p:cNvPr id="4" name="Rectangle 3"/>
          <p:cNvSpPr txBox="1">
            <a:spLocks noChangeArrowheads="1"/>
          </p:cNvSpPr>
          <p:nvPr/>
        </p:nvSpPr>
        <p:spPr>
          <a:xfrm>
            <a:off x="762000" y="1219200"/>
            <a:ext cx="7315200" cy="46482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600"/>
              </a:spcBef>
              <a:spcAft>
                <a:spcPts val="600"/>
              </a:spcAft>
              <a:buClr>
                <a:srgbClr val="3878CF"/>
              </a:buClr>
              <a:buNone/>
              <a:defRPr/>
            </a:pPr>
            <a:endParaRPr lang="en-US" sz="2600"/>
          </a:p>
        </p:txBody>
      </p:sp>
      <p:pic>
        <p:nvPicPr>
          <p:cNvPr id="5" name="Picture 4"/>
          <p:cNvPicPr>
            <a:picLocks noChangeAspect="1"/>
          </p:cNvPicPr>
          <p:nvPr/>
        </p:nvPicPr>
        <p:blipFill>
          <a:blip r:embed="rId2"/>
          <a:stretch>
            <a:fillRect/>
          </a:stretch>
        </p:blipFill>
        <p:spPr>
          <a:xfrm>
            <a:off x="1088676" y="1711036"/>
            <a:ext cx="4617849" cy="1837715"/>
          </a:xfrm>
          <a:prstGeom prst="rect">
            <a:avLst/>
          </a:prstGeom>
        </p:spPr>
      </p:pic>
      <p:pic>
        <p:nvPicPr>
          <p:cNvPr id="6" name="Picture 5"/>
          <p:cNvPicPr>
            <a:picLocks noChangeAspect="1"/>
          </p:cNvPicPr>
          <p:nvPr/>
        </p:nvPicPr>
        <p:blipFill>
          <a:blip r:embed="rId3"/>
          <a:stretch>
            <a:fillRect/>
          </a:stretch>
        </p:blipFill>
        <p:spPr>
          <a:xfrm>
            <a:off x="1091681" y="3701151"/>
            <a:ext cx="4592967" cy="1737464"/>
          </a:xfrm>
          <a:prstGeom prst="rect">
            <a:avLst/>
          </a:prstGeom>
        </p:spPr>
      </p:pic>
      <p:sp>
        <p:nvSpPr>
          <p:cNvPr id="7" name="TextBox 6">
            <a:extLst>
              <a:ext uri="{FF2B5EF4-FFF2-40B4-BE49-F238E27FC236}">
                <a16:creationId xmlns:a16="http://schemas.microsoft.com/office/drawing/2014/main" id="{B18DEDC1-C6FE-C5DE-F82C-97199DC975C8}"/>
              </a:ext>
            </a:extLst>
          </p:cNvPr>
          <p:cNvSpPr txBox="1"/>
          <p:nvPr/>
        </p:nvSpPr>
        <p:spPr>
          <a:xfrm>
            <a:off x="478971" y="6553200"/>
            <a:ext cx="283029" cy="369332"/>
          </a:xfrm>
          <a:prstGeom prst="rect">
            <a:avLst/>
          </a:prstGeom>
          <a:noFill/>
        </p:spPr>
        <p:txBody>
          <a:bodyPr wrap="square" rtlCol="0">
            <a:spAutoFit/>
          </a:bodyPr>
          <a:lstStyle/>
          <a:p>
            <a:r>
              <a:rPr lang="en-US" b="1">
                <a:solidFill>
                  <a:schemeClr val="bg1"/>
                </a:solidFill>
              </a:rPr>
              <a:t>R</a:t>
            </a:r>
          </a:p>
        </p:txBody>
      </p:sp>
    </p:spTree>
    <p:extLst>
      <p:ext uri="{BB962C8B-B14F-4D97-AF65-F5344CB8AC3E}">
        <p14:creationId xmlns:p14="http://schemas.microsoft.com/office/powerpoint/2010/main" val="42084986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4203402" cy="762000"/>
          </a:xfrm>
        </p:spPr>
        <p:txBody>
          <a:bodyPr/>
          <a:lstStyle/>
          <a:p>
            <a:pPr algn="ctr"/>
            <a:r>
              <a:rPr lang="en-US" sz="3600" cap="small"/>
              <a:t>Good documentation</a:t>
            </a: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66</a:t>
            </a:fld>
            <a:endParaRPr lang="en-US"/>
          </a:p>
        </p:txBody>
      </p:sp>
      <p:sp>
        <p:nvSpPr>
          <p:cNvPr id="4" name="Rectangle 3"/>
          <p:cNvSpPr txBox="1">
            <a:spLocks noChangeArrowheads="1"/>
          </p:cNvSpPr>
          <p:nvPr/>
        </p:nvSpPr>
        <p:spPr>
          <a:xfrm>
            <a:off x="762000" y="1219200"/>
            <a:ext cx="7315200" cy="46482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600"/>
              </a:spcBef>
              <a:spcAft>
                <a:spcPts val="600"/>
              </a:spcAft>
              <a:buClr>
                <a:srgbClr val="3878CF"/>
              </a:buClr>
              <a:buNone/>
              <a:defRPr/>
            </a:pPr>
            <a:endParaRPr lang="en-US" sz="2600"/>
          </a:p>
        </p:txBody>
      </p:sp>
      <p:pic>
        <p:nvPicPr>
          <p:cNvPr id="7" name="Picture 6"/>
          <p:cNvPicPr>
            <a:picLocks noChangeAspect="1"/>
          </p:cNvPicPr>
          <p:nvPr/>
        </p:nvPicPr>
        <p:blipFill>
          <a:blip r:embed="rId2"/>
          <a:stretch>
            <a:fillRect/>
          </a:stretch>
        </p:blipFill>
        <p:spPr>
          <a:xfrm>
            <a:off x="1600200" y="1382111"/>
            <a:ext cx="4050150" cy="4485289"/>
          </a:xfrm>
          <a:prstGeom prst="rect">
            <a:avLst/>
          </a:prstGeom>
        </p:spPr>
      </p:pic>
    </p:spTree>
    <p:extLst>
      <p:ext uri="{BB962C8B-B14F-4D97-AF65-F5344CB8AC3E}">
        <p14:creationId xmlns:p14="http://schemas.microsoft.com/office/powerpoint/2010/main" val="15184793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7988598" cy="762000"/>
          </a:xfrm>
        </p:spPr>
        <p:txBody>
          <a:bodyPr/>
          <a:lstStyle/>
          <a:p>
            <a:pPr algn="ctr"/>
            <a:r>
              <a:rPr lang="en-US" sz="3600" cap="small"/>
              <a:t>NOT so good documentation </a:t>
            </a: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67</a:t>
            </a:fld>
            <a:endParaRPr lang="en-US"/>
          </a:p>
        </p:txBody>
      </p:sp>
      <p:sp>
        <p:nvSpPr>
          <p:cNvPr id="4" name="Rectangle 3"/>
          <p:cNvSpPr txBox="1">
            <a:spLocks noChangeArrowheads="1"/>
          </p:cNvSpPr>
          <p:nvPr/>
        </p:nvSpPr>
        <p:spPr>
          <a:xfrm>
            <a:off x="762000" y="1219200"/>
            <a:ext cx="7315200" cy="46482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600"/>
              </a:spcBef>
              <a:spcAft>
                <a:spcPts val="600"/>
              </a:spcAft>
              <a:buClr>
                <a:srgbClr val="3878CF"/>
              </a:buClr>
              <a:buNone/>
              <a:defRPr/>
            </a:pPr>
            <a:endParaRPr lang="en-US" sz="2600"/>
          </a:p>
        </p:txBody>
      </p:sp>
      <p:sp>
        <p:nvSpPr>
          <p:cNvPr id="5" name="TextBox 4"/>
          <p:cNvSpPr txBox="1"/>
          <p:nvPr/>
        </p:nvSpPr>
        <p:spPr>
          <a:xfrm>
            <a:off x="1066800" y="1676400"/>
            <a:ext cx="5562600" cy="646331"/>
          </a:xfrm>
          <a:prstGeom prst="rect">
            <a:avLst/>
          </a:prstGeom>
          <a:noFill/>
          <a:ln>
            <a:solidFill>
              <a:schemeClr val="accent1"/>
            </a:solidFill>
          </a:ln>
        </p:spPr>
        <p:txBody>
          <a:bodyPr wrap="square" rtlCol="0">
            <a:spAutoFit/>
          </a:bodyPr>
          <a:lstStyle/>
          <a:p>
            <a:r>
              <a:rPr lang="en-US"/>
              <a:t>Agency provided policy and proofs that comply with the standard.  </a:t>
            </a:r>
          </a:p>
        </p:txBody>
      </p:sp>
      <p:sp>
        <p:nvSpPr>
          <p:cNvPr id="6" name="TextBox 5"/>
          <p:cNvSpPr txBox="1"/>
          <p:nvPr/>
        </p:nvSpPr>
        <p:spPr>
          <a:xfrm>
            <a:off x="1066800" y="3429000"/>
            <a:ext cx="5562600" cy="646331"/>
          </a:xfrm>
          <a:prstGeom prst="rect">
            <a:avLst/>
          </a:prstGeom>
          <a:noFill/>
          <a:ln>
            <a:solidFill>
              <a:schemeClr val="accent1"/>
            </a:solidFill>
          </a:ln>
        </p:spPr>
        <p:txBody>
          <a:bodyPr wrap="square" rtlCol="0">
            <a:spAutoFit/>
          </a:bodyPr>
          <a:lstStyle/>
          <a:p>
            <a:r>
              <a:rPr lang="en-US"/>
              <a:t>More work is needed with this proof to gain compliance to the standard.  </a:t>
            </a:r>
          </a:p>
        </p:txBody>
      </p:sp>
    </p:spTree>
    <p:extLst>
      <p:ext uri="{BB962C8B-B14F-4D97-AF65-F5344CB8AC3E}">
        <p14:creationId xmlns:p14="http://schemas.microsoft.com/office/powerpoint/2010/main" val="41243061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202" y="304800"/>
            <a:ext cx="7988598" cy="762000"/>
          </a:xfrm>
        </p:spPr>
        <p:txBody>
          <a:bodyPr/>
          <a:lstStyle/>
          <a:p>
            <a:pPr algn="ctr"/>
            <a:r>
              <a:rPr lang="en-US" sz="3600" cap="small"/>
              <a:t>Specify what is needed to comply </a:t>
            </a:r>
            <a:endParaRPr lang="en-US" sz="3600"/>
          </a:p>
        </p:txBody>
      </p:sp>
      <p:sp>
        <p:nvSpPr>
          <p:cNvPr id="3" name="Slide Number Placeholder 2"/>
          <p:cNvSpPr>
            <a:spLocks noGrp="1"/>
          </p:cNvSpPr>
          <p:nvPr>
            <p:ph type="sldNum" sz="quarter" idx="12"/>
          </p:nvPr>
        </p:nvSpPr>
        <p:spPr/>
        <p:txBody>
          <a:bodyPr/>
          <a:lstStyle/>
          <a:p>
            <a:fld id="{E652699A-549B-45A1-BA81-4020695B5A36}" type="slidenum">
              <a:rPr lang="en-US" smtClean="0"/>
              <a:pPr/>
              <a:t>68</a:t>
            </a:fld>
            <a:endParaRPr lang="en-US"/>
          </a:p>
        </p:txBody>
      </p:sp>
      <p:sp>
        <p:nvSpPr>
          <p:cNvPr id="4" name="Rectangle 3"/>
          <p:cNvSpPr txBox="1">
            <a:spLocks noChangeArrowheads="1"/>
          </p:cNvSpPr>
          <p:nvPr/>
        </p:nvSpPr>
        <p:spPr>
          <a:xfrm>
            <a:off x="762000" y="1219200"/>
            <a:ext cx="7315200" cy="4648200"/>
          </a:xfrm>
          <a:prstGeom prst="rect">
            <a:avLst/>
          </a:prstGeom>
        </p:spPr>
        <p:txBody>
          <a:bodyPr>
            <a:normAutofit/>
          </a:bodyPr>
          <a:lstStyle>
            <a:lvl1pPr marL="342900" indent="-342900" algn="l" defTabSz="914400" rtl="0" eaLnBrk="1" latinLnBrk="0" hangingPunct="1">
              <a:spcBef>
                <a:spcPts val="1000"/>
              </a:spcBef>
              <a:buClr>
                <a:srgbClr val="347A44"/>
              </a:buClr>
              <a:buFont typeface="Arial" pitchFamily="34" charset="0"/>
              <a:buChar char="•"/>
              <a:defRPr sz="2800" kern="1200">
                <a:solidFill>
                  <a:srgbClr val="404040"/>
                </a:solidFill>
                <a:latin typeface="+mn-lt"/>
                <a:ea typeface="+mn-ea"/>
                <a:cs typeface="+mn-cs"/>
              </a:defRPr>
            </a:lvl1pPr>
            <a:lvl2pPr marL="742950" indent="-285750" algn="l" defTabSz="914400" rtl="0" eaLnBrk="1" latinLnBrk="0" hangingPunct="1">
              <a:spcBef>
                <a:spcPts val="1000"/>
              </a:spcBef>
              <a:buClr>
                <a:srgbClr val="347A44"/>
              </a:buClr>
              <a:buFont typeface="Arial" pitchFamily="34" charset="0"/>
              <a:buChar char="–"/>
              <a:defRPr sz="2600" kern="1200">
                <a:solidFill>
                  <a:srgbClr val="404040"/>
                </a:solidFill>
                <a:latin typeface="+mn-lt"/>
                <a:ea typeface="+mn-ea"/>
                <a:cs typeface="+mn-cs"/>
              </a:defRPr>
            </a:lvl2pPr>
            <a:lvl3pPr marL="1143000" indent="-228600" algn="l" defTabSz="914400" rtl="0" eaLnBrk="1" latinLnBrk="0" hangingPunct="1">
              <a:spcBef>
                <a:spcPts val="1000"/>
              </a:spcBef>
              <a:buClr>
                <a:srgbClr val="347A44"/>
              </a:buClr>
              <a:buFont typeface="Arial" pitchFamily="34" charset="0"/>
              <a:buChar char="•"/>
              <a:defRPr sz="2400" kern="1200">
                <a:solidFill>
                  <a:srgbClr val="404040"/>
                </a:solidFill>
                <a:latin typeface="+mn-lt"/>
                <a:ea typeface="+mn-ea"/>
                <a:cs typeface="+mn-cs"/>
              </a:defRPr>
            </a:lvl3pPr>
            <a:lvl4pPr marL="1600200" indent="-228600" algn="l" defTabSz="914400" rtl="0" eaLnBrk="1" latinLnBrk="0" hangingPunct="1">
              <a:spcBef>
                <a:spcPts val="1000"/>
              </a:spcBef>
              <a:buClr>
                <a:srgbClr val="347A44"/>
              </a:buClr>
              <a:buFont typeface="Arial" pitchFamily="34" charset="0"/>
              <a:buChar char="–"/>
              <a:defRPr sz="2200" kern="1200">
                <a:solidFill>
                  <a:srgbClr val="40404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600"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600"/>
              </a:spcBef>
              <a:spcAft>
                <a:spcPts val="600"/>
              </a:spcAft>
              <a:buClr>
                <a:srgbClr val="3878CF"/>
              </a:buClr>
              <a:buNone/>
              <a:defRPr/>
            </a:pPr>
            <a:endParaRPr lang="en-US" sz="2600"/>
          </a:p>
        </p:txBody>
      </p:sp>
      <p:sp>
        <p:nvSpPr>
          <p:cNvPr id="7" name="Rectangle 6"/>
          <p:cNvSpPr/>
          <p:nvPr/>
        </p:nvSpPr>
        <p:spPr>
          <a:xfrm>
            <a:off x="2286000" y="1443841"/>
            <a:ext cx="4572000" cy="3970318"/>
          </a:xfrm>
          <a:prstGeom prst="rect">
            <a:avLst/>
          </a:prstGeom>
          <a:ln>
            <a:solidFill>
              <a:schemeClr val="accent1"/>
            </a:solidFill>
          </a:ln>
        </p:spPr>
        <p:txBody>
          <a:bodyPr>
            <a:spAutoFit/>
          </a:bodyPr>
          <a:lstStyle/>
          <a:p>
            <a:r>
              <a:rPr lang="en-US">
                <a:solidFill>
                  <a:srgbClr val="000000"/>
                </a:solidFill>
                <a:latin typeface="Calibri" panose="020F0502020204030204" pitchFamily="34" charset="0"/>
              </a:rPr>
              <a:t>File information is needed. Agency Policy Section 13.12 (Polygraph - Examiner Qualifications) indicates they will use a </a:t>
            </a:r>
            <a:r>
              <a:rPr lang="en-US" err="1">
                <a:solidFill>
                  <a:srgbClr val="000000"/>
                </a:solidFill>
                <a:latin typeface="Calibri" panose="020F0502020204030204" pitchFamily="34" charset="0"/>
              </a:rPr>
              <a:t>polygrapher</a:t>
            </a:r>
            <a:r>
              <a:rPr lang="en-US">
                <a:solidFill>
                  <a:srgbClr val="000000"/>
                </a:solidFill>
                <a:latin typeface="Calibri" panose="020F0502020204030204" pitchFamily="34" charset="0"/>
              </a:rPr>
              <a:t> who is professionally trained, credentialed and in good standing with the American Polygraph Association. You have provided a printout from the Northwest Polygraph Association for membership but </a:t>
            </a:r>
            <a:r>
              <a:rPr lang="en-US">
                <a:solidFill>
                  <a:srgbClr val="C00000"/>
                </a:solidFill>
                <a:latin typeface="Calibri" panose="020F0502020204030204" pitchFamily="34" charset="0"/>
              </a:rPr>
              <a:t>American </a:t>
            </a:r>
            <a:r>
              <a:rPr lang="en-US" err="1">
                <a:solidFill>
                  <a:srgbClr val="C00000"/>
                </a:solidFill>
                <a:latin typeface="Calibri" panose="020F0502020204030204" pitchFamily="34" charset="0"/>
              </a:rPr>
              <a:t>Polygraphy</a:t>
            </a:r>
            <a:r>
              <a:rPr lang="en-US">
                <a:solidFill>
                  <a:srgbClr val="C00000"/>
                </a:solidFill>
                <a:latin typeface="Calibri" panose="020F0502020204030204" pitchFamily="34" charset="0"/>
              </a:rPr>
              <a:t> Association credentials are needed and confirmation of 30 hour training every two years, if available. </a:t>
            </a:r>
            <a:r>
              <a:rPr lang="en-US">
                <a:solidFill>
                  <a:srgbClr val="000000"/>
                </a:solidFill>
                <a:latin typeface="Calibri" panose="020F0502020204030204" pitchFamily="34" charset="0"/>
              </a:rPr>
              <a:t>Redacted polygraph is provided. Agency Policy Section 15.1 indicates a </a:t>
            </a:r>
            <a:r>
              <a:rPr lang="en-US" err="1">
                <a:solidFill>
                  <a:srgbClr val="000000"/>
                </a:solidFill>
                <a:latin typeface="Calibri" panose="020F0502020204030204" pitchFamily="34" charset="0"/>
              </a:rPr>
              <a:t>polygraphy</a:t>
            </a:r>
            <a:r>
              <a:rPr lang="en-US">
                <a:solidFill>
                  <a:srgbClr val="000000"/>
                </a:solidFill>
                <a:latin typeface="Calibri" panose="020F0502020204030204" pitchFamily="34" charset="0"/>
              </a:rPr>
              <a:t> test will be administered to all employment candidates.</a:t>
            </a:r>
            <a:r>
              <a:rPr lang="en-US"/>
              <a:t> </a:t>
            </a:r>
          </a:p>
        </p:txBody>
      </p:sp>
    </p:spTree>
    <p:extLst>
      <p:ext uri="{BB962C8B-B14F-4D97-AF65-F5344CB8AC3E}">
        <p14:creationId xmlns:p14="http://schemas.microsoft.com/office/powerpoint/2010/main" val="9190190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062AE-BF4C-88B0-4E30-4ED23114A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F9B17-0D01-A9D1-E9F7-B0BD52AC60DA}"/>
              </a:ext>
            </a:extLst>
          </p:cNvPr>
          <p:cNvSpPr>
            <a:spLocks noGrp="1"/>
          </p:cNvSpPr>
          <p:nvPr>
            <p:ph type="title"/>
          </p:nvPr>
        </p:nvSpPr>
        <p:spPr>
          <a:xfrm>
            <a:off x="457200" y="2277291"/>
            <a:ext cx="8229600" cy="1143000"/>
          </a:xfrm>
        </p:spPr>
        <p:txBody>
          <a:bodyPr/>
          <a:lstStyle/>
          <a:p>
            <a:pPr algn="ctr"/>
            <a:r>
              <a:rPr lang="en-US" sz="7200">
                <a:latin typeface="Calibri"/>
                <a:ea typeface="Calibri"/>
                <a:cs typeface="Calibri"/>
              </a:rPr>
              <a:t>QUESTIONS?</a:t>
            </a:r>
            <a:endParaRPr lang="en-US" sz="7200">
              <a:ea typeface="Calibri"/>
            </a:endParaRPr>
          </a:p>
        </p:txBody>
      </p:sp>
      <p:sp>
        <p:nvSpPr>
          <p:cNvPr id="3" name="Slide Number Placeholder 2">
            <a:extLst>
              <a:ext uri="{FF2B5EF4-FFF2-40B4-BE49-F238E27FC236}">
                <a16:creationId xmlns:a16="http://schemas.microsoft.com/office/drawing/2014/main" id="{4F180267-3A1D-E409-0BEF-EBC32C3311AB}"/>
              </a:ext>
            </a:extLst>
          </p:cNvPr>
          <p:cNvSpPr>
            <a:spLocks noGrp="1"/>
          </p:cNvSpPr>
          <p:nvPr>
            <p:ph type="sldNum" sz="quarter" idx="12"/>
          </p:nvPr>
        </p:nvSpPr>
        <p:spPr/>
        <p:txBody>
          <a:bodyPr/>
          <a:lstStyle/>
          <a:p>
            <a:fld id="{E652699A-549B-45A1-BA81-4020695B5A36}" type="slidenum">
              <a:rPr lang="en-US" smtClean="0"/>
              <a:pPr/>
              <a:t>69</a:t>
            </a:fld>
            <a:endParaRPr lang="en-US"/>
          </a:p>
        </p:txBody>
      </p:sp>
    </p:spTree>
    <p:extLst>
      <p:ext uri="{BB962C8B-B14F-4D97-AF65-F5344CB8AC3E}">
        <p14:creationId xmlns:p14="http://schemas.microsoft.com/office/powerpoint/2010/main" val="20078012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A7D9-8871-CB2F-9863-F3425980F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32B7D1-33DC-B34D-BED1-C9EE62FAB7E5}"/>
              </a:ext>
            </a:extLst>
          </p:cNvPr>
          <p:cNvSpPr>
            <a:spLocks noGrp="1"/>
          </p:cNvSpPr>
          <p:nvPr>
            <p:ph type="title"/>
          </p:nvPr>
        </p:nvSpPr>
        <p:spPr/>
        <p:txBody>
          <a:bodyPr/>
          <a:lstStyle/>
          <a:p>
            <a:pPr algn="ctr"/>
            <a:r>
              <a:rPr lang="en-US" sz="7200"/>
              <a:t>NEXT TRAINING DATE</a:t>
            </a:r>
            <a:br>
              <a:rPr lang="en-US" sz="7200"/>
            </a:br>
            <a:br>
              <a:rPr lang="en-US" sz="7200"/>
            </a:br>
            <a:r>
              <a:rPr lang="en-US" sz="7200"/>
              <a:t>March 17, 2027</a:t>
            </a:r>
            <a:br>
              <a:rPr lang="en-US" sz="7200"/>
            </a:br>
            <a:r>
              <a:rPr lang="en-US" sz="7200"/>
              <a:t>10:00 </a:t>
            </a:r>
          </a:p>
        </p:txBody>
      </p:sp>
      <p:sp>
        <p:nvSpPr>
          <p:cNvPr id="3" name="Slide Number Placeholder 2">
            <a:extLst>
              <a:ext uri="{FF2B5EF4-FFF2-40B4-BE49-F238E27FC236}">
                <a16:creationId xmlns:a16="http://schemas.microsoft.com/office/drawing/2014/main" id="{768C1FCC-695F-A2E4-D85D-D44BD30716E8}"/>
              </a:ext>
            </a:extLst>
          </p:cNvPr>
          <p:cNvSpPr>
            <a:spLocks noGrp="1"/>
          </p:cNvSpPr>
          <p:nvPr>
            <p:ph type="sldNum" sz="quarter" idx="12"/>
          </p:nvPr>
        </p:nvSpPr>
        <p:spPr/>
        <p:txBody>
          <a:bodyPr/>
          <a:lstStyle/>
          <a:p>
            <a:fld id="{E652699A-549B-45A1-BA81-4020695B5A36}" type="slidenum">
              <a:rPr lang="en-US" smtClean="0"/>
              <a:pPr/>
              <a:t>70</a:t>
            </a:fld>
            <a:endParaRPr lang="en-US"/>
          </a:p>
        </p:txBody>
      </p:sp>
      <p:pic>
        <p:nvPicPr>
          <p:cNvPr id="4" name="Picture 3" descr="Leprechaun Image">
            <a:extLst>
              <a:ext uri="{FF2B5EF4-FFF2-40B4-BE49-F238E27FC236}">
                <a16:creationId xmlns:a16="http://schemas.microsoft.com/office/drawing/2014/main" id="{212700DB-69DA-DC21-CC42-BB9F3F3D6FEF}"/>
              </a:ext>
            </a:extLst>
          </p:cNvPr>
          <p:cNvPicPr>
            <a:picLocks noChangeAspect="1"/>
          </p:cNvPicPr>
          <p:nvPr/>
        </p:nvPicPr>
        <p:blipFill>
          <a:blip r:embed="rId3"/>
          <a:stretch>
            <a:fillRect/>
          </a:stretch>
        </p:blipFill>
        <p:spPr>
          <a:xfrm>
            <a:off x="1596709" y="1447800"/>
            <a:ext cx="1658697" cy="2338251"/>
          </a:xfrm>
          <a:prstGeom prst="rect">
            <a:avLst/>
          </a:prstGeom>
        </p:spPr>
      </p:pic>
    </p:spTree>
    <p:extLst>
      <p:ext uri="{BB962C8B-B14F-4D97-AF65-F5344CB8AC3E}">
        <p14:creationId xmlns:p14="http://schemas.microsoft.com/office/powerpoint/2010/main" val="4999161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C341C-0C8F-7DFA-72CA-72025AFA8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5E2B7-FED4-3CCB-09B7-77476B11F8BC}"/>
              </a:ext>
            </a:extLst>
          </p:cNvPr>
          <p:cNvSpPr>
            <a:spLocks noGrp="1"/>
          </p:cNvSpPr>
          <p:nvPr>
            <p:ph type="title"/>
          </p:nvPr>
        </p:nvSpPr>
        <p:spPr/>
        <p:txBody>
          <a:bodyPr/>
          <a:lstStyle/>
          <a:p>
            <a:pPr algn="ctr"/>
            <a:r>
              <a:rPr lang="en-US" sz="7200"/>
              <a:t>Thank you!</a:t>
            </a:r>
          </a:p>
        </p:txBody>
      </p:sp>
      <p:sp>
        <p:nvSpPr>
          <p:cNvPr id="3" name="Slide Number Placeholder 2">
            <a:extLst>
              <a:ext uri="{FF2B5EF4-FFF2-40B4-BE49-F238E27FC236}">
                <a16:creationId xmlns:a16="http://schemas.microsoft.com/office/drawing/2014/main" id="{E195C858-62D0-6E2D-6AE3-D914AE043C29}"/>
              </a:ext>
            </a:extLst>
          </p:cNvPr>
          <p:cNvSpPr>
            <a:spLocks noGrp="1"/>
          </p:cNvSpPr>
          <p:nvPr>
            <p:ph type="sldNum" sz="quarter" idx="12"/>
          </p:nvPr>
        </p:nvSpPr>
        <p:spPr/>
        <p:txBody>
          <a:bodyPr/>
          <a:lstStyle/>
          <a:p>
            <a:fld id="{E652699A-549B-45A1-BA81-4020695B5A36}" type="slidenum">
              <a:rPr lang="en-US" smtClean="0"/>
              <a:pPr/>
              <a:t>71</a:t>
            </a:fld>
            <a:endParaRPr lang="en-US"/>
          </a:p>
        </p:txBody>
      </p:sp>
      <p:sp>
        <p:nvSpPr>
          <p:cNvPr id="4" name="TextBox 3">
            <a:extLst>
              <a:ext uri="{FF2B5EF4-FFF2-40B4-BE49-F238E27FC236}">
                <a16:creationId xmlns:a16="http://schemas.microsoft.com/office/drawing/2014/main" id="{9BDFD851-6C92-39CC-0794-1DFE90F145A6}"/>
              </a:ext>
            </a:extLst>
          </p:cNvPr>
          <p:cNvSpPr txBox="1"/>
          <p:nvPr/>
        </p:nvSpPr>
        <p:spPr>
          <a:xfrm>
            <a:off x="1295400" y="1752600"/>
            <a:ext cx="6553200" cy="4308872"/>
          </a:xfrm>
          <a:prstGeom prst="rect">
            <a:avLst/>
          </a:prstGeom>
          <a:noFill/>
        </p:spPr>
        <p:txBody>
          <a:bodyPr wrap="square" rtlCol="0">
            <a:spAutoFit/>
          </a:bodyPr>
          <a:lstStyle/>
          <a:p>
            <a:r>
              <a:rPr lang="en-US" sz="3200"/>
              <a:t>David Doll</a:t>
            </a:r>
          </a:p>
          <a:p>
            <a:r>
              <a:rPr lang="en-US" sz="3200"/>
              <a:t>360-339-3390</a:t>
            </a:r>
          </a:p>
          <a:p>
            <a:r>
              <a:rPr lang="en-US" sz="3200">
                <a:hlinkClick r:id="rId3"/>
              </a:rPr>
              <a:t>ddoll@waspc.org</a:t>
            </a:r>
            <a:endParaRPr lang="en-US" sz="3200"/>
          </a:p>
          <a:p>
            <a:endParaRPr lang="en-US" sz="3200"/>
          </a:p>
          <a:p>
            <a:endParaRPr lang="en-US" sz="3200"/>
          </a:p>
          <a:p>
            <a:r>
              <a:rPr lang="en-US" sz="3200"/>
              <a:t>Randy Maynard</a:t>
            </a:r>
          </a:p>
          <a:p>
            <a:r>
              <a:rPr lang="en-US" sz="3200"/>
              <a:t>360-515-1204</a:t>
            </a:r>
          </a:p>
          <a:p>
            <a:r>
              <a:rPr lang="en-US" sz="3200">
                <a:hlinkClick r:id="rId4"/>
              </a:rPr>
              <a:t>rmaynard@waspc.org</a:t>
            </a:r>
            <a:endParaRPr lang="en-US" sz="3200"/>
          </a:p>
          <a:p>
            <a:endParaRPr lang="en-US"/>
          </a:p>
        </p:txBody>
      </p:sp>
    </p:spTree>
    <p:extLst>
      <p:ext uri="{BB962C8B-B14F-4D97-AF65-F5344CB8AC3E}">
        <p14:creationId xmlns:p14="http://schemas.microsoft.com/office/powerpoint/2010/main" val="79366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tandards Review 04.2021.potx" id="{60FE1446-37B6-4CD0-B5B8-BA808E799C68}" vid="{2C5650A2-5ED6-4CEB-8D62-04A456A24D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Standards Review 04.2021</Template>
  <Application>Microsoft Office PowerPoint</Application>
  <PresentationFormat>On-screen Show (4:3)</PresentationFormat>
  <Slides>71</Slides>
  <Notes>46</Notes>
  <HiddenSlides>0</HiddenSlide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WASPC ACCREDITATION  Quarterly Training October 14, 2026</vt:lpstr>
      <vt:lpstr>PowerPoint Presentation</vt:lpstr>
      <vt:lpstr>WASPC ACCREDITATION    THANK YOU!!!</vt:lpstr>
      <vt:lpstr>PowerPoint Presentation</vt:lpstr>
      <vt:lpstr>PowerPoint Presentation</vt:lpstr>
      <vt:lpstr>PowerPoint Presentation</vt:lpstr>
      <vt:lpstr>Goals and Objectives 1.2 Goals and Objectives</vt:lpstr>
      <vt:lpstr>Juvenile Access to Counsel Prior  to Interrogation 2.8   </vt:lpstr>
      <vt:lpstr>Juvenile Access to Counsel Prior  to Interrogation 2.8 (cont’d)</vt:lpstr>
      <vt:lpstr>Use of Force 3.1 Use of Force</vt:lpstr>
      <vt:lpstr>Use of Force 3.1 Use of Force</vt:lpstr>
      <vt:lpstr>Use of Force 3.6 Investigations of Deadly Force</vt:lpstr>
      <vt:lpstr>Standard 3.7* (1/1/2026)    </vt:lpstr>
      <vt:lpstr>Review of Pursuits, Use of Force, Internal Investigations and Bias Based Policing 4.3</vt:lpstr>
      <vt:lpstr>Management, Staffing, Organization and Utilization of Personnel 4.4 Written Directives</vt:lpstr>
      <vt:lpstr>Records Management 5.3 ACCESS Compliance</vt:lpstr>
      <vt:lpstr>Health and Safety 8.3 Soft Body Armor</vt:lpstr>
      <vt:lpstr>Lexipol template policy: </vt:lpstr>
      <vt:lpstr>Health and Safety 8.5 Biohazard Disposal and Decontamination</vt:lpstr>
      <vt:lpstr>Recruitment and Selection 10.4 Psychological Examinations</vt:lpstr>
      <vt:lpstr>Training 11.7 WSCJTC Certifications</vt:lpstr>
      <vt:lpstr>11.7 Career Level Certifications </vt:lpstr>
      <vt:lpstr>11.7 Career Level Certifications </vt:lpstr>
      <vt:lpstr>Training 11.7 WSCJTC Certifications</vt:lpstr>
      <vt:lpstr>Training 11.9 Non-lethal Training </vt:lpstr>
      <vt:lpstr>Proof example for less-lethal training standard </vt:lpstr>
      <vt:lpstr>De-escalation Training 11.10</vt:lpstr>
      <vt:lpstr>Code of Conduct 13.5 Impeachment and Disclosure Information</vt:lpstr>
      <vt:lpstr>Investigative Function 16.7 Use of Informants</vt:lpstr>
      <vt:lpstr>LE Records Retention Schedule Version 9.0 (June 2026) </vt:lpstr>
      <vt:lpstr>Evidence and Property Control Function 17.3 Booking - Booking Before End of Shift</vt:lpstr>
      <vt:lpstr>PowerPoint Presentation</vt:lpstr>
      <vt:lpstr>Evidence and Property Control Function 17.5 Perishable Evidence or Property</vt:lpstr>
      <vt:lpstr>Evidence and Property Control Function 17.5 Perishable Evidence or Property</vt:lpstr>
      <vt:lpstr>Evidence and Property Control Function 17.8 Facility Controls – Preventing Exposure</vt:lpstr>
      <vt:lpstr>Evidence and Property Control Function 17.8 Employee Exposure </vt:lpstr>
      <vt:lpstr> 17.8 Employee Exposure </vt:lpstr>
      <vt:lpstr>Evidence Weighing and Destruction 17.15 </vt:lpstr>
      <vt:lpstr>QUESTIONS?</vt:lpstr>
      <vt:lpstr>Accreditation Manager’s Role</vt:lpstr>
      <vt:lpstr>Accreditation Manager </vt:lpstr>
      <vt:lpstr>PROVING COMPLIANCE </vt:lpstr>
      <vt:lpstr>What is a Proof?</vt:lpstr>
      <vt:lpstr>When you see the words:</vt:lpstr>
      <vt:lpstr>When you see the words:</vt:lpstr>
      <vt:lpstr>WATCH FOR Permissive Policy Language  </vt:lpstr>
      <vt:lpstr>Permissive Policy Language  </vt:lpstr>
      <vt:lpstr>File Construction Hints!</vt:lpstr>
      <vt:lpstr>PowerPoint Presentation</vt:lpstr>
      <vt:lpstr>PowerPoint Presentation</vt:lpstr>
      <vt:lpstr>PowerPoint Presentation</vt:lpstr>
      <vt:lpstr>Accreditation Proof of Compliance Requirements Guide  USE IT!!!!!</vt:lpstr>
      <vt:lpstr>Standard 12.1* Performance Evals </vt:lpstr>
      <vt:lpstr>Standard 12.1* </vt:lpstr>
      <vt:lpstr>4.3* Annual Reviews </vt:lpstr>
      <vt:lpstr>Standard 4.3* </vt:lpstr>
      <vt:lpstr>Accreditation Assessor </vt:lpstr>
      <vt:lpstr>Role of the assessor</vt:lpstr>
      <vt:lpstr>Accreditation Proof of Compliance Requirements</vt:lpstr>
      <vt:lpstr>Accreditation Proof of Compliance Requirements Guide  </vt:lpstr>
      <vt:lpstr>Overreach </vt:lpstr>
      <vt:lpstr>Role of the Assessor (cont.) </vt:lpstr>
      <vt:lpstr>The ONE BOX Rule! </vt:lpstr>
      <vt:lpstr>The ONE Simple Note Rule!! </vt:lpstr>
      <vt:lpstr>Good documentation</vt:lpstr>
      <vt:lpstr>Good documentation</vt:lpstr>
      <vt:lpstr>NOT so good documentation </vt:lpstr>
      <vt:lpstr>Specify what is needed to comply </vt:lpstr>
      <vt:lpstr>QUESTIONS?</vt:lpstr>
      <vt:lpstr>NEXT TRAINING DATE  March 17, 2027 10:00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WASPC LAW ENFORCEMENT ACCREDITATION ONSITE AND  REVIEW OF STANDARDS</dc:title>
  <dc:creator>Cynthia Jordan</dc:creator>
  <cp:revision>1</cp:revision>
  <dcterms:created xsi:type="dcterms:W3CDTF">2021-11-29T20:22:34Z</dcterms:created>
  <dcterms:modified xsi:type="dcterms:W3CDTF">2026-10-13T21:09:20Z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175675</vt:lpwstr>
  </property>
  <property fmtid="{D5CDD505-2E9C-101B-9397-08002B2CF9AE}" pid="3" name="NXPowerLiteSettings">
    <vt:lpwstr>F7000400038000</vt:lpwstr>
  </property>
  <property fmtid="{D5CDD505-2E9C-101B-9397-08002B2CF9AE}" pid="4" name="NXPowerLiteVersion">
    <vt:lpwstr>D6.0.7</vt:lpwstr>
  </property>
</Properties>
</file>